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4" r:id="rId5"/>
    <p:sldMasterId id="2147483716" r:id="rId6"/>
    <p:sldMasterId id="2147483719" r:id="rId7"/>
    <p:sldMasterId id="2147483727" r:id="rId8"/>
    <p:sldMasterId id="2147484206" r:id="rId9"/>
  </p:sldMasterIdLst>
  <p:notesMasterIdLst>
    <p:notesMasterId r:id="rId26"/>
  </p:notesMasterIdLst>
  <p:sldIdLst>
    <p:sldId id="4210" r:id="rId10"/>
    <p:sldId id="4205" r:id="rId11"/>
    <p:sldId id="265" r:id="rId12"/>
    <p:sldId id="4211" r:id="rId13"/>
    <p:sldId id="4226" r:id="rId14"/>
    <p:sldId id="4217" r:id="rId15"/>
    <p:sldId id="4215" r:id="rId16"/>
    <p:sldId id="4218" r:id="rId17"/>
    <p:sldId id="4222" r:id="rId18"/>
    <p:sldId id="4219" r:id="rId19"/>
    <p:sldId id="4216" r:id="rId20"/>
    <p:sldId id="4220" r:id="rId21"/>
    <p:sldId id="267" r:id="rId22"/>
    <p:sldId id="4224" r:id="rId23"/>
    <p:sldId id="4221" r:id="rId24"/>
    <p:sldId id="42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E1BC5D-D511-D58E-9EB5-6F64160663FF}" name="Peter May" initials="PM" userId="S::p.may2@england.nhs.uk::8bcfe96f-79b0-4d84-8829-39160b63d4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9A2EE-BE03-F39C-85F9-B578A07EA25E}" v="512" dt="2023-04-19T09:12:41.863"/>
    <p1510:client id="{95CF8E8E-0BDA-0968-D63D-A1133555E910}" v="2" dt="2023-05-19T14:29:10.685"/>
    <p1510:client id="{9638701A-8BBA-3D1D-4B93-9750D4DB410D}" v="12" dt="2023-04-19T09:41:44.008"/>
    <p1510:client id="{A27C1B9C-701C-38C1-80BC-69DA016348C2}" v="1" dt="2023-04-18T11:39:19.943"/>
    <p1510:client id="{CCF17938-C791-4250-82BE-1950F29AA4BC}" v="780" dt="2023-04-19T10:21:27.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2" y="1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e Frost" userId="S::jessie.frost2@england.nhs.uk::50eca2a9-2551-4c01-9dd2-a706717825ab" providerId="AD" clId="Web-{95CF8E8E-0BDA-0968-D63D-A1133555E910}"/>
    <pc:docChg chg="modSld">
      <pc:chgData name="Jessie Frost" userId="S::jessie.frost2@england.nhs.uk::50eca2a9-2551-4c01-9dd2-a706717825ab" providerId="AD" clId="Web-{95CF8E8E-0BDA-0968-D63D-A1133555E910}" dt="2023-05-19T14:29:10.685" v="1" actId="1076"/>
      <pc:docMkLst>
        <pc:docMk/>
      </pc:docMkLst>
      <pc:sldChg chg="modSp">
        <pc:chgData name="Jessie Frost" userId="S::jessie.frost2@england.nhs.uk::50eca2a9-2551-4c01-9dd2-a706717825ab" providerId="AD" clId="Web-{95CF8E8E-0BDA-0968-D63D-A1133555E910}" dt="2023-05-19T14:29:10.685" v="1" actId="1076"/>
        <pc:sldMkLst>
          <pc:docMk/>
          <pc:sldMk cId="2102480038" sldId="4213"/>
        </pc:sldMkLst>
        <pc:spChg chg="mod">
          <ac:chgData name="Jessie Frost" userId="S::jessie.frost2@england.nhs.uk::50eca2a9-2551-4c01-9dd2-a706717825ab" providerId="AD" clId="Web-{95CF8E8E-0BDA-0968-D63D-A1133555E910}" dt="2023-05-19T14:29:10.685" v="1" actId="1076"/>
          <ac:spMkLst>
            <pc:docMk/>
            <pc:sldMk cId="2102480038" sldId="4213"/>
            <ac:spMk id="12" creationId="{5C755E81-B9A3-439B-ACC0-918992EA719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30956-F1E6-4033-A511-35003D0CAA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9A15F2-B03F-4E31-B5E8-79C242209E38}">
      <dgm:prSet/>
      <dgm:spPr/>
      <dgm:t>
        <a:bodyPr/>
        <a:lstStyle/>
        <a:p>
          <a:pPr algn="ctr"/>
          <a:r>
            <a:rPr lang="en-GB"/>
            <a:t>As the third largest clinical workforce in the NHS, AHPs have a huge opportunity to contribute to a Greener NHS, tackle climate change and improve health</a:t>
          </a:r>
          <a:endParaRPr lang="en-US"/>
        </a:p>
      </dgm:t>
    </dgm:pt>
    <dgm:pt modelId="{2AC50300-1523-4235-BAFD-BC4DE30F2866}" type="parTrans" cxnId="{6A654BDB-95C3-4235-8953-FD77ECC4D1F2}">
      <dgm:prSet/>
      <dgm:spPr/>
      <dgm:t>
        <a:bodyPr/>
        <a:lstStyle/>
        <a:p>
          <a:endParaRPr lang="en-US"/>
        </a:p>
      </dgm:t>
    </dgm:pt>
    <dgm:pt modelId="{A503BCAF-1978-4DF0-B760-68D5627E0935}" type="sibTrans" cxnId="{6A654BDB-95C3-4235-8953-FD77ECC4D1F2}">
      <dgm:prSet/>
      <dgm:spPr/>
      <dgm:t>
        <a:bodyPr/>
        <a:lstStyle/>
        <a:p>
          <a:endParaRPr lang="en-US"/>
        </a:p>
      </dgm:t>
    </dgm:pt>
    <dgm:pt modelId="{48D5546B-2525-415A-9984-E7942A74BD7F}">
      <dgm:prSet/>
      <dgm:spPr/>
      <dgm:t>
        <a:bodyPr/>
        <a:lstStyle/>
        <a:p>
          <a:pPr algn="ctr"/>
          <a:r>
            <a:rPr lang="en-GB"/>
            <a:t>Much of the work that AHPs do is </a:t>
          </a:r>
          <a:r>
            <a:rPr lang="en-GB" b="1"/>
            <a:t>already</a:t>
          </a:r>
          <a:r>
            <a:rPr lang="en-GB"/>
            <a:t> contributing to a greener health service</a:t>
          </a:r>
          <a:endParaRPr lang="en-US"/>
        </a:p>
      </dgm:t>
    </dgm:pt>
    <dgm:pt modelId="{69AD831B-EDE6-4AEB-BEC0-4F2FD4F66E39}" type="parTrans" cxnId="{3BB3D7AA-288F-4D62-AD3B-513576BBDD13}">
      <dgm:prSet/>
      <dgm:spPr/>
      <dgm:t>
        <a:bodyPr/>
        <a:lstStyle/>
        <a:p>
          <a:endParaRPr lang="en-US"/>
        </a:p>
      </dgm:t>
    </dgm:pt>
    <dgm:pt modelId="{8B299709-EA02-40B0-B0D1-C46525270C8F}" type="sibTrans" cxnId="{3BB3D7AA-288F-4D62-AD3B-513576BBDD13}">
      <dgm:prSet/>
      <dgm:spPr/>
      <dgm:t>
        <a:bodyPr/>
        <a:lstStyle/>
        <a:p>
          <a:endParaRPr lang="en-US"/>
        </a:p>
      </dgm:t>
    </dgm:pt>
    <dgm:pt modelId="{34D5E907-8AD4-4784-A368-D6AC3267B7A3}">
      <dgm:prSet/>
      <dgm:spPr/>
      <dgm:t>
        <a:bodyPr/>
        <a:lstStyle/>
        <a:p>
          <a:pPr algn="ctr" rtl="0"/>
          <a:r>
            <a:rPr lang="en-GB"/>
            <a:t>Focus 4 of AHPs Deliver (2022 – 2027)</a:t>
          </a:r>
        </a:p>
        <a:p>
          <a:pPr algn="ctr" rtl="0"/>
          <a:r>
            <a:rPr lang="en-GB"/>
            <a:t>Health and Care Act 2022</a:t>
          </a:r>
          <a:endParaRPr lang="en-US"/>
        </a:p>
      </dgm:t>
    </dgm:pt>
    <dgm:pt modelId="{BA22BD57-3251-4CA7-A211-158EB028452B}" type="parTrans" cxnId="{66418D74-876F-4F1F-9EC2-10A63445944A}">
      <dgm:prSet/>
      <dgm:spPr/>
      <dgm:t>
        <a:bodyPr/>
        <a:lstStyle/>
        <a:p>
          <a:endParaRPr lang="en-US"/>
        </a:p>
      </dgm:t>
    </dgm:pt>
    <dgm:pt modelId="{5C6E42C5-1B5C-4FAD-BAA7-7D0CF64DF274}" type="sibTrans" cxnId="{66418D74-876F-4F1F-9EC2-10A63445944A}">
      <dgm:prSet/>
      <dgm:spPr/>
      <dgm:t>
        <a:bodyPr/>
        <a:lstStyle/>
        <a:p>
          <a:endParaRPr lang="en-US"/>
        </a:p>
      </dgm:t>
    </dgm:pt>
    <dgm:pt modelId="{043A4105-62CC-44FA-86E9-7FCBBB27F6EC}" type="pres">
      <dgm:prSet presAssocID="{70030956-F1E6-4033-A511-35003D0CAA0C}" presName="linear" presStyleCnt="0">
        <dgm:presLayoutVars>
          <dgm:animLvl val="lvl"/>
          <dgm:resizeHandles val="exact"/>
        </dgm:presLayoutVars>
      </dgm:prSet>
      <dgm:spPr/>
    </dgm:pt>
    <dgm:pt modelId="{7CF74D19-A979-48FA-B243-D8096779D5CB}" type="pres">
      <dgm:prSet presAssocID="{359A15F2-B03F-4E31-B5E8-79C242209E38}" presName="parentText" presStyleLbl="node1" presStyleIdx="0" presStyleCnt="3">
        <dgm:presLayoutVars>
          <dgm:chMax val="0"/>
          <dgm:bulletEnabled val="1"/>
        </dgm:presLayoutVars>
      </dgm:prSet>
      <dgm:spPr/>
    </dgm:pt>
    <dgm:pt modelId="{F1B44E01-4D2D-4054-AE0F-A03AD2D4F5E2}" type="pres">
      <dgm:prSet presAssocID="{A503BCAF-1978-4DF0-B760-68D5627E0935}" presName="spacer" presStyleCnt="0"/>
      <dgm:spPr/>
    </dgm:pt>
    <dgm:pt modelId="{50C0101D-7312-4533-A610-DF815D96A8A9}" type="pres">
      <dgm:prSet presAssocID="{48D5546B-2525-415A-9984-E7942A74BD7F}" presName="parentText" presStyleLbl="node1" presStyleIdx="1" presStyleCnt="3">
        <dgm:presLayoutVars>
          <dgm:chMax val="0"/>
          <dgm:bulletEnabled val="1"/>
        </dgm:presLayoutVars>
      </dgm:prSet>
      <dgm:spPr/>
    </dgm:pt>
    <dgm:pt modelId="{79A782BB-11C7-4852-A58A-84010BAEDD4C}" type="pres">
      <dgm:prSet presAssocID="{8B299709-EA02-40B0-B0D1-C46525270C8F}" presName="spacer" presStyleCnt="0"/>
      <dgm:spPr/>
    </dgm:pt>
    <dgm:pt modelId="{37B2D960-1108-4A01-8BB2-9B8C4A396CCF}" type="pres">
      <dgm:prSet presAssocID="{34D5E907-8AD4-4784-A368-D6AC3267B7A3}" presName="parentText" presStyleLbl="node1" presStyleIdx="2" presStyleCnt="3">
        <dgm:presLayoutVars>
          <dgm:chMax val="0"/>
          <dgm:bulletEnabled val="1"/>
        </dgm:presLayoutVars>
      </dgm:prSet>
      <dgm:spPr/>
    </dgm:pt>
  </dgm:ptLst>
  <dgm:cxnLst>
    <dgm:cxn modelId="{7156052B-2C22-4D3F-904F-1A0A4726DBFC}" type="presOf" srcId="{48D5546B-2525-415A-9984-E7942A74BD7F}" destId="{50C0101D-7312-4533-A610-DF815D96A8A9}" srcOrd="0" destOrd="0" presId="urn:microsoft.com/office/officeart/2005/8/layout/vList2"/>
    <dgm:cxn modelId="{5C80E64E-9ED1-4ACF-BFD5-F1AB63F324AB}" type="presOf" srcId="{70030956-F1E6-4033-A511-35003D0CAA0C}" destId="{043A4105-62CC-44FA-86E9-7FCBBB27F6EC}" srcOrd="0" destOrd="0" presId="urn:microsoft.com/office/officeart/2005/8/layout/vList2"/>
    <dgm:cxn modelId="{66418D74-876F-4F1F-9EC2-10A63445944A}" srcId="{70030956-F1E6-4033-A511-35003D0CAA0C}" destId="{34D5E907-8AD4-4784-A368-D6AC3267B7A3}" srcOrd="2" destOrd="0" parTransId="{BA22BD57-3251-4CA7-A211-158EB028452B}" sibTransId="{5C6E42C5-1B5C-4FAD-BAA7-7D0CF64DF274}"/>
    <dgm:cxn modelId="{0487199C-41F4-4642-9EC4-8C5F495861BE}" type="presOf" srcId="{34D5E907-8AD4-4784-A368-D6AC3267B7A3}" destId="{37B2D960-1108-4A01-8BB2-9B8C4A396CCF}" srcOrd="0" destOrd="0" presId="urn:microsoft.com/office/officeart/2005/8/layout/vList2"/>
    <dgm:cxn modelId="{3BB3D7AA-288F-4D62-AD3B-513576BBDD13}" srcId="{70030956-F1E6-4033-A511-35003D0CAA0C}" destId="{48D5546B-2525-415A-9984-E7942A74BD7F}" srcOrd="1" destOrd="0" parTransId="{69AD831B-EDE6-4AEB-BEC0-4F2FD4F66E39}" sibTransId="{8B299709-EA02-40B0-B0D1-C46525270C8F}"/>
    <dgm:cxn modelId="{6A654BDB-95C3-4235-8953-FD77ECC4D1F2}" srcId="{70030956-F1E6-4033-A511-35003D0CAA0C}" destId="{359A15F2-B03F-4E31-B5E8-79C242209E38}" srcOrd="0" destOrd="0" parTransId="{2AC50300-1523-4235-BAFD-BC4DE30F2866}" sibTransId="{A503BCAF-1978-4DF0-B760-68D5627E0935}"/>
    <dgm:cxn modelId="{1D7C67DF-E979-4480-BED4-244D1205B4B5}" type="presOf" srcId="{359A15F2-B03F-4E31-B5E8-79C242209E38}" destId="{7CF74D19-A979-48FA-B243-D8096779D5CB}" srcOrd="0" destOrd="0" presId="urn:microsoft.com/office/officeart/2005/8/layout/vList2"/>
    <dgm:cxn modelId="{E9F4DAFF-C4BA-4B98-8F90-04C89C642833}" type="presParOf" srcId="{043A4105-62CC-44FA-86E9-7FCBBB27F6EC}" destId="{7CF74D19-A979-48FA-B243-D8096779D5CB}" srcOrd="0" destOrd="0" presId="urn:microsoft.com/office/officeart/2005/8/layout/vList2"/>
    <dgm:cxn modelId="{2628A8D7-066C-45F0-8E88-0935455F7B0E}" type="presParOf" srcId="{043A4105-62CC-44FA-86E9-7FCBBB27F6EC}" destId="{F1B44E01-4D2D-4054-AE0F-A03AD2D4F5E2}" srcOrd="1" destOrd="0" presId="urn:microsoft.com/office/officeart/2005/8/layout/vList2"/>
    <dgm:cxn modelId="{5D9D4CDF-F7CA-4EE8-BA98-EAC7918DEBB2}" type="presParOf" srcId="{043A4105-62CC-44FA-86E9-7FCBBB27F6EC}" destId="{50C0101D-7312-4533-A610-DF815D96A8A9}" srcOrd="2" destOrd="0" presId="urn:microsoft.com/office/officeart/2005/8/layout/vList2"/>
    <dgm:cxn modelId="{5112C819-790D-4CA5-9C23-4508DD8B2C64}" type="presParOf" srcId="{043A4105-62CC-44FA-86E9-7FCBBB27F6EC}" destId="{79A782BB-11C7-4852-A58A-84010BAEDD4C}" srcOrd="3" destOrd="0" presId="urn:microsoft.com/office/officeart/2005/8/layout/vList2"/>
    <dgm:cxn modelId="{CCEF5111-E4B6-4CFE-A4A2-5DB23A314C6C}" type="presParOf" srcId="{043A4105-62CC-44FA-86E9-7FCBBB27F6EC}" destId="{37B2D960-1108-4A01-8BB2-9B8C4A396CC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74D19-A979-48FA-B243-D8096779D5CB}">
      <dsp:nvSpPr>
        <dsp:cNvPr id="0" name=""/>
        <dsp:cNvSpPr/>
      </dsp:nvSpPr>
      <dsp:spPr>
        <a:xfrm>
          <a:off x="0" y="71973"/>
          <a:ext cx="5892034" cy="1289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As the third largest clinical workforce in the NHS, AHPs have a huge opportunity to contribute to a Greener NHS, tackle climate change and improve health</a:t>
          </a:r>
          <a:endParaRPr lang="en-US" sz="1900" kern="1200"/>
        </a:p>
      </dsp:txBody>
      <dsp:txXfrm>
        <a:off x="62940" y="134913"/>
        <a:ext cx="5766154" cy="1163460"/>
      </dsp:txXfrm>
    </dsp:sp>
    <dsp:sp modelId="{50C0101D-7312-4533-A610-DF815D96A8A9}">
      <dsp:nvSpPr>
        <dsp:cNvPr id="0" name=""/>
        <dsp:cNvSpPr/>
      </dsp:nvSpPr>
      <dsp:spPr>
        <a:xfrm>
          <a:off x="0" y="1416033"/>
          <a:ext cx="5892034" cy="1289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Much of the work that AHPs do is </a:t>
          </a:r>
          <a:r>
            <a:rPr lang="en-GB" sz="1900" b="1" kern="1200"/>
            <a:t>already</a:t>
          </a:r>
          <a:r>
            <a:rPr lang="en-GB" sz="1900" kern="1200"/>
            <a:t> contributing to a greener health service</a:t>
          </a:r>
          <a:endParaRPr lang="en-US" sz="1900" kern="1200"/>
        </a:p>
      </dsp:txBody>
      <dsp:txXfrm>
        <a:off x="62940" y="1478973"/>
        <a:ext cx="5766154" cy="1163460"/>
      </dsp:txXfrm>
    </dsp:sp>
    <dsp:sp modelId="{37B2D960-1108-4A01-8BB2-9B8C4A396CCF}">
      <dsp:nvSpPr>
        <dsp:cNvPr id="0" name=""/>
        <dsp:cNvSpPr/>
      </dsp:nvSpPr>
      <dsp:spPr>
        <a:xfrm>
          <a:off x="0" y="2760093"/>
          <a:ext cx="5892034" cy="1289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a:t>Focus 4 of AHPs Deliver (2022 – 2027)</a:t>
          </a:r>
        </a:p>
        <a:p>
          <a:pPr marL="0" lvl="0" indent="0" algn="ctr" defTabSz="844550" rtl="0">
            <a:lnSpc>
              <a:spcPct val="90000"/>
            </a:lnSpc>
            <a:spcBef>
              <a:spcPct val="0"/>
            </a:spcBef>
            <a:spcAft>
              <a:spcPct val="35000"/>
            </a:spcAft>
            <a:buNone/>
          </a:pPr>
          <a:r>
            <a:rPr lang="en-GB" sz="1900" kern="1200"/>
            <a:t>Health and Care Act 2022</a:t>
          </a:r>
          <a:endParaRPr lang="en-US" sz="1900" kern="1200"/>
        </a:p>
      </dsp:txBody>
      <dsp:txXfrm>
        <a:off x="62940" y="2823033"/>
        <a:ext cx="5766154" cy="11634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6A760-CF99-4620-8273-ABA938A44C92}" type="datetimeFigureOut">
              <a:rPr lang="en-GB" smtClean="0"/>
              <a:t>19/05/2023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11DB1-4B23-452D-BDA4-C16C7CDEFC2B}" type="slidenum">
              <a:rPr lang="en-GB" smtClean="0"/>
              <a:t>‹#›</a:t>
            </a:fld>
            <a:endParaRPr lang="en-GB"/>
          </a:p>
        </p:txBody>
      </p:sp>
    </p:spTree>
    <p:extLst>
      <p:ext uri="{BB962C8B-B14F-4D97-AF65-F5344CB8AC3E}">
        <p14:creationId xmlns:p14="http://schemas.microsoft.com/office/powerpoint/2010/main" val="342397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0E511DB1-4B23-452D-BDA4-C16C7CDEFC2B}" type="slidenum">
              <a:rPr lang="en-GB" smtClean="0"/>
              <a:t>1</a:t>
            </a:fld>
            <a:endParaRPr lang="en-GB"/>
          </a:p>
        </p:txBody>
      </p:sp>
    </p:spTree>
    <p:extLst>
      <p:ext uri="{BB962C8B-B14F-4D97-AF65-F5344CB8AC3E}">
        <p14:creationId xmlns:p14="http://schemas.microsoft.com/office/powerpoint/2010/main" val="367560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e-learning for healthcare modules: building a net zero </a:t>
            </a:r>
            <a:r>
              <a:rPr lang="en-GB" err="1"/>
              <a:t>nhs</a:t>
            </a:r>
            <a:r>
              <a:rPr lang="en-GB"/>
              <a:t>, environmental sustainability in QI and environmental sustainability in Dentistry </a:t>
            </a:r>
          </a:p>
          <a:p>
            <a:r>
              <a:rPr lang="en-GB"/>
              <a:t>Lots of new M Level modules or MSc programmes being built including these examples </a:t>
            </a:r>
            <a:endParaRPr lang="en-US"/>
          </a:p>
          <a:p>
            <a:pPr>
              <a:lnSpc>
                <a:spcPct val="90000"/>
              </a:lnSpc>
              <a:spcBef>
                <a:spcPct val="0"/>
              </a:spcBef>
            </a:pPr>
            <a:endParaRPr lang="en-GB" b="1">
              <a:cs typeface="Calibri"/>
            </a:endParaRPr>
          </a:p>
          <a:p>
            <a:pPr>
              <a:lnSpc>
                <a:spcPct val="90000"/>
              </a:lnSpc>
              <a:spcBef>
                <a:spcPct val="0"/>
              </a:spcBef>
            </a:pPr>
            <a:endParaRPr lang="en-US"/>
          </a:p>
        </p:txBody>
      </p:sp>
      <p:sp>
        <p:nvSpPr>
          <p:cNvPr id="4" name="Slide Number Placeholder 3"/>
          <p:cNvSpPr>
            <a:spLocks noGrp="1"/>
          </p:cNvSpPr>
          <p:nvPr>
            <p:ph type="sldNum" sz="quarter" idx="5"/>
          </p:nvPr>
        </p:nvSpPr>
        <p:spPr/>
        <p:txBody>
          <a:bodyPr/>
          <a:lstStyle/>
          <a:p>
            <a:fld id="{0E511DB1-4B23-452D-BDA4-C16C7CDEFC2B}" type="slidenum">
              <a:rPr lang="en-GB" smtClean="0"/>
              <a:t>10</a:t>
            </a:fld>
            <a:endParaRPr lang="en-GB"/>
          </a:p>
        </p:txBody>
      </p:sp>
    </p:spTree>
    <p:extLst>
      <p:ext uri="{BB962C8B-B14F-4D97-AF65-F5344CB8AC3E}">
        <p14:creationId xmlns:p14="http://schemas.microsoft.com/office/powerpoint/2010/main" val="2670404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200" b="0" dirty="0">
                <a:solidFill>
                  <a:schemeClr val="bg2">
                    <a:lumMod val="50000"/>
                  </a:schemeClr>
                </a:solidFill>
                <a:latin typeface="+mn-lt"/>
              </a:rPr>
              <a:t>Using your trusted AHP voice to influence local and national health organisations, professional bodies, HEIs, regulators</a:t>
            </a:r>
          </a:p>
          <a:p>
            <a:endParaRPr lang="en-US" dirty="0"/>
          </a:p>
          <a:p>
            <a:pPr>
              <a:lnSpc>
                <a:spcPct val="90000"/>
              </a:lnSpc>
              <a:spcBef>
                <a:spcPct val="0"/>
              </a:spcBef>
            </a:pPr>
            <a:endParaRPr lang="en-GB" b="1" dirty="0">
              <a:cs typeface="Calibri"/>
            </a:endParaRPr>
          </a:p>
          <a:p>
            <a:pPr>
              <a:lnSpc>
                <a:spcPct val="90000"/>
              </a:lnSpc>
              <a:spcBef>
                <a:spcPct val="0"/>
              </a:spcBef>
            </a:pPr>
            <a:endParaRPr lang="en-US" dirty="0"/>
          </a:p>
        </p:txBody>
      </p:sp>
      <p:sp>
        <p:nvSpPr>
          <p:cNvPr id="4" name="Slide Number Placeholder 3"/>
          <p:cNvSpPr>
            <a:spLocks noGrp="1"/>
          </p:cNvSpPr>
          <p:nvPr>
            <p:ph type="sldNum" sz="quarter" idx="5"/>
          </p:nvPr>
        </p:nvSpPr>
        <p:spPr/>
        <p:txBody>
          <a:bodyPr/>
          <a:lstStyle/>
          <a:p>
            <a:fld id="{0E511DB1-4B23-452D-BDA4-C16C7CDEFC2B}" type="slidenum">
              <a:rPr lang="en-GB" smtClean="0"/>
              <a:t>11</a:t>
            </a:fld>
            <a:endParaRPr lang="en-GB"/>
          </a:p>
        </p:txBody>
      </p:sp>
    </p:spTree>
    <p:extLst>
      <p:ext uri="{BB962C8B-B14F-4D97-AF65-F5344CB8AC3E}">
        <p14:creationId xmlns:p14="http://schemas.microsoft.com/office/powerpoint/2010/main" val="32126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US"/>
          </a:p>
          <a:p>
            <a:pPr>
              <a:lnSpc>
                <a:spcPct val="90000"/>
              </a:lnSpc>
              <a:spcBef>
                <a:spcPct val="0"/>
              </a:spcBef>
            </a:pPr>
            <a:endParaRPr lang="en-GB" b="1">
              <a:cs typeface="Calibri"/>
            </a:endParaRPr>
          </a:p>
          <a:p>
            <a:pPr>
              <a:lnSpc>
                <a:spcPct val="90000"/>
              </a:lnSpc>
              <a:spcBef>
                <a:spcPct val="0"/>
              </a:spcBef>
            </a:pPr>
            <a:endParaRPr lang="en-US"/>
          </a:p>
        </p:txBody>
      </p:sp>
      <p:sp>
        <p:nvSpPr>
          <p:cNvPr id="4" name="Slide Number Placeholder 3"/>
          <p:cNvSpPr>
            <a:spLocks noGrp="1"/>
          </p:cNvSpPr>
          <p:nvPr>
            <p:ph type="sldNum" sz="quarter" idx="5"/>
          </p:nvPr>
        </p:nvSpPr>
        <p:spPr/>
        <p:txBody>
          <a:bodyPr/>
          <a:lstStyle/>
          <a:p>
            <a:fld id="{0E511DB1-4B23-452D-BDA4-C16C7CDEFC2B}" type="slidenum">
              <a:rPr lang="en-GB" smtClean="0"/>
              <a:t>12</a:t>
            </a:fld>
            <a:endParaRPr lang="en-GB"/>
          </a:p>
        </p:txBody>
      </p:sp>
    </p:spTree>
    <p:extLst>
      <p:ext uri="{BB962C8B-B14F-4D97-AF65-F5344CB8AC3E}">
        <p14:creationId xmlns:p14="http://schemas.microsoft.com/office/powerpoint/2010/main" val="27420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Arial"/>
              </a:rPr>
              <a:t>Elizabeth Fitzhugh clinical lead net zero &amp; ODP;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Arial"/>
              </a:rPr>
              <a:t>Alexis Percival sustainability manager and paramedic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2">
                    <a:lumMod val="50000"/>
                  </a:schemeClr>
                </a:solidFill>
                <a:cs typeface="Arial"/>
              </a:rPr>
              <a:t>Peter May; </a:t>
            </a:r>
            <a:r>
              <a:rPr lang="en-US" sz="1800">
                <a:solidFill>
                  <a:srgbClr val="174E86"/>
                </a:solidFill>
                <a:effectLst/>
                <a:latin typeface="Arial" panose="020B0604020202020204" pitchFamily="34" charset="0"/>
                <a:ea typeface="Calibri" panose="020F0502020204030204" pitchFamily="34" charset="0"/>
              </a:rPr>
              <a:t>Net Zero Policy &amp; Delivery Manager Greener NHS and NHSE</a:t>
            </a:r>
          </a:p>
          <a:p>
            <a:r>
              <a:rPr lang="en-US" sz="1800">
                <a:solidFill>
                  <a:srgbClr val="174E86"/>
                </a:solidFill>
                <a:effectLst/>
                <a:latin typeface="Arial" panose="020B0604020202020204" pitchFamily="34" charset="0"/>
                <a:ea typeface="Calibri" panose="020F0502020204030204" pitchFamily="34" charset="0"/>
              </a:rPr>
              <a:t>Ben Whittaker; </a:t>
            </a:r>
            <a:r>
              <a:rPr lang="en-GB" sz="1800">
                <a:solidFill>
                  <a:srgbClr val="018000"/>
                </a:solidFill>
                <a:effectLst/>
                <a:latin typeface="Calibri" panose="020F0502020204030204" pitchFamily="34" charset="0"/>
                <a:ea typeface="Calibri" panose="020F0502020204030204" pitchFamily="34" charset="0"/>
              </a:rPr>
              <a:t>Mental Health Lead/AHP Lead</a:t>
            </a:r>
            <a:r>
              <a:rPr lang="en-GB" sz="1800">
                <a:solidFill>
                  <a:schemeClr val="tx1"/>
                </a:solidFill>
                <a:effectLst/>
                <a:latin typeface="Calibri" panose="020F0502020204030204" pitchFamily="34" charset="0"/>
                <a:ea typeface="Calibri" panose="020F0502020204030204" pitchFamily="34" charset="0"/>
              </a:rPr>
              <a:t> </a:t>
            </a:r>
            <a:r>
              <a:rPr lang="en-US" sz="1800">
                <a:solidFill>
                  <a:srgbClr val="666666"/>
                </a:solidFill>
                <a:effectLst/>
                <a:latin typeface="Calibri" panose="020F0502020204030204" pitchFamily="34" charset="0"/>
                <a:ea typeface="Calibri" panose="020F0502020204030204" pitchFamily="34" charset="0"/>
              </a:rPr>
              <a:t>THE CENTRE FOR SUSTAINABLE HEALTHCARE</a:t>
            </a:r>
          </a:p>
          <a:p>
            <a:r>
              <a:rPr lang="en-GB" sz="1800">
                <a:effectLst/>
                <a:latin typeface="Verdana" panose="020B0604030504040204" pitchFamily="34" charset="0"/>
                <a:ea typeface="Times New Roman" panose="02020603050405020304" pitchFamily="18" charset="0"/>
              </a:rPr>
              <a:t>Jim Hewins Environment and Sustainability lead for Chiltern music therapy Music Therapist </a:t>
            </a:r>
            <a:endParaRPr lang="en-GB" sz="1800">
              <a:effectLst/>
              <a:latin typeface="Calibri" panose="020F0502020204030204" pitchFamily="34" charset="0"/>
              <a:ea typeface="Calibri" panose="020F0502020204030204" pitchFamily="34" charset="0"/>
            </a:endParaRPr>
          </a:p>
          <a:p>
            <a:endParaRPr lang="en-GB"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2">
                  <a:lumMod val="50000"/>
                </a:schemeClr>
              </a:solidFill>
              <a:cs typeface="Arial"/>
            </a:endParaRPr>
          </a:p>
          <a:p>
            <a:endParaRPr lang="en-US"/>
          </a:p>
          <a:p>
            <a:pPr>
              <a:lnSpc>
                <a:spcPct val="90000"/>
              </a:lnSpc>
              <a:spcBef>
                <a:spcPct val="0"/>
              </a:spcBef>
            </a:pPr>
            <a:endParaRPr lang="en-GB" b="1">
              <a:cs typeface="Calibri"/>
            </a:endParaRPr>
          </a:p>
          <a:p>
            <a:pPr>
              <a:lnSpc>
                <a:spcPct val="90000"/>
              </a:lnSpc>
              <a:spcBef>
                <a:spcPct val="0"/>
              </a:spcBef>
            </a:pPr>
            <a:endParaRPr lang="en-US"/>
          </a:p>
        </p:txBody>
      </p:sp>
      <p:sp>
        <p:nvSpPr>
          <p:cNvPr id="4" name="Slide Number Placeholder 3"/>
          <p:cNvSpPr>
            <a:spLocks noGrp="1"/>
          </p:cNvSpPr>
          <p:nvPr>
            <p:ph type="sldNum" sz="quarter" idx="5"/>
          </p:nvPr>
        </p:nvSpPr>
        <p:spPr/>
        <p:txBody>
          <a:bodyPr/>
          <a:lstStyle/>
          <a:p>
            <a:fld id="{0E511DB1-4B23-452D-BDA4-C16C7CDEFC2B}" type="slidenum">
              <a:rPr lang="en-GB" smtClean="0"/>
              <a:t>13</a:t>
            </a:fld>
            <a:endParaRPr lang="en-GB"/>
          </a:p>
        </p:txBody>
      </p:sp>
    </p:spTree>
    <p:extLst>
      <p:ext uri="{BB962C8B-B14F-4D97-AF65-F5344CB8AC3E}">
        <p14:creationId xmlns:p14="http://schemas.microsoft.com/office/powerpoint/2010/main" val="297892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US"/>
          </a:p>
          <a:p>
            <a:pPr>
              <a:lnSpc>
                <a:spcPct val="90000"/>
              </a:lnSpc>
              <a:spcBef>
                <a:spcPct val="0"/>
              </a:spcBef>
            </a:pPr>
            <a:endParaRPr lang="en-GB" b="1">
              <a:cs typeface="Calibri"/>
            </a:endParaRPr>
          </a:p>
          <a:p>
            <a:pPr>
              <a:lnSpc>
                <a:spcPct val="90000"/>
              </a:lnSpc>
              <a:spcBef>
                <a:spcPct val="0"/>
              </a:spcBef>
            </a:pPr>
            <a:endParaRPr lang="en-US"/>
          </a:p>
        </p:txBody>
      </p:sp>
      <p:sp>
        <p:nvSpPr>
          <p:cNvPr id="4" name="Slide Number Placeholder 3"/>
          <p:cNvSpPr>
            <a:spLocks noGrp="1"/>
          </p:cNvSpPr>
          <p:nvPr>
            <p:ph type="sldNum" sz="quarter" idx="5"/>
          </p:nvPr>
        </p:nvSpPr>
        <p:spPr/>
        <p:txBody>
          <a:bodyPr/>
          <a:lstStyle/>
          <a:p>
            <a:fld id="{0E511DB1-4B23-452D-BDA4-C16C7CDEFC2B}" type="slidenum">
              <a:rPr lang="en-GB" smtClean="0"/>
              <a:t>14</a:t>
            </a:fld>
            <a:endParaRPr lang="en-GB"/>
          </a:p>
        </p:txBody>
      </p:sp>
    </p:spTree>
    <p:extLst>
      <p:ext uri="{BB962C8B-B14F-4D97-AF65-F5344CB8AC3E}">
        <p14:creationId xmlns:p14="http://schemas.microsoft.com/office/powerpoint/2010/main" val="1117321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US"/>
          </a:p>
          <a:p>
            <a:pPr>
              <a:lnSpc>
                <a:spcPct val="90000"/>
              </a:lnSpc>
              <a:spcBef>
                <a:spcPct val="0"/>
              </a:spcBef>
            </a:pPr>
            <a:endParaRPr lang="en-GB" b="1">
              <a:cs typeface="Calibri"/>
            </a:endParaRPr>
          </a:p>
          <a:p>
            <a:pPr>
              <a:lnSpc>
                <a:spcPct val="90000"/>
              </a:lnSpc>
              <a:spcBef>
                <a:spcPct val="0"/>
              </a:spcBef>
            </a:pPr>
            <a:endParaRPr lang="en-US"/>
          </a:p>
        </p:txBody>
      </p:sp>
      <p:sp>
        <p:nvSpPr>
          <p:cNvPr id="4" name="Slide Number Placeholder 3"/>
          <p:cNvSpPr>
            <a:spLocks noGrp="1"/>
          </p:cNvSpPr>
          <p:nvPr>
            <p:ph type="sldNum" sz="quarter" idx="5"/>
          </p:nvPr>
        </p:nvSpPr>
        <p:spPr/>
        <p:txBody>
          <a:bodyPr/>
          <a:lstStyle/>
          <a:p>
            <a:fld id="{0E511DB1-4B23-452D-BDA4-C16C7CDEFC2B}" type="slidenum">
              <a:rPr lang="en-GB" smtClean="0"/>
              <a:t>15</a:t>
            </a:fld>
            <a:endParaRPr lang="en-GB"/>
          </a:p>
        </p:txBody>
      </p:sp>
    </p:spTree>
    <p:extLst>
      <p:ext uri="{BB962C8B-B14F-4D97-AF65-F5344CB8AC3E}">
        <p14:creationId xmlns:p14="http://schemas.microsoft.com/office/powerpoint/2010/main" val="74886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924A450-362B-401B-A661-63EBABAABDDE}" type="slidenum">
              <a:rPr lang="en-GB" smtClean="0"/>
              <a:t>16</a:t>
            </a:fld>
            <a:endParaRPr lang="en-GB"/>
          </a:p>
        </p:txBody>
      </p:sp>
    </p:spTree>
    <p:extLst>
      <p:ext uri="{BB962C8B-B14F-4D97-AF65-F5344CB8AC3E}">
        <p14:creationId xmlns:p14="http://schemas.microsoft.com/office/powerpoint/2010/main" val="97377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0E511DB1-4B23-452D-BDA4-C16C7CDEFC2B}" type="slidenum">
              <a:rPr lang="en-GB" smtClean="0"/>
              <a:t>2</a:t>
            </a:fld>
            <a:endParaRPr lang="en-GB"/>
          </a:p>
        </p:txBody>
      </p:sp>
    </p:spTree>
    <p:extLst>
      <p:ext uri="{BB962C8B-B14F-4D97-AF65-F5344CB8AC3E}">
        <p14:creationId xmlns:p14="http://schemas.microsoft.com/office/powerpoint/2010/main" val="166440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the third largest clinical workforce in the NHS </a:t>
            </a:r>
            <a:r>
              <a:rPr lang="en-GB" b="0" i="0">
                <a:solidFill>
                  <a:srgbClr val="202A30"/>
                </a:solidFill>
                <a:effectLst/>
                <a:latin typeface="-apple-system"/>
              </a:rPr>
              <a:t>with more than 195,000 AHPs delivering health and care services in England</a:t>
            </a:r>
            <a:r>
              <a:rPr lang="en-GB"/>
              <a:t>, AHPs have a huge opportunity to contribute to a Greener NHS, tackle climate change and improve health. Much of the work that AHPs do as business as usual is </a:t>
            </a:r>
            <a:r>
              <a:rPr lang="en-GB" b="1"/>
              <a:t>already</a:t>
            </a:r>
            <a:r>
              <a:rPr lang="en-GB"/>
              <a:t> contributing to a greener health service </a:t>
            </a:r>
            <a:endParaRPr lang="en-GB">
              <a:cs typeface="Calibri"/>
            </a:endParaRPr>
          </a:p>
          <a:p>
            <a:endParaRPr lang="en-GB"/>
          </a:p>
          <a:p>
            <a:endParaRPr lang="en-US">
              <a:cs typeface="Calibri"/>
            </a:endParaRPr>
          </a:p>
        </p:txBody>
      </p:sp>
      <p:sp>
        <p:nvSpPr>
          <p:cNvPr id="4" name="Slide Number Placeholder 3"/>
          <p:cNvSpPr>
            <a:spLocks noGrp="1"/>
          </p:cNvSpPr>
          <p:nvPr>
            <p:ph type="sldNum" sz="quarter" idx="5"/>
          </p:nvPr>
        </p:nvSpPr>
        <p:spPr/>
        <p:txBody>
          <a:bodyPr/>
          <a:lstStyle/>
          <a:p>
            <a:fld id="{0E511DB1-4B23-452D-BDA4-C16C7CDEFC2B}" type="slidenum">
              <a:rPr lang="en-GB" smtClean="0"/>
              <a:t>3</a:t>
            </a:fld>
            <a:endParaRPr lang="en-GB"/>
          </a:p>
        </p:txBody>
      </p:sp>
    </p:spTree>
    <p:extLst>
      <p:ext uri="{BB962C8B-B14F-4D97-AF65-F5344CB8AC3E}">
        <p14:creationId xmlns:p14="http://schemas.microsoft.com/office/powerpoint/2010/main" val="279491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Crowdsourced and based on a large survey of over 900 people (AHPS, support workforce, Public and patient involvement)</a:t>
            </a:r>
          </a:p>
          <a:p>
            <a:endParaRPr lang="en-GB"/>
          </a:p>
          <a:p>
            <a:r>
              <a:rPr lang="en-GB"/>
              <a:t>The three ambitions for environmental sustainability in the strategy are broad in scope. </a:t>
            </a:r>
          </a:p>
          <a:p>
            <a:r>
              <a:rPr lang="en-GB" b="1"/>
              <a:t>Workforce: </a:t>
            </a:r>
            <a:r>
              <a:rPr lang="en-GB"/>
              <a:t>Embedding new ways of working by incorporating net zero into everything we do. To achieve this, all AHPs will need a good understanding of the net zero agenda </a:t>
            </a:r>
          </a:p>
          <a:p>
            <a:r>
              <a:rPr lang="en-GB" b="1"/>
              <a:t>Models of care: </a:t>
            </a:r>
            <a:r>
              <a:rPr lang="en-GB"/>
              <a:t>Including net zero as a fundamental principle in our models of care. </a:t>
            </a:r>
          </a:p>
          <a:p>
            <a:r>
              <a:rPr lang="en-GB" b="1"/>
              <a:t>Resource use:</a:t>
            </a:r>
            <a:r>
              <a:rPr lang="en-GB"/>
              <a:t> Actively considering and reducing the environmental impact of the things we procure and prescribe as part of our practice, not just thinking about recycling and waste </a:t>
            </a:r>
          </a:p>
          <a:p>
            <a:endParaRPr lang="en-GB"/>
          </a:p>
          <a:p>
            <a:r>
              <a:rPr lang="en-GB"/>
              <a:t>Paramedic and ODP colleagues use medical gases like nitrous oxide and administer meds on board their vehicles, radiographers use iodinated contrast media in diagnostic imaging, advanced practitioners make imaging requesting like MRIs or </a:t>
            </a:r>
            <a:r>
              <a:rPr lang="en-GB" err="1"/>
              <a:t>videofluoroscopy</a:t>
            </a:r>
            <a:r>
              <a:rPr lang="en-GB"/>
              <a:t>, orthotists/prosthetists producing and prescribe plastic orthoses /insoles/spinal braces/specialist footwear, single use medical instruments used in small scale podiatric surgery, physios and </a:t>
            </a:r>
            <a:r>
              <a:rPr lang="en-GB" err="1"/>
              <a:t>Ots</a:t>
            </a:r>
            <a:r>
              <a:rPr lang="en-GB"/>
              <a:t> prescribing walking aids/standing frames/specialist seating/hoists, recommend home adaptations, dietitians prescribe enteral feeding equipment and fortified milk, SLTs prescribe communication devices </a:t>
            </a:r>
          </a:p>
          <a:p>
            <a:endParaRPr lang="en-GB">
              <a:cs typeface="Calibri"/>
            </a:endParaRPr>
          </a:p>
        </p:txBody>
      </p:sp>
      <p:sp>
        <p:nvSpPr>
          <p:cNvPr id="4" name="Slide Number Placeholder 3"/>
          <p:cNvSpPr>
            <a:spLocks noGrp="1"/>
          </p:cNvSpPr>
          <p:nvPr>
            <p:ph type="sldNum" sz="quarter" idx="5"/>
          </p:nvPr>
        </p:nvSpPr>
        <p:spPr/>
        <p:txBody>
          <a:bodyPr/>
          <a:lstStyle/>
          <a:p>
            <a:fld id="{0E511DB1-4B23-452D-BDA4-C16C7CDEFC2B}" type="slidenum">
              <a:rPr lang="en-GB" smtClean="0"/>
              <a:t>4</a:t>
            </a:fld>
            <a:endParaRPr lang="en-GB"/>
          </a:p>
        </p:txBody>
      </p:sp>
    </p:spTree>
    <p:extLst>
      <p:ext uri="{BB962C8B-B14F-4D97-AF65-F5344CB8AC3E}">
        <p14:creationId xmlns:p14="http://schemas.microsoft.com/office/powerpoint/2010/main" val="259135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800" b="1" i="0" dirty="0">
                <a:solidFill>
                  <a:srgbClr val="000000"/>
                </a:solidFill>
                <a:effectLst/>
                <a:latin typeface="Calibri" panose="020F0502020204030204" pitchFamily="34" charset="0"/>
              </a:rPr>
              <a:t>Education</a:t>
            </a:r>
            <a:r>
              <a:rPr lang="en-GB" sz="800" b="0" i="0" dirty="0">
                <a:solidFill>
                  <a:srgbClr val="000000"/>
                </a:solidFill>
                <a:effectLst/>
                <a:latin typeface="Calibri" panose="020F0502020204030204" pitchFamily="34" charset="0"/>
              </a:rPr>
              <a:t> </a:t>
            </a:r>
          </a:p>
          <a:p>
            <a:pPr algn="l" rtl="0" fontAlgn="base"/>
            <a:r>
              <a:rPr lang="en-GB" sz="800" b="0" i="0" dirty="0">
                <a:solidFill>
                  <a:srgbClr val="000000"/>
                </a:solidFill>
                <a:effectLst/>
                <a:latin typeface="Calibri" panose="020F0502020204030204" pitchFamily="34" charset="0"/>
              </a:rPr>
              <a:t>Development of a guidance document to support the incorporation of environmental sustainability into pre-registration curricula across all Allied Health Professions in the four UK home nations: wide group of stakeholders across the 4 nations including academics, clinicians, students, Council of Deans, AHPF</a:t>
            </a:r>
          </a:p>
          <a:p>
            <a:pPr algn="l" rtl="0" fontAlgn="base">
              <a:buFont typeface="Arial" panose="020B0604020202020204" pitchFamily="34" charset="0"/>
              <a:buChar char="•"/>
            </a:pPr>
            <a:r>
              <a:rPr lang="en-GB" sz="800" b="0" i="0" dirty="0">
                <a:solidFill>
                  <a:srgbClr val="000000"/>
                </a:solidFill>
                <a:effectLst/>
                <a:latin typeface="Calibri" panose="020F0502020204030204" pitchFamily="34" charset="0"/>
              </a:rPr>
              <a:t>Working in an advisory capacity to the HCPC and with HEE to support the incorporation of environmental sustainability into SCPEs, standards of proficiency, and both the preceptorship and multi-professional advanced practice frameworks  </a:t>
            </a:r>
          </a:p>
          <a:p>
            <a:pPr algn="l" rtl="0" fontAlgn="base"/>
            <a:endParaRPr lang="en-GB" sz="800" b="1" i="0" dirty="0">
              <a:solidFill>
                <a:srgbClr val="000000"/>
              </a:solidFill>
              <a:effectLst/>
              <a:latin typeface="Calibri" panose="020F0502020204030204" pitchFamily="34" charset="0"/>
            </a:endParaRPr>
          </a:p>
          <a:p>
            <a:pPr algn="l" rtl="0" fontAlgn="base"/>
            <a:r>
              <a:rPr lang="en-GB" sz="800" b="1" i="0" dirty="0">
                <a:solidFill>
                  <a:srgbClr val="000000"/>
                </a:solidFill>
                <a:effectLst/>
                <a:latin typeface="Calibri" panose="020F0502020204030204" pitchFamily="34" charset="0"/>
              </a:rPr>
              <a:t>Communication &amp; networks</a:t>
            </a:r>
            <a:r>
              <a:rPr lang="en-GB" sz="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GB" sz="800" b="0" i="0" dirty="0">
                <a:solidFill>
                  <a:srgbClr val="000000"/>
                </a:solidFill>
                <a:effectLst/>
                <a:latin typeface="Calibri" panose="020F0502020204030204" pitchFamily="34" charset="0"/>
              </a:rPr>
              <a:t>Proposition to deliver a ‘lunch and learn’ environmental sustainability webinar to your region in collaboration with the HEE/NHSE regional leads, to support each region with Focus 4 of AHP’s Deliver.  </a:t>
            </a:r>
          </a:p>
          <a:p>
            <a:pPr algn="l" rtl="0" fontAlgn="base">
              <a:buFont typeface="Arial" panose="020B0604020202020204" pitchFamily="34" charset="0"/>
              <a:buNone/>
            </a:pPr>
            <a:r>
              <a:rPr lang="en-GB" sz="800" b="0" i="0" dirty="0">
                <a:solidFill>
                  <a:srgbClr val="000000"/>
                </a:solidFill>
                <a:effectLst/>
                <a:latin typeface="Calibri" panose="020F0502020204030204" pitchFamily="34" charset="0"/>
              </a:rPr>
              <a:t>- CSH networks </a:t>
            </a:r>
          </a:p>
          <a:p>
            <a:pPr algn="l" rtl="0" fontAlgn="base"/>
            <a:r>
              <a:rPr lang="en-GB" sz="800" b="0" i="0" dirty="0">
                <a:solidFill>
                  <a:srgbClr val="000000"/>
                </a:solidFill>
                <a:effectLst/>
                <a:latin typeface="Calibri" panose="020F0502020204030204" pitchFamily="34" charset="0"/>
              </a:rPr>
              <a:t> </a:t>
            </a:r>
          </a:p>
          <a:p>
            <a:pPr algn="l" rtl="0" fontAlgn="base"/>
            <a:r>
              <a:rPr lang="en-GB" sz="800" b="1" i="0" dirty="0">
                <a:solidFill>
                  <a:srgbClr val="000000"/>
                </a:solidFill>
                <a:effectLst/>
                <a:latin typeface="Calibri" panose="020F0502020204030204" pitchFamily="34" charset="0"/>
              </a:rPr>
              <a:t>Awareness raising:</a:t>
            </a:r>
            <a:r>
              <a:rPr lang="en-GB" sz="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GB" sz="800" b="0" i="0" dirty="0">
                <a:solidFill>
                  <a:srgbClr val="000000"/>
                </a:solidFill>
                <a:effectLst/>
                <a:latin typeface="Arial" panose="020B0604020202020204" pitchFamily="34" charset="0"/>
              </a:rPr>
              <a:t>The hub highlights how a lot of AHPs existing practices already contribute to a greener health service, for example, practicing within sustainable models of care, but there is much still to do. </a:t>
            </a:r>
          </a:p>
          <a:p>
            <a:pPr algn="l" rtl="0" fontAlgn="base">
              <a:buFont typeface="Arial" panose="020B0604020202020204" pitchFamily="34" charset="0"/>
              <a:buChar char="•"/>
            </a:pPr>
            <a:r>
              <a:rPr lang="en-GB" sz="800" b="0" i="0" dirty="0">
                <a:solidFill>
                  <a:srgbClr val="000000"/>
                </a:solidFill>
                <a:effectLst/>
                <a:latin typeface="Arial" panose="020B0604020202020204" pitchFamily="34" charset="0"/>
              </a:rPr>
              <a:t>The Greener AHP Hub will help people find out how they can take action to help do more and make their practice greener. </a:t>
            </a:r>
          </a:p>
          <a:p>
            <a:pPr algn="l" rtl="0" fontAlgn="base">
              <a:buFont typeface="Arial" panose="020B0604020202020204" pitchFamily="34" charset="0"/>
              <a:buChar char="•"/>
            </a:pPr>
            <a:r>
              <a:rPr lang="en-GB" sz="800" b="0" i="0" dirty="0">
                <a:solidFill>
                  <a:srgbClr val="000000"/>
                </a:solidFill>
                <a:effectLst/>
                <a:latin typeface="Calibri" panose="020F0502020204030204" pitchFamily="34" charset="0"/>
              </a:rPr>
              <a:t>Ongoing work to develop the Greener AHP hub, including curating and promoting case studies from all AHP groups across the four UK home nations  </a:t>
            </a:r>
          </a:p>
          <a:p>
            <a:pPr algn="l" rtl="0" fontAlgn="base">
              <a:buFont typeface="Arial" panose="020B0604020202020204" pitchFamily="34" charset="0"/>
              <a:buChar char="•"/>
            </a:pPr>
            <a:r>
              <a:rPr lang="en-GB" sz="800" b="0" i="0" dirty="0">
                <a:solidFill>
                  <a:srgbClr val="000000"/>
                </a:solidFill>
                <a:effectLst/>
                <a:latin typeface="Calibri" panose="020F0502020204030204" pitchFamily="34" charset="0"/>
              </a:rPr>
              <a:t>Production of an animation weaving together climate change and public health; coproduced by AHPs for AHPs; this work is being led by West Yorkshire ICB </a:t>
            </a:r>
          </a:p>
          <a:p>
            <a:pPr algn="l" rtl="0" fontAlgn="base">
              <a:buFont typeface="Arial" panose="020B0604020202020204" pitchFamily="34" charset="0"/>
              <a:buChar char="•"/>
            </a:pPr>
            <a:r>
              <a:rPr lang="en-GB" sz="800" b="0" i="0" dirty="0">
                <a:solidFill>
                  <a:srgbClr val="000000"/>
                </a:solidFill>
                <a:effectLst/>
                <a:latin typeface="Calibri" panose="020F0502020204030204" pitchFamily="34" charset="0"/>
              </a:rPr>
              <a:t>Delivery of a ‘Greener AHP’ week, further to the CAHPO conference in a similar vein to #WeAHPsActive  </a:t>
            </a:r>
          </a:p>
          <a:p>
            <a:endParaRPr lang="en-GB" dirty="0"/>
          </a:p>
        </p:txBody>
      </p:sp>
      <p:sp>
        <p:nvSpPr>
          <p:cNvPr id="4" name="Slide Number Placeholder 3"/>
          <p:cNvSpPr>
            <a:spLocks noGrp="1"/>
          </p:cNvSpPr>
          <p:nvPr>
            <p:ph type="sldNum" sz="quarter" idx="5"/>
          </p:nvPr>
        </p:nvSpPr>
        <p:spPr/>
        <p:txBody>
          <a:bodyPr/>
          <a:lstStyle/>
          <a:p>
            <a:fld id="{0E511DB1-4B23-452D-BDA4-C16C7CDEFC2B}" type="slidenum">
              <a:rPr lang="en-GB" smtClean="0"/>
              <a:t>5</a:t>
            </a:fld>
            <a:endParaRPr lang="en-GB"/>
          </a:p>
        </p:txBody>
      </p:sp>
    </p:spTree>
    <p:extLst>
      <p:ext uri="{BB962C8B-B14F-4D97-AF65-F5344CB8AC3E}">
        <p14:creationId xmlns:p14="http://schemas.microsoft.com/office/powerpoint/2010/main" val="202458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US"/>
          </a:p>
          <a:p>
            <a:pPr>
              <a:lnSpc>
                <a:spcPct val="90000"/>
              </a:lnSpc>
              <a:spcBef>
                <a:spcPct val="0"/>
              </a:spcBef>
            </a:pPr>
            <a:endParaRPr lang="en-GB" b="1">
              <a:cs typeface="Calibri"/>
            </a:endParaRPr>
          </a:p>
          <a:p>
            <a:pPr>
              <a:lnSpc>
                <a:spcPct val="90000"/>
              </a:lnSpc>
              <a:spcBef>
                <a:spcPct val="0"/>
              </a:spcBef>
            </a:pPr>
            <a:endParaRPr lang="en-US"/>
          </a:p>
        </p:txBody>
      </p:sp>
      <p:sp>
        <p:nvSpPr>
          <p:cNvPr id="4" name="Slide Number Placeholder 3"/>
          <p:cNvSpPr>
            <a:spLocks noGrp="1"/>
          </p:cNvSpPr>
          <p:nvPr>
            <p:ph type="sldNum" sz="quarter" idx="5"/>
          </p:nvPr>
        </p:nvSpPr>
        <p:spPr/>
        <p:txBody>
          <a:bodyPr/>
          <a:lstStyle/>
          <a:p>
            <a:fld id="{0E511DB1-4B23-452D-BDA4-C16C7CDEFC2B}" type="slidenum">
              <a:rPr lang="en-GB" smtClean="0"/>
              <a:t>6</a:t>
            </a:fld>
            <a:endParaRPr lang="en-GB"/>
          </a:p>
        </p:txBody>
      </p:sp>
    </p:spTree>
    <p:extLst>
      <p:ext uri="{BB962C8B-B14F-4D97-AF65-F5344CB8AC3E}">
        <p14:creationId xmlns:p14="http://schemas.microsoft.com/office/powerpoint/2010/main" val="97046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US"/>
          </a:p>
          <a:p>
            <a:pPr>
              <a:lnSpc>
                <a:spcPct val="90000"/>
              </a:lnSpc>
              <a:spcBef>
                <a:spcPct val="0"/>
              </a:spcBef>
            </a:pPr>
            <a:endParaRPr lang="en-GB" b="1">
              <a:cs typeface="Calibri"/>
            </a:endParaRPr>
          </a:p>
          <a:p>
            <a:pPr>
              <a:lnSpc>
                <a:spcPct val="90000"/>
              </a:lnSpc>
              <a:spcBef>
                <a:spcPct val="0"/>
              </a:spcBef>
            </a:pPr>
            <a:endParaRPr lang="en-US"/>
          </a:p>
        </p:txBody>
      </p:sp>
      <p:sp>
        <p:nvSpPr>
          <p:cNvPr id="4" name="Slide Number Placeholder 3"/>
          <p:cNvSpPr>
            <a:spLocks noGrp="1"/>
          </p:cNvSpPr>
          <p:nvPr>
            <p:ph type="sldNum" sz="quarter" idx="5"/>
          </p:nvPr>
        </p:nvSpPr>
        <p:spPr/>
        <p:txBody>
          <a:bodyPr/>
          <a:lstStyle/>
          <a:p>
            <a:fld id="{0E511DB1-4B23-452D-BDA4-C16C7CDEFC2B}" type="slidenum">
              <a:rPr lang="en-GB" smtClean="0"/>
              <a:t>7</a:t>
            </a:fld>
            <a:endParaRPr lang="en-GB"/>
          </a:p>
        </p:txBody>
      </p:sp>
    </p:spTree>
    <p:extLst>
      <p:ext uri="{BB962C8B-B14F-4D97-AF65-F5344CB8AC3E}">
        <p14:creationId xmlns:p14="http://schemas.microsoft.com/office/powerpoint/2010/main" val="193951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US"/>
          </a:p>
          <a:p>
            <a:pPr>
              <a:lnSpc>
                <a:spcPct val="90000"/>
              </a:lnSpc>
              <a:spcBef>
                <a:spcPct val="0"/>
              </a:spcBef>
            </a:pPr>
            <a:endParaRPr lang="en-GB" b="1">
              <a:cs typeface="Calibri"/>
            </a:endParaRPr>
          </a:p>
          <a:p>
            <a:pPr>
              <a:lnSpc>
                <a:spcPct val="90000"/>
              </a:lnSpc>
              <a:spcBef>
                <a:spcPct val="0"/>
              </a:spcBef>
            </a:pPr>
            <a:endParaRPr lang="en-US"/>
          </a:p>
        </p:txBody>
      </p:sp>
      <p:sp>
        <p:nvSpPr>
          <p:cNvPr id="4" name="Slide Number Placeholder 3"/>
          <p:cNvSpPr>
            <a:spLocks noGrp="1"/>
          </p:cNvSpPr>
          <p:nvPr>
            <p:ph type="sldNum" sz="quarter" idx="5"/>
          </p:nvPr>
        </p:nvSpPr>
        <p:spPr/>
        <p:txBody>
          <a:bodyPr/>
          <a:lstStyle/>
          <a:p>
            <a:fld id="{0E511DB1-4B23-452D-BDA4-C16C7CDEFC2B}" type="slidenum">
              <a:rPr lang="en-GB" smtClean="0"/>
              <a:t>8</a:t>
            </a:fld>
            <a:endParaRPr lang="en-GB"/>
          </a:p>
        </p:txBody>
      </p:sp>
    </p:spTree>
    <p:extLst>
      <p:ext uri="{BB962C8B-B14F-4D97-AF65-F5344CB8AC3E}">
        <p14:creationId xmlns:p14="http://schemas.microsoft.com/office/powerpoint/2010/main" val="152800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US"/>
          </a:p>
          <a:p>
            <a:pPr>
              <a:lnSpc>
                <a:spcPct val="90000"/>
              </a:lnSpc>
              <a:spcBef>
                <a:spcPct val="0"/>
              </a:spcBef>
            </a:pPr>
            <a:endParaRPr lang="en-GB" b="1">
              <a:cs typeface="Calibri"/>
            </a:endParaRPr>
          </a:p>
          <a:p>
            <a:pPr>
              <a:lnSpc>
                <a:spcPct val="90000"/>
              </a:lnSpc>
              <a:spcBef>
                <a:spcPct val="0"/>
              </a:spcBef>
            </a:pPr>
            <a:endParaRPr lang="en-US"/>
          </a:p>
        </p:txBody>
      </p:sp>
      <p:sp>
        <p:nvSpPr>
          <p:cNvPr id="4" name="Slide Number Placeholder 3"/>
          <p:cNvSpPr>
            <a:spLocks noGrp="1"/>
          </p:cNvSpPr>
          <p:nvPr>
            <p:ph type="sldNum" sz="quarter" idx="5"/>
          </p:nvPr>
        </p:nvSpPr>
        <p:spPr/>
        <p:txBody>
          <a:bodyPr/>
          <a:lstStyle/>
          <a:p>
            <a:fld id="{0E511DB1-4B23-452D-BDA4-C16C7CDEFC2B}" type="slidenum">
              <a:rPr lang="en-GB" smtClean="0"/>
              <a:t>9</a:t>
            </a:fld>
            <a:endParaRPr lang="en-GB"/>
          </a:p>
        </p:txBody>
      </p:sp>
    </p:spTree>
    <p:extLst>
      <p:ext uri="{BB962C8B-B14F-4D97-AF65-F5344CB8AC3E}">
        <p14:creationId xmlns:p14="http://schemas.microsoft.com/office/powerpoint/2010/main" val="312713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C1F8-BD62-4F9C-B53F-C32239AFA498}"/>
              </a:ext>
            </a:extLst>
          </p:cNvPr>
          <p:cNvSpPr>
            <a:spLocks noGrp="1"/>
          </p:cNvSpPr>
          <p:nvPr>
            <p:ph type="ctrTitle" hasCustomPrompt="1"/>
          </p:nvPr>
        </p:nvSpPr>
        <p:spPr>
          <a:xfrm>
            <a:off x="1524000" y="1122363"/>
            <a:ext cx="9144000" cy="2387600"/>
          </a:xfrm>
        </p:spPr>
        <p:txBody>
          <a:bodyPr anchor="b"/>
          <a:lstStyle>
            <a:lvl1pPr algn="l">
              <a:defRPr sz="4400">
                <a:solidFill>
                  <a:srgbClr val="009639"/>
                </a:solidFill>
              </a:defRPr>
            </a:lvl1pPr>
          </a:lstStyle>
          <a:p>
            <a:r>
              <a:rPr lang="en-US"/>
              <a:t>Title</a:t>
            </a:r>
            <a:endParaRPr lang="en-GB"/>
          </a:p>
        </p:txBody>
      </p:sp>
      <p:sp>
        <p:nvSpPr>
          <p:cNvPr id="3" name="Subtitle 2">
            <a:extLst>
              <a:ext uri="{FF2B5EF4-FFF2-40B4-BE49-F238E27FC236}">
                <a16:creationId xmlns:a16="http://schemas.microsoft.com/office/drawing/2014/main" id="{7564F50B-59F6-4AFD-806A-131C47C8F08F}"/>
              </a:ext>
            </a:extLst>
          </p:cNvPr>
          <p:cNvSpPr>
            <a:spLocks noGrp="1"/>
          </p:cNvSpPr>
          <p:nvPr>
            <p:ph type="subTitle" idx="1" hasCustomPrompt="1"/>
          </p:nvPr>
        </p:nvSpPr>
        <p:spPr>
          <a:xfrm>
            <a:off x="1524000" y="3602038"/>
            <a:ext cx="9144000" cy="7087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a:p>
            <a:endParaRPr lang="en-US"/>
          </a:p>
        </p:txBody>
      </p:sp>
      <p:sp>
        <p:nvSpPr>
          <p:cNvPr id="4" name="Date Placeholder 3">
            <a:extLst>
              <a:ext uri="{FF2B5EF4-FFF2-40B4-BE49-F238E27FC236}">
                <a16:creationId xmlns:a16="http://schemas.microsoft.com/office/drawing/2014/main" id="{2DD173C3-073F-4D4E-A4E0-42516C7DFBC9}"/>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6" name="Slide Number Placeholder 5">
            <a:extLst>
              <a:ext uri="{FF2B5EF4-FFF2-40B4-BE49-F238E27FC236}">
                <a16:creationId xmlns:a16="http://schemas.microsoft.com/office/drawing/2014/main" id="{C34C5B09-F103-467B-AC07-F4CD8D722B68}"/>
              </a:ext>
            </a:extLst>
          </p:cNvPr>
          <p:cNvSpPr>
            <a:spLocks noGrp="1"/>
          </p:cNvSpPr>
          <p:nvPr>
            <p:ph type="sldNum" sz="quarter" idx="12"/>
          </p:nvPr>
        </p:nvSpPr>
        <p:spPr/>
        <p:txBody>
          <a:bodyPr/>
          <a:lstStyle>
            <a:lvl1pPr>
              <a:defRPr/>
            </a:lvl1pPr>
          </a:lstStyle>
          <a:p>
            <a:r>
              <a:rPr lang="en-GB"/>
              <a:t>NHS England</a:t>
            </a:r>
          </a:p>
        </p:txBody>
      </p:sp>
      <p:sp>
        <p:nvSpPr>
          <p:cNvPr id="11" name="Text Placeholder 10">
            <a:extLst>
              <a:ext uri="{FF2B5EF4-FFF2-40B4-BE49-F238E27FC236}">
                <a16:creationId xmlns:a16="http://schemas.microsoft.com/office/drawing/2014/main" id="{53D34101-5841-4E33-B011-27AF60D6306A}"/>
              </a:ext>
            </a:extLst>
          </p:cNvPr>
          <p:cNvSpPr>
            <a:spLocks noGrp="1"/>
          </p:cNvSpPr>
          <p:nvPr>
            <p:ph type="body" sz="quarter" idx="13" hasCustomPrompt="1"/>
          </p:nvPr>
        </p:nvSpPr>
        <p:spPr>
          <a:xfrm>
            <a:off x="1524000" y="4476750"/>
            <a:ext cx="9144000" cy="1489075"/>
          </a:xfrm>
        </p:spPr>
        <p:txBody>
          <a:bodyPr/>
          <a:lstStyle>
            <a:lvl1pPr marL="0" indent="0">
              <a:buFontTx/>
              <a:buNone/>
              <a:defRPr/>
            </a:lvl1pPr>
          </a:lstStyle>
          <a:p>
            <a:pPr algn="l" rtl="0" fontAlgn="base"/>
            <a:r>
              <a:rPr lang="en-GB" b="1" i="0" u="none" strike="noStrike">
                <a:solidFill>
                  <a:srgbClr val="000000"/>
                </a:solidFill>
                <a:effectLst/>
                <a:latin typeface="Arial" panose="020B0604020202020204" pitchFamily="34" charset="0"/>
              </a:rPr>
              <a:t>Name </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Job title </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Date</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27485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4AC5-FD39-408B-832F-BC3C864AFF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9375A8-7F3D-401B-8002-68A7EFF95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476346-2056-429A-BEA6-B96C9861DAF3}"/>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5" name="Footer Placeholder 4">
            <a:extLst>
              <a:ext uri="{FF2B5EF4-FFF2-40B4-BE49-F238E27FC236}">
                <a16:creationId xmlns:a16="http://schemas.microsoft.com/office/drawing/2014/main" id="{ACA1F57B-396F-4CDC-B98E-4E03BECAD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4C5C2-20DF-49D7-AFD1-0CDCA084D64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249666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8A878-2545-494B-BD1A-6D5B821E15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02D0F2-9860-4543-93F0-55D6D3DB44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EB09E-0F92-4214-A34F-EA36D51F41A8}"/>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5" name="Footer Placeholder 4">
            <a:extLst>
              <a:ext uri="{FF2B5EF4-FFF2-40B4-BE49-F238E27FC236}">
                <a16:creationId xmlns:a16="http://schemas.microsoft.com/office/drawing/2014/main" id="{4815A8AE-2CD9-46E7-8F2C-2130B2DA26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D55554-0992-4DD9-8839-203D316734E7}"/>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201605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71D0-2D16-E145-80A7-18E2534145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3721E3-FB23-4641-98A0-DDA858D08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53473F4-2A43-E741-8489-66EA361241DC}"/>
              </a:ext>
            </a:extLst>
          </p:cNvPr>
          <p:cNvSpPr>
            <a:spLocks noGrp="1"/>
          </p:cNvSpPr>
          <p:nvPr>
            <p:ph type="dt" sz="half" idx="10"/>
          </p:nvPr>
        </p:nvSpPr>
        <p:spPr/>
        <p:txBody>
          <a:bodyPr/>
          <a:lstStyle/>
          <a:p>
            <a:fld id="{BF1F8D26-DF80-2747-BB2D-805BDCF0C076}" type="datetimeFigureOut">
              <a:rPr lang="en-US" smtClean="0"/>
              <a:t>5/19/2023</a:t>
            </a:fld>
            <a:endParaRPr lang="en-US"/>
          </a:p>
        </p:txBody>
      </p:sp>
      <p:sp>
        <p:nvSpPr>
          <p:cNvPr id="5" name="Footer Placeholder 4">
            <a:extLst>
              <a:ext uri="{FF2B5EF4-FFF2-40B4-BE49-F238E27FC236}">
                <a16:creationId xmlns:a16="http://schemas.microsoft.com/office/drawing/2014/main" id="{9A3F4BF0-BB85-DC43-9882-AC8001D36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F2632-A08C-8943-9B0C-569B5077F5A9}"/>
              </a:ext>
            </a:extLst>
          </p:cNvPr>
          <p:cNvSpPr>
            <a:spLocks noGrp="1"/>
          </p:cNvSpPr>
          <p:nvPr>
            <p:ph type="sldNum" sz="quarter" idx="12"/>
          </p:nvPr>
        </p:nvSpPr>
        <p:spPr/>
        <p:txBody>
          <a:bodyPr/>
          <a:lstStyle/>
          <a:p>
            <a:fld id="{8B28A15D-2F87-7A43-8ABA-084C03DBCED4}" type="slidenum">
              <a:rPr lang="en-US" smtClean="0"/>
              <a:t>‹#›</a:t>
            </a:fld>
            <a:endParaRPr lang="en-US"/>
          </a:p>
        </p:txBody>
      </p:sp>
    </p:spTree>
    <p:extLst>
      <p:ext uri="{BB962C8B-B14F-4D97-AF65-F5344CB8AC3E}">
        <p14:creationId xmlns:p14="http://schemas.microsoft.com/office/powerpoint/2010/main" val="42127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4AC7-92E1-F04B-A42E-5E0CA4EE0B36}"/>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E92108C-6EE8-4B44-91DF-37CA0D651989}"/>
              </a:ext>
            </a:extLst>
          </p:cNvPr>
          <p:cNvSpPr>
            <a:spLocks noGrp="1"/>
          </p:cNvSpPr>
          <p:nvPr>
            <p:ph sz="half" idx="11"/>
          </p:nvPr>
        </p:nvSpPr>
        <p:spPr>
          <a:xfrm>
            <a:off x="480000" y="2016001"/>
            <a:ext cx="5472000" cy="366119"/>
          </a:xfrm>
          <a:prstGeom prst="rect">
            <a:avLst/>
          </a:prstGeom>
        </p:spPr>
        <p:txBody>
          <a:bodyPr lIns="0"/>
          <a:lstStyle>
            <a:lvl1pPr marL="0" indent="0">
              <a:buFontTx/>
              <a:buNone/>
              <a:defRPr sz="1600" b="1">
                <a:solidFill>
                  <a:schemeClr val="bg1"/>
                </a:solidFill>
              </a:defRPr>
            </a:lvl1pPr>
            <a:lvl2pPr marL="2116" indent="0">
              <a:buFontTx/>
              <a:buNone/>
              <a:defRPr sz="1600"/>
            </a:lvl2pPr>
            <a:lvl3pPr marL="480472" indent="0">
              <a:buFontTx/>
              <a:buNone/>
              <a:defRPr sz="1600"/>
            </a:lvl3pPr>
            <a:lvl4pPr marL="829713" indent="0">
              <a:buFontTx/>
              <a:buNone/>
              <a:defRPr sz="1600"/>
            </a:lvl4pPr>
            <a:lvl5pPr marL="1176837" indent="0">
              <a:buFontTx/>
              <a:buNone/>
              <a:defRPr sz="1600"/>
            </a:lvl5pPr>
            <a:lvl6pPr>
              <a:defRPr sz="2400"/>
            </a:lvl6pPr>
            <a:lvl7pPr>
              <a:defRPr sz="2400"/>
            </a:lvl7pPr>
            <a:lvl8pPr>
              <a:defRPr sz="2400"/>
            </a:lvl8pPr>
            <a:lvl9pPr>
              <a:defRPr sz="2400"/>
            </a:lvl9pPr>
          </a:lstStyle>
          <a:p>
            <a:pPr lvl="0"/>
            <a:r>
              <a:rPr lang="en-US"/>
              <a:t>Click to edit Master text styles</a:t>
            </a:r>
          </a:p>
        </p:txBody>
      </p:sp>
    </p:spTree>
    <p:extLst>
      <p:ext uri="{BB962C8B-B14F-4D97-AF65-F5344CB8AC3E}">
        <p14:creationId xmlns:p14="http://schemas.microsoft.com/office/powerpoint/2010/main" val="291411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COLUMN TEXT WHITE">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5C2EF2B1-531A-254E-8F69-CCCFAF4A9F54}"/>
              </a:ext>
            </a:extLst>
          </p:cNvPr>
          <p:cNvSpPr>
            <a:spLocks noGrp="1"/>
          </p:cNvSpPr>
          <p:nvPr>
            <p:ph sz="half" idx="11"/>
          </p:nvPr>
        </p:nvSpPr>
        <p:spPr>
          <a:xfrm>
            <a:off x="480000" y="2016000"/>
            <a:ext cx="11232000" cy="3863800"/>
          </a:xfrm>
          <a:prstGeom prst="rect">
            <a:avLst/>
          </a:prstGeom>
        </p:spPr>
        <p:txBody>
          <a:bodyPr lIns="0"/>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55988AF3-9501-3940-8D30-29901410ADDA}"/>
              </a:ext>
            </a:extLst>
          </p:cNvPr>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162418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LUMN TEXT WHIT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304ED5A1-F891-6640-ACE9-339DF643849D}"/>
              </a:ext>
            </a:extLst>
          </p:cNvPr>
          <p:cNvSpPr>
            <a:spLocks noGrp="1"/>
          </p:cNvSpPr>
          <p:nvPr>
            <p:ph sz="half" idx="11"/>
          </p:nvPr>
        </p:nvSpPr>
        <p:spPr>
          <a:xfrm>
            <a:off x="480000" y="2016000"/>
            <a:ext cx="5472000" cy="4150600"/>
          </a:xfrm>
          <a:prstGeom prst="rect">
            <a:avLst/>
          </a:prstGeom>
        </p:spPr>
        <p:txBody>
          <a:bodyPr lIns="0"/>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5709D0-5016-ED45-A191-3570AE5FD154}"/>
              </a:ext>
            </a:extLst>
          </p:cNvPr>
          <p:cNvSpPr>
            <a:spLocks noGrp="1"/>
          </p:cNvSpPr>
          <p:nvPr>
            <p:ph sz="half" idx="12"/>
          </p:nvPr>
        </p:nvSpPr>
        <p:spPr>
          <a:xfrm>
            <a:off x="6240000" y="2016000"/>
            <a:ext cx="5472000" cy="4150600"/>
          </a:xfrm>
          <a:prstGeom prst="rect">
            <a:avLst/>
          </a:prstGeom>
        </p:spPr>
        <p:txBody>
          <a:bodyPr lIns="0"/>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a:extLst>
              <a:ext uri="{FF2B5EF4-FFF2-40B4-BE49-F238E27FC236}">
                <a16:creationId xmlns:a16="http://schemas.microsoft.com/office/drawing/2014/main" id="{EC997BD9-15FA-7A47-A5C4-E29C6421570C}"/>
              </a:ext>
            </a:extLst>
          </p:cNvPr>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689605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COLUMN TEXT BLUE">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5C2EF2B1-531A-254E-8F69-CCCFAF4A9F54}"/>
              </a:ext>
            </a:extLst>
          </p:cNvPr>
          <p:cNvSpPr>
            <a:spLocks noGrp="1"/>
          </p:cNvSpPr>
          <p:nvPr>
            <p:ph sz="half" idx="11"/>
          </p:nvPr>
        </p:nvSpPr>
        <p:spPr>
          <a:xfrm>
            <a:off x="480000" y="2016000"/>
            <a:ext cx="11232000" cy="3863800"/>
          </a:xfrm>
          <a:prstGeom prst="rect">
            <a:avLst/>
          </a:prstGeom>
        </p:spPr>
        <p:txBody>
          <a:bodyPr lIns="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79354AC1-7BEB-184A-B739-25C7E93F5C0C}"/>
              </a:ext>
            </a:extLst>
          </p:cNvPr>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cxnSp>
        <p:nvCxnSpPr>
          <p:cNvPr id="6" name="Straight Connector 5">
            <a:extLst>
              <a:ext uri="{FF2B5EF4-FFF2-40B4-BE49-F238E27FC236}">
                <a16:creationId xmlns:a16="http://schemas.microsoft.com/office/drawing/2014/main" id="{0F0378CB-1F6B-554C-A72B-746598A3F2D8}"/>
              </a:ext>
            </a:extLst>
          </p:cNvPr>
          <p:cNvCxnSpPr>
            <a:cxnSpLocks/>
          </p:cNvCxnSpPr>
          <p:nvPr userDrawn="1"/>
        </p:nvCxnSpPr>
        <p:spPr bwMode="auto">
          <a:xfrm>
            <a:off x="480000" y="1968000"/>
            <a:ext cx="11232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26961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A3F0CA90-2800-064C-B702-05ED645D5C05}"/>
              </a:ext>
            </a:extLst>
          </p:cNvPr>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58680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C1F8-BD62-4F9C-B53F-C32239AFA498}"/>
              </a:ext>
            </a:extLst>
          </p:cNvPr>
          <p:cNvSpPr>
            <a:spLocks noGrp="1"/>
          </p:cNvSpPr>
          <p:nvPr>
            <p:ph type="ctrTitle" hasCustomPrompt="1"/>
          </p:nvPr>
        </p:nvSpPr>
        <p:spPr>
          <a:xfrm>
            <a:off x="1524000" y="1122363"/>
            <a:ext cx="9144000" cy="2387600"/>
          </a:xfrm>
        </p:spPr>
        <p:txBody>
          <a:bodyPr anchor="b"/>
          <a:lstStyle>
            <a:lvl1pPr algn="l">
              <a:defRPr sz="4400">
                <a:solidFill>
                  <a:srgbClr val="009639"/>
                </a:solidFill>
              </a:defRPr>
            </a:lvl1pPr>
          </a:lstStyle>
          <a:p>
            <a:r>
              <a:rPr lang="en-US"/>
              <a:t>Title</a:t>
            </a:r>
            <a:endParaRPr lang="en-GB"/>
          </a:p>
        </p:txBody>
      </p:sp>
      <p:sp>
        <p:nvSpPr>
          <p:cNvPr id="3" name="Subtitle 2">
            <a:extLst>
              <a:ext uri="{FF2B5EF4-FFF2-40B4-BE49-F238E27FC236}">
                <a16:creationId xmlns:a16="http://schemas.microsoft.com/office/drawing/2014/main" id="{7564F50B-59F6-4AFD-806A-131C47C8F08F}"/>
              </a:ext>
            </a:extLst>
          </p:cNvPr>
          <p:cNvSpPr>
            <a:spLocks noGrp="1"/>
          </p:cNvSpPr>
          <p:nvPr>
            <p:ph type="subTitle" idx="1" hasCustomPrompt="1"/>
          </p:nvPr>
        </p:nvSpPr>
        <p:spPr>
          <a:xfrm>
            <a:off x="1524000" y="3602038"/>
            <a:ext cx="9144000" cy="7087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a:p>
            <a:endParaRPr lang="en-US"/>
          </a:p>
        </p:txBody>
      </p:sp>
      <p:sp>
        <p:nvSpPr>
          <p:cNvPr id="4" name="Date Placeholder 3">
            <a:extLst>
              <a:ext uri="{FF2B5EF4-FFF2-40B4-BE49-F238E27FC236}">
                <a16:creationId xmlns:a16="http://schemas.microsoft.com/office/drawing/2014/main" id="{2DD173C3-073F-4D4E-A4E0-42516C7DFBC9}"/>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6" name="Slide Number Placeholder 5">
            <a:extLst>
              <a:ext uri="{FF2B5EF4-FFF2-40B4-BE49-F238E27FC236}">
                <a16:creationId xmlns:a16="http://schemas.microsoft.com/office/drawing/2014/main" id="{C34C5B09-F103-467B-AC07-F4CD8D722B68}"/>
              </a:ext>
            </a:extLst>
          </p:cNvPr>
          <p:cNvSpPr>
            <a:spLocks noGrp="1"/>
          </p:cNvSpPr>
          <p:nvPr>
            <p:ph type="sldNum" sz="quarter" idx="12"/>
          </p:nvPr>
        </p:nvSpPr>
        <p:spPr/>
        <p:txBody>
          <a:bodyPr/>
          <a:lstStyle>
            <a:lvl1pPr>
              <a:defRPr/>
            </a:lvl1pPr>
          </a:lstStyle>
          <a:p>
            <a:r>
              <a:rPr lang="en-GB"/>
              <a:t>NHS England</a:t>
            </a:r>
          </a:p>
        </p:txBody>
      </p:sp>
      <p:pic>
        <p:nvPicPr>
          <p:cNvPr id="2050" name="Picture 2">
            <a:extLst>
              <a:ext uri="{FF2B5EF4-FFF2-40B4-BE49-F238E27FC236}">
                <a16:creationId xmlns:a16="http://schemas.microsoft.com/office/drawing/2014/main" id="{C280F3AA-0AF4-443E-88C3-11F6D13232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869" y="728238"/>
            <a:ext cx="2324109" cy="3020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a:extLst>
              <a:ext uri="{FF2B5EF4-FFF2-40B4-BE49-F238E27FC236}">
                <a16:creationId xmlns:a16="http://schemas.microsoft.com/office/drawing/2014/main" id="{53D34101-5841-4E33-B011-27AF60D6306A}"/>
              </a:ext>
            </a:extLst>
          </p:cNvPr>
          <p:cNvSpPr>
            <a:spLocks noGrp="1"/>
          </p:cNvSpPr>
          <p:nvPr>
            <p:ph type="body" sz="quarter" idx="13" hasCustomPrompt="1"/>
          </p:nvPr>
        </p:nvSpPr>
        <p:spPr>
          <a:xfrm>
            <a:off x="1524000" y="4476750"/>
            <a:ext cx="9144000" cy="1489075"/>
          </a:xfrm>
        </p:spPr>
        <p:txBody>
          <a:bodyPr/>
          <a:lstStyle>
            <a:lvl1pPr marL="0" indent="0">
              <a:buFontTx/>
              <a:buNone/>
              <a:defRPr/>
            </a:lvl1pPr>
          </a:lstStyle>
          <a:p>
            <a:pPr algn="l" rtl="0" fontAlgn="base"/>
            <a:r>
              <a:rPr lang="en-GB" b="1" i="0" u="none" strike="noStrike">
                <a:solidFill>
                  <a:srgbClr val="000000"/>
                </a:solidFill>
                <a:effectLst/>
                <a:latin typeface="Arial" panose="020B0604020202020204" pitchFamily="34" charset="0"/>
              </a:rPr>
              <a:t>Name </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Job title </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Arial" panose="020B0604020202020204" pitchFamily="34" charset="0"/>
              </a:rPr>
              <a:t>Date</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27485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CD0F-15B3-4454-B3D6-ED68EAB1BF3E}"/>
              </a:ext>
            </a:extLst>
          </p:cNvPr>
          <p:cNvSpPr>
            <a:spLocks noGrp="1"/>
          </p:cNvSpPr>
          <p:nvPr>
            <p:ph type="title"/>
          </p:nvPr>
        </p:nvSpPr>
        <p:spPr>
          <a:xfrm>
            <a:off x="838200" y="385003"/>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16B0AB-057C-427C-9C8A-6F8A66902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08C3C-0C0B-4F71-9808-2ADA899560A4}"/>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5" name="Footer Placeholder 4">
            <a:extLst>
              <a:ext uri="{FF2B5EF4-FFF2-40B4-BE49-F238E27FC236}">
                <a16:creationId xmlns:a16="http://schemas.microsoft.com/office/drawing/2014/main" id="{5E555CEB-E830-4C48-B400-EABA6B9CD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B73CE-A1DF-4A73-B26F-CE792D1BD1A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188532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CD0F-15B3-4454-B3D6-ED68EAB1BF3E}"/>
              </a:ext>
            </a:extLst>
          </p:cNvPr>
          <p:cNvSpPr>
            <a:spLocks noGrp="1"/>
          </p:cNvSpPr>
          <p:nvPr>
            <p:ph type="title"/>
          </p:nvPr>
        </p:nvSpPr>
        <p:spPr>
          <a:xfrm>
            <a:off x="838200" y="385003"/>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16B0AB-057C-427C-9C8A-6F8A66902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08C3C-0C0B-4F71-9808-2ADA899560A4}"/>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5" name="Footer Placeholder 4">
            <a:extLst>
              <a:ext uri="{FF2B5EF4-FFF2-40B4-BE49-F238E27FC236}">
                <a16:creationId xmlns:a16="http://schemas.microsoft.com/office/drawing/2014/main" id="{5E555CEB-E830-4C48-B400-EABA6B9CD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B73CE-A1DF-4A73-B26F-CE792D1BD1A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1885328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A304-28C0-40C3-B007-73B4E135C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2B995A-E291-4573-80CB-1F86098D90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DCD349-14E0-4BDC-B1B4-671D16F89D74}"/>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5" name="Footer Placeholder 4">
            <a:extLst>
              <a:ext uri="{FF2B5EF4-FFF2-40B4-BE49-F238E27FC236}">
                <a16:creationId xmlns:a16="http://schemas.microsoft.com/office/drawing/2014/main" id="{04F01C2E-2884-43DC-855A-210E2BCE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DB19B2-4978-4C0E-950A-AEBC56F69C0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2980529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EF8C-118A-479A-ADC2-3E5DED8B49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3E37DC-780D-4BBA-9C3A-AD6E35893B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C8A08C-6B22-484F-AD40-02BE68C18A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520543-0967-496F-8F89-A4C8ED0D94FC}"/>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6" name="Footer Placeholder 5">
            <a:extLst>
              <a:ext uri="{FF2B5EF4-FFF2-40B4-BE49-F238E27FC236}">
                <a16:creationId xmlns:a16="http://schemas.microsoft.com/office/drawing/2014/main" id="{B1393E29-89E4-409A-98F1-A621D16781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D883FF-03D0-4270-AFC5-D271261B385C}"/>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1710545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F83B-42F3-45C0-9FA8-A18AA8ECCC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DC5787-C4B8-4687-8C0D-0C7C31797D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BDC9B8-8705-41F1-A25D-0487BA8711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0C663E-75E2-48D4-A740-6E269366E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2C31DC-CC11-49C7-8C2E-8E74448E4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3100DD-8989-4B1C-8543-AACD511CAFC1}"/>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8" name="Footer Placeholder 7">
            <a:extLst>
              <a:ext uri="{FF2B5EF4-FFF2-40B4-BE49-F238E27FC236}">
                <a16:creationId xmlns:a16="http://schemas.microsoft.com/office/drawing/2014/main" id="{FD16CAB9-1F7B-4AE0-8D39-A3139D6A58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9C58A2-CF21-4FD8-9844-3D932322DDE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57276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5FC3-22EF-44E8-840F-7C8207A12E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FD208D-3984-4634-81A9-061A729D977D}"/>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4" name="Footer Placeholder 3">
            <a:extLst>
              <a:ext uri="{FF2B5EF4-FFF2-40B4-BE49-F238E27FC236}">
                <a16:creationId xmlns:a16="http://schemas.microsoft.com/office/drawing/2014/main" id="{4237C6AD-DA33-496C-AFD3-6DA7098F22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FD280D-EFD3-4823-91E7-40C06FFD1D31}"/>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90622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FACF7-2B26-498E-B86E-F09C0A348931}"/>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3" name="Footer Placeholder 2">
            <a:extLst>
              <a:ext uri="{FF2B5EF4-FFF2-40B4-BE49-F238E27FC236}">
                <a16:creationId xmlns:a16="http://schemas.microsoft.com/office/drawing/2014/main" id="{5DBFCB80-5AA7-4EA8-9AEA-A0591C8A4D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30ABBD-7E40-4022-96C4-EAE16250AE11}"/>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379189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F9FA-984D-4E92-BA0D-27A545C97793}"/>
              </a:ext>
            </a:extLst>
          </p:cNvPr>
          <p:cNvSpPr>
            <a:spLocks noGrp="1"/>
          </p:cNvSpPr>
          <p:nvPr>
            <p:ph type="title"/>
          </p:nvPr>
        </p:nvSpPr>
        <p:spPr>
          <a:xfrm>
            <a:off x="839788" y="457200"/>
            <a:ext cx="9349241" cy="111283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E633D4-4421-4C58-B0AD-B43A11737D76}"/>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A989D8-6911-4EB8-9AC1-122E810FC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F3AA6-A582-494B-8373-4ECC29700A49}"/>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6" name="Footer Placeholder 5">
            <a:extLst>
              <a:ext uri="{FF2B5EF4-FFF2-40B4-BE49-F238E27FC236}">
                <a16:creationId xmlns:a16="http://schemas.microsoft.com/office/drawing/2014/main" id="{D3A0B745-1016-4D6F-97E1-F6E375C5C3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D29970-9B28-4201-8C87-F2215333927E}"/>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1416260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B8CA-787A-476B-A6AE-0B3AFD5306F4}"/>
              </a:ext>
            </a:extLst>
          </p:cNvPr>
          <p:cNvSpPr>
            <a:spLocks noGrp="1"/>
          </p:cNvSpPr>
          <p:nvPr>
            <p:ph type="title"/>
          </p:nvPr>
        </p:nvSpPr>
        <p:spPr>
          <a:xfrm>
            <a:off x="839788" y="457200"/>
            <a:ext cx="9462452" cy="1172391"/>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5CC8E1-C440-45EC-A579-C478E3099328}"/>
              </a:ext>
            </a:extLst>
          </p:cNvPr>
          <p:cNvSpPr>
            <a:spLocks noGrp="1"/>
          </p:cNvSpPr>
          <p:nvPr>
            <p:ph type="pic" idx="1"/>
          </p:nvPr>
        </p:nvSpPr>
        <p:spPr>
          <a:xfrm>
            <a:off x="5183188" y="2124891"/>
            <a:ext cx="6172200" cy="3736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0EE01C-780C-43A5-B851-15E2E3014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A5E8F-7CBC-402D-B221-6DEC6830E6CB}"/>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6" name="Footer Placeholder 5">
            <a:extLst>
              <a:ext uri="{FF2B5EF4-FFF2-40B4-BE49-F238E27FC236}">
                <a16:creationId xmlns:a16="http://schemas.microsoft.com/office/drawing/2014/main" id="{4A7BA6AF-4BA2-463B-9520-0B49965C25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A86B95-7DF3-4F8E-ACA0-8C9E9725A481}"/>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643118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4AC5-FD39-408B-832F-BC3C864AFF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9375A8-7F3D-401B-8002-68A7EFF95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476346-2056-429A-BEA6-B96C9861DAF3}"/>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5" name="Footer Placeholder 4">
            <a:extLst>
              <a:ext uri="{FF2B5EF4-FFF2-40B4-BE49-F238E27FC236}">
                <a16:creationId xmlns:a16="http://schemas.microsoft.com/office/drawing/2014/main" id="{ACA1F57B-396F-4CDC-B98E-4E03BECAD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4C5C2-20DF-49D7-AFD1-0CDCA084D64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2496661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8A878-2545-494B-BD1A-6D5B821E15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02D0F2-9860-4543-93F0-55D6D3DB44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EB09E-0F92-4214-A34F-EA36D51F41A8}"/>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5" name="Footer Placeholder 4">
            <a:extLst>
              <a:ext uri="{FF2B5EF4-FFF2-40B4-BE49-F238E27FC236}">
                <a16:creationId xmlns:a16="http://schemas.microsoft.com/office/drawing/2014/main" id="{4815A8AE-2CD9-46E7-8F2C-2130B2DA26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D55554-0992-4DD9-8839-203D316734E7}"/>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2016052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71D0-2D16-E145-80A7-18E2534145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3721E3-FB23-4641-98A0-DDA858D08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53473F4-2A43-E741-8489-66EA361241DC}"/>
              </a:ext>
            </a:extLst>
          </p:cNvPr>
          <p:cNvSpPr>
            <a:spLocks noGrp="1"/>
          </p:cNvSpPr>
          <p:nvPr>
            <p:ph type="dt" sz="half" idx="10"/>
          </p:nvPr>
        </p:nvSpPr>
        <p:spPr/>
        <p:txBody>
          <a:bodyPr/>
          <a:lstStyle/>
          <a:p>
            <a:fld id="{BF1F8D26-DF80-2747-BB2D-805BDCF0C076}" type="datetimeFigureOut">
              <a:rPr lang="en-US" smtClean="0"/>
              <a:t>5/19/2023</a:t>
            </a:fld>
            <a:endParaRPr lang="en-US"/>
          </a:p>
        </p:txBody>
      </p:sp>
      <p:sp>
        <p:nvSpPr>
          <p:cNvPr id="5" name="Footer Placeholder 4">
            <a:extLst>
              <a:ext uri="{FF2B5EF4-FFF2-40B4-BE49-F238E27FC236}">
                <a16:creationId xmlns:a16="http://schemas.microsoft.com/office/drawing/2014/main" id="{9A3F4BF0-BB85-DC43-9882-AC8001D36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F2632-A08C-8943-9B0C-569B5077F5A9}"/>
              </a:ext>
            </a:extLst>
          </p:cNvPr>
          <p:cNvSpPr>
            <a:spLocks noGrp="1"/>
          </p:cNvSpPr>
          <p:nvPr>
            <p:ph type="sldNum" sz="quarter" idx="12"/>
          </p:nvPr>
        </p:nvSpPr>
        <p:spPr/>
        <p:txBody>
          <a:bodyPr/>
          <a:lstStyle/>
          <a:p>
            <a:fld id="{8B28A15D-2F87-7A43-8ABA-084C03DBCED4}" type="slidenum">
              <a:rPr lang="en-US" smtClean="0"/>
              <a:t>‹#›</a:t>
            </a:fld>
            <a:endParaRPr lang="en-US"/>
          </a:p>
        </p:txBody>
      </p:sp>
    </p:spTree>
    <p:extLst>
      <p:ext uri="{BB962C8B-B14F-4D97-AF65-F5344CB8AC3E}">
        <p14:creationId xmlns:p14="http://schemas.microsoft.com/office/powerpoint/2010/main" val="42127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A304-28C0-40C3-B007-73B4E135C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2B995A-E291-4573-80CB-1F86098D90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DCD349-14E0-4BDC-B1B4-671D16F89D74}"/>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5" name="Footer Placeholder 4">
            <a:extLst>
              <a:ext uri="{FF2B5EF4-FFF2-40B4-BE49-F238E27FC236}">
                <a16:creationId xmlns:a16="http://schemas.microsoft.com/office/drawing/2014/main" id="{04F01C2E-2884-43DC-855A-210E2BCE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DB19B2-4978-4C0E-950A-AEBC56F69C0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298052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EF8C-118A-479A-ADC2-3E5DED8B49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3E37DC-780D-4BBA-9C3A-AD6E35893B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C8A08C-6B22-484F-AD40-02BE68C18A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520543-0967-496F-8F89-A4C8ED0D94FC}"/>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6" name="Footer Placeholder 5">
            <a:extLst>
              <a:ext uri="{FF2B5EF4-FFF2-40B4-BE49-F238E27FC236}">
                <a16:creationId xmlns:a16="http://schemas.microsoft.com/office/drawing/2014/main" id="{B1393E29-89E4-409A-98F1-A621D16781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D883FF-03D0-4270-AFC5-D271261B385C}"/>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171054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F83B-42F3-45C0-9FA8-A18AA8ECCC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DC5787-C4B8-4687-8C0D-0C7C31797D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BDC9B8-8705-41F1-A25D-0487BA8711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0C663E-75E2-48D4-A740-6E269366E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2C31DC-CC11-49C7-8C2E-8E74448E4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3100DD-8989-4B1C-8543-AACD511CAFC1}"/>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8" name="Footer Placeholder 7">
            <a:extLst>
              <a:ext uri="{FF2B5EF4-FFF2-40B4-BE49-F238E27FC236}">
                <a16:creationId xmlns:a16="http://schemas.microsoft.com/office/drawing/2014/main" id="{FD16CAB9-1F7B-4AE0-8D39-A3139D6A58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9C58A2-CF21-4FD8-9844-3D932322DDE9}"/>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572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5FC3-22EF-44E8-840F-7C8207A12E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FD208D-3984-4634-81A9-061A729D977D}"/>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4" name="Footer Placeholder 3">
            <a:extLst>
              <a:ext uri="{FF2B5EF4-FFF2-40B4-BE49-F238E27FC236}">
                <a16:creationId xmlns:a16="http://schemas.microsoft.com/office/drawing/2014/main" id="{4237C6AD-DA33-496C-AFD3-6DA7098F22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FD280D-EFD3-4823-91E7-40C06FFD1D31}"/>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906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FACF7-2B26-498E-B86E-F09C0A348931}"/>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3" name="Footer Placeholder 2">
            <a:extLst>
              <a:ext uri="{FF2B5EF4-FFF2-40B4-BE49-F238E27FC236}">
                <a16:creationId xmlns:a16="http://schemas.microsoft.com/office/drawing/2014/main" id="{5DBFCB80-5AA7-4EA8-9AEA-A0591C8A4D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30ABBD-7E40-4022-96C4-EAE16250AE11}"/>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379189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F9FA-984D-4E92-BA0D-27A545C97793}"/>
              </a:ext>
            </a:extLst>
          </p:cNvPr>
          <p:cNvSpPr>
            <a:spLocks noGrp="1"/>
          </p:cNvSpPr>
          <p:nvPr>
            <p:ph type="title"/>
          </p:nvPr>
        </p:nvSpPr>
        <p:spPr>
          <a:xfrm>
            <a:off x="839788" y="457200"/>
            <a:ext cx="9349241" cy="111283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E633D4-4421-4C58-B0AD-B43A11737D76}"/>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A989D8-6911-4EB8-9AC1-122E810FC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F3AA6-A582-494B-8373-4ECC29700A49}"/>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6" name="Footer Placeholder 5">
            <a:extLst>
              <a:ext uri="{FF2B5EF4-FFF2-40B4-BE49-F238E27FC236}">
                <a16:creationId xmlns:a16="http://schemas.microsoft.com/office/drawing/2014/main" id="{D3A0B745-1016-4D6F-97E1-F6E375C5C3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D29970-9B28-4201-8C87-F2215333927E}"/>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141626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B8CA-787A-476B-A6AE-0B3AFD5306F4}"/>
              </a:ext>
            </a:extLst>
          </p:cNvPr>
          <p:cNvSpPr>
            <a:spLocks noGrp="1"/>
          </p:cNvSpPr>
          <p:nvPr>
            <p:ph type="title"/>
          </p:nvPr>
        </p:nvSpPr>
        <p:spPr>
          <a:xfrm>
            <a:off x="839788" y="457200"/>
            <a:ext cx="9462452" cy="1172391"/>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5CC8E1-C440-45EC-A579-C478E3099328}"/>
              </a:ext>
            </a:extLst>
          </p:cNvPr>
          <p:cNvSpPr>
            <a:spLocks noGrp="1"/>
          </p:cNvSpPr>
          <p:nvPr>
            <p:ph type="pic" idx="1"/>
          </p:nvPr>
        </p:nvSpPr>
        <p:spPr>
          <a:xfrm>
            <a:off x="5183188" y="2124891"/>
            <a:ext cx="6172200" cy="3736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0EE01C-780C-43A5-B851-15E2E3014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A5E8F-7CBC-402D-B221-6DEC6830E6CB}"/>
              </a:ext>
            </a:extLst>
          </p:cNvPr>
          <p:cNvSpPr>
            <a:spLocks noGrp="1"/>
          </p:cNvSpPr>
          <p:nvPr>
            <p:ph type="dt" sz="half" idx="10"/>
          </p:nvPr>
        </p:nvSpPr>
        <p:spPr/>
        <p:txBody>
          <a:bodyPr/>
          <a:lstStyle/>
          <a:p>
            <a:fld id="{8FCD2872-4045-4D31-A6CB-48D58C992978}" type="datetimeFigureOut">
              <a:rPr lang="en-GB" smtClean="0"/>
              <a:t>19/05/2023</a:t>
            </a:fld>
            <a:endParaRPr lang="en-GB"/>
          </a:p>
        </p:txBody>
      </p:sp>
      <p:sp>
        <p:nvSpPr>
          <p:cNvPr id="6" name="Footer Placeholder 5">
            <a:extLst>
              <a:ext uri="{FF2B5EF4-FFF2-40B4-BE49-F238E27FC236}">
                <a16:creationId xmlns:a16="http://schemas.microsoft.com/office/drawing/2014/main" id="{4A7BA6AF-4BA2-463B-9520-0B49965C25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A86B95-7DF3-4F8E-ACA0-8C9E9725A481}"/>
              </a:ext>
            </a:extLst>
          </p:cNvPr>
          <p:cNvSpPr>
            <a:spLocks noGrp="1"/>
          </p:cNvSpPr>
          <p:nvPr>
            <p:ph type="sldNum" sz="quarter" idx="12"/>
          </p:nvPr>
        </p:nvSpPr>
        <p:spPr/>
        <p:txBody>
          <a:bodyPr/>
          <a:lstStyle/>
          <a:p>
            <a:fld id="{4938696F-9FBB-4A73-8880-1B6C3B46431B}" type="slidenum">
              <a:rPr lang="en-GB" smtClean="0"/>
              <a:t>‹#›</a:t>
            </a:fld>
            <a:endParaRPr lang="en-GB"/>
          </a:p>
        </p:txBody>
      </p:sp>
    </p:spTree>
    <p:extLst>
      <p:ext uri="{BB962C8B-B14F-4D97-AF65-F5344CB8AC3E}">
        <p14:creationId xmlns:p14="http://schemas.microsoft.com/office/powerpoint/2010/main" val="64311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6.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B01A6-8B88-413F-8C79-947D2CF82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A30D8B-5B0A-40F0-8052-25325AD98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02CF33-A6AE-4F64-8139-156A2E027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D2872-4045-4D31-A6CB-48D58C992978}" type="datetimeFigureOut">
              <a:rPr lang="en-GB" smtClean="0"/>
              <a:t>19/05/2023</a:t>
            </a:fld>
            <a:endParaRPr lang="en-GB"/>
          </a:p>
        </p:txBody>
      </p:sp>
      <p:sp>
        <p:nvSpPr>
          <p:cNvPr id="5" name="Footer Placeholder 4">
            <a:extLst>
              <a:ext uri="{FF2B5EF4-FFF2-40B4-BE49-F238E27FC236}">
                <a16:creationId xmlns:a16="http://schemas.microsoft.com/office/drawing/2014/main" id="{502BBE39-6691-4CBB-BB38-562373113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8C5675-80E3-405E-B7A7-85BE512D0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8696F-9FBB-4A73-8880-1B6C3B46431B}"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B64082DD-12D8-900C-742C-F4A5DDC97B7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95720" y="365125"/>
            <a:ext cx="1285461" cy="986517"/>
          </a:xfrm>
          <a:prstGeom prst="rect">
            <a:avLst/>
          </a:prstGeom>
        </p:spPr>
      </p:pic>
    </p:spTree>
    <p:extLst>
      <p:ext uri="{BB962C8B-B14F-4D97-AF65-F5344CB8AC3E}">
        <p14:creationId xmlns:p14="http://schemas.microsoft.com/office/powerpoint/2010/main" val="1568775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cxnSp>
        <p:nvCxnSpPr>
          <p:cNvPr id="22" name="Straight Connector 21">
            <a:extLst>
              <a:ext uri="{FF2B5EF4-FFF2-40B4-BE49-F238E27FC236}">
                <a16:creationId xmlns:a16="http://schemas.microsoft.com/office/drawing/2014/main" id="{A6CDE202-C458-6246-B5DB-EA1FAEA8BDCA}"/>
              </a:ext>
            </a:extLst>
          </p:cNvPr>
          <p:cNvCxnSpPr>
            <a:cxnSpLocks/>
          </p:cNvCxnSpPr>
          <p:nvPr userDrawn="1"/>
        </p:nvCxnSpPr>
        <p:spPr bwMode="auto">
          <a:xfrm>
            <a:off x="480000" y="1968000"/>
            <a:ext cx="11232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93952297"/>
      </p:ext>
    </p:extLst>
  </p:cSld>
  <p:clrMap bg1="lt1" tx1="dk1" bg2="lt2" tx2="dk2" accent1="accent1" accent2="accent2" accent3="accent3" accent4="accent4" accent5="accent5" accent6="accent6" hlink="hlink" folHlink="folHlink"/>
  <p:sldLayoutIdLst>
    <p:sldLayoutId id="2147483715" r:id="rId1"/>
  </p:sldLayoutIdLst>
  <p:hf sldNum="0" hdr="0" dt="0"/>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A6CDE202-C458-6246-B5DB-EA1FAEA8BDCA}"/>
              </a:ext>
            </a:extLst>
          </p:cNvPr>
          <p:cNvCxnSpPr>
            <a:cxnSpLocks/>
          </p:cNvCxnSpPr>
          <p:nvPr userDrawn="1"/>
        </p:nvCxnSpPr>
        <p:spPr bwMode="auto">
          <a:xfrm>
            <a:off x="480000" y="1968000"/>
            <a:ext cx="11232000" cy="0"/>
          </a:xfrm>
          <a:prstGeom prst="line">
            <a:avLst/>
          </a:prstGeom>
          <a:noFill/>
          <a:ln w="9525" cap="flat" cmpd="sng" algn="ctr">
            <a:solidFill>
              <a:srgbClr val="005CB9"/>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 name="Text Box 15">
            <a:extLst>
              <a:ext uri="{FF2B5EF4-FFF2-40B4-BE49-F238E27FC236}">
                <a16:creationId xmlns:a16="http://schemas.microsoft.com/office/drawing/2014/main" id="{13458241-1C24-EA47-A81E-DE1CCD3E382F}"/>
              </a:ext>
            </a:extLst>
          </p:cNvPr>
          <p:cNvSpPr txBox="1">
            <a:spLocks noChangeArrowheads="1"/>
          </p:cNvSpPr>
          <p:nvPr userDrawn="1"/>
        </p:nvSpPr>
        <p:spPr bwMode="auto">
          <a:xfrm>
            <a:off x="203200" y="6375400"/>
            <a:ext cx="2540000" cy="347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1200" smtClean="0">
                <a:solidFill>
                  <a:srgbClr val="005CB9"/>
                </a:solidFill>
              </a:rPr>
              <a:pPr eaLnBrk="1" hangingPunct="1">
                <a:spcBef>
                  <a:spcPct val="50000"/>
                </a:spcBef>
              </a:pPr>
              <a:t>‹#›</a:t>
            </a:fld>
            <a:r>
              <a:rPr lang="en-GB" altLang="en-US" sz="1200">
                <a:solidFill>
                  <a:srgbClr val="005CB9"/>
                </a:solidFill>
              </a:rPr>
              <a:t> Presentation </a:t>
            </a:r>
            <a:r>
              <a:rPr lang="en-GB" altLang="en-US" sz="1200">
                <a:solidFill>
                  <a:srgbClr val="FFFFFF"/>
                </a:solidFill>
              </a:rPr>
              <a:t>Title </a:t>
            </a:r>
          </a:p>
        </p:txBody>
      </p:sp>
      <p:sp>
        <p:nvSpPr>
          <p:cNvPr id="8" name="Rectangle 10">
            <a:extLst>
              <a:ext uri="{FF2B5EF4-FFF2-40B4-BE49-F238E27FC236}">
                <a16:creationId xmlns:a16="http://schemas.microsoft.com/office/drawing/2014/main" id="{C0E8B650-E0E8-5646-A45C-39D575933F72}"/>
              </a:ext>
            </a:extLst>
          </p:cNvPr>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893053411"/>
      </p:ext>
    </p:extLst>
  </p:cSld>
  <p:clrMap bg1="lt1" tx1="dk1" bg2="lt2" tx2="dk2" accent1="accent1" accent2="accent2" accent3="accent3" accent4="accent4" accent5="accent5" accent6="accent6" hlink="hlink" folHlink="folHlink"/>
  <p:sldLayoutIdLst>
    <p:sldLayoutId id="2147483717" r:id="rId1"/>
    <p:sldLayoutId id="2147483718" r:id="rId2"/>
  </p:sldLayoutIdLst>
  <p:hf sldNum="0" hdr="0" dt="0"/>
  <p:txStyles>
    <p:titleStyle>
      <a:lvl1pPr algn="l" rtl="0" eaLnBrk="1" fontAlgn="base" hangingPunct="1">
        <a:spcBef>
          <a:spcPct val="0"/>
        </a:spcBef>
        <a:spcAft>
          <a:spcPct val="0"/>
        </a:spcAft>
        <a:defRPr sz="2000" b="1">
          <a:solidFill>
            <a:srgbClr val="005CB9"/>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5">
            <a:extLst>
              <a:ext uri="{FF2B5EF4-FFF2-40B4-BE49-F238E27FC236}">
                <a16:creationId xmlns:a16="http://schemas.microsoft.com/office/drawing/2014/main" id="{13458241-1C24-EA47-A81E-DE1CCD3E382F}"/>
              </a:ext>
            </a:extLst>
          </p:cNvPr>
          <p:cNvSpPr txBox="1">
            <a:spLocks noChangeArrowheads="1"/>
          </p:cNvSpPr>
          <p:nvPr userDrawn="1"/>
        </p:nvSpPr>
        <p:spPr bwMode="auto">
          <a:xfrm>
            <a:off x="203200" y="6375400"/>
            <a:ext cx="2540000" cy="347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1200" smtClean="0">
                <a:solidFill>
                  <a:srgbClr val="005CB9"/>
                </a:solidFill>
              </a:rPr>
              <a:pPr eaLnBrk="1" hangingPunct="1">
                <a:spcBef>
                  <a:spcPct val="50000"/>
                </a:spcBef>
              </a:pPr>
              <a:t>‹#›</a:t>
            </a:fld>
            <a:r>
              <a:rPr lang="en-GB" altLang="en-US" sz="1200">
                <a:solidFill>
                  <a:srgbClr val="005CB9"/>
                </a:solidFill>
              </a:rPr>
              <a:t> Presentation </a:t>
            </a:r>
            <a:r>
              <a:rPr lang="en-GB" altLang="en-US" sz="1200">
                <a:solidFill>
                  <a:srgbClr val="FFFFFF"/>
                </a:solidFill>
              </a:rPr>
              <a:t>Title </a:t>
            </a:r>
          </a:p>
        </p:txBody>
      </p:sp>
      <p:sp>
        <p:nvSpPr>
          <p:cNvPr id="6" name="Rectangle 10">
            <a:extLst>
              <a:ext uri="{FF2B5EF4-FFF2-40B4-BE49-F238E27FC236}">
                <a16:creationId xmlns:a16="http://schemas.microsoft.com/office/drawing/2014/main" id="{20596A9C-3FBC-7346-A447-C9967E1FC0C4}"/>
              </a:ext>
            </a:extLst>
          </p:cNvPr>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cxnSp>
        <p:nvCxnSpPr>
          <p:cNvPr id="7" name="Straight Connector 6">
            <a:extLst>
              <a:ext uri="{FF2B5EF4-FFF2-40B4-BE49-F238E27FC236}">
                <a16:creationId xmlns:a16="http://schemas.microsoft.com/office/drawing/2014/main" id="{745053B7-1738-D640-AC65-D99F46AA834B}"/>
              </a:ext>
            </a:extLst>
          </p:cNvPr>
          <p:cNvCxnSpPr>
            <a:cxnSpLocks/>
          </p:cNvCxnSpPr>
          <p:nvPr userDrawn="1"/>
        </p:nvCxnSpPr>
        <p:spPr bwMode="auto">
          <a:xfrm>
            <a:off x="480000" y="1968000"/>
            <a:ext cx="11232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2591137"/>
      </p:ext>
    </p:extLst>
  </p:cSld>
  <p:clrMap bg1="lt1" tx1="dk1" bg2="lt2" tx2="dk2" accent1="accent1" accent2="accent2" accent3="accent3" accent4="accent4" accent5="accent5" accent6="accent6" hlink="hlink" folHlink="folHlink"/>
  <p:sldLayoutIdLst>
    <p:sldLayoutId id="2147483720" r:id="rId1"/>
  </p:sldLayoutIdLst>
  <p:hf sldNum="0" hdr="0" dt="0"/>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07DDC1-CB79-6B45-BAAE-FAAB97B8B44F}"/>
              </a:ext>
            </a:extLst>
          </p:cNvPr>
          <p:cNvSpPr txBox="1">
            <a:spLocks/>
          </p:cNvSpPr>
          <p:nvPr userDrawn="1"/>
        </p:nvSpPr>
        <p:spPr>
          <a:xfrm>
            <a:off x="7186699" y="4872001"/>
            <a:ext cx="4572000" cy="1422380"/>
          </a:xfrm>
          <a:prstGeom prst="rect">
            <a:avLst/>
          </a:prstGeom>
        </p:spPr>
        <p:txBody>
          <a:bodyPr/>
          <a:lstStyle>
            <a:lvl1pPr marL="0" indent="0" algn="r" rtl="0" eaLnBrk="1" fontAlgn="base" hangingPunct="1">
              <a:spcBef>
                <a:spcPts val="0"/>
              </a:spcBef>
              <a:spcAft>
                <a:spcPct val="0"/>
              </a:spcAft>
              <a:buClr>
                <a:schemeClr val="tx1"/>
              </a:buClr>
              <a:buFontTx/>
              <a:buNone/>
              <a:defRPr sz="1100">
                <a:solidFill>
                  <a:schemeClr val="bg1"/>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r>
              <a:rPr lang="en-GB" sz="1467" kern="0">
                <a:latin typeface="Arial" panose="020B0604020202020204" pitchFamily="34" charset="0"/>
              </a:rPr>
              <a:t>Contact address line in here</a:t>
            </a:r>
          </a:p>
          <a:p>
            <a:r>
              <a:rPr lang="en-GB" sz="1467" kern="0">
                <a:latin typeface="Arial" panose="020B0604020202020204" pitchFamily="34" charset="0"/>
              </a:rPr>
              <a:t>@LPPNHS</a:t>
            </a:r>
          </a:p>
          <a:p>
            <a:r>
              <a:rPr lang="en-GB" sz="1467" kern="0">
                <a:latin typeface="Arial" panose="020B0604020202020204" pitchFamily="34" charset="0"/>
              </a:rPr>
              <a:t>/</a:t>
            </a:r>
            <a:r>
              <a:rPr lang="en-GB" sz="1467" kern="0" err="1">
                <a:latin typeface="Arial" panose="020B0604020202020204" pitchFamily="34" charset="0"/>
              </a:rPr>
              <a:t>nhslpp</a:t>
            </a:r>
            <a:endParaRPr lang="en-GB" sz="1467" kern="0">
              <a:latin typeface="Arial" panose="020B0604020202020204" pitchFamily="34" charset="0"/>
            </a:endParaRPr>
          </a:p>
          <a:p>
            <a:pPr marL="0" marR="0" lvl="0" indent="0" algn="r" defTabSz="1219170" rtl="0" eaLnBrk="1" fontAlgn="base" latinLnBrk="0" hangingPunct="1">
              <a:lnSpc>
                <a:spcPct val="100000"/>
              </a:lnSpc>
              <a:spcBef>
                <a:spcPts val="0"/>
              </a:spcBef>
              <a:spcAft>
                <a:spcPct val="0"/>
              </a:spcAft>
              <a:buClr>
                <a:schemeClr val="tx1"/>
              </a:buClr>
              <a:buSzTx/>
              <a:buFontTx/>
              <a:buNone/>
              <a:tabLst/>
              <a:defRPr/>
            </a:pPr>
            <a:r>
              <a:rPr lang="en-GB" sz="1467" kern="0" err="1">
                <a:latin typeface="Arial" panose="020B0604020202020204" pitchFamily="34" charset="0"/>
              </a:rPr>
              <a:t>www.lpp.nhs.uk</a:t>
            </a:r>
            <a:endParaRPr lang="en-GB" sz="1467" kern="0">
              <a:latin typeface="Arial" panose="020B0604020202020204" pitchFamily="34" charset="0"/>
            </a:endParaRPr>
          </a:p>
          <a:p>
            <a:r>
              <a:rPr lang="en-GB" sz="800" kern="0">
                <a:latin typeface="Arial" panose="020B0604020202020204" pitchFamily="34" charset="0"/>
              </a:rPr>
              <a:t>NHS London Procurement Partnership © 2021</a:t>
            </a:r>
          </a:p>
          <a:p>
            <a:endParaRPr lang="en-GB" sz="1467" u="none" kern="0">
              <a:solidFill>
                <a:schemeClr val="bg1"/>
              </a:solidFill>
              <a:latin typeface="Arial" panose="020B0604020202020204" pitchFamily="34" charset="0"/>
            </a:endParaRPr>
          </a:p>
          <a:p>
            <a:endParaRPr lang="en-GB" sz="1467" kern="0">
              <a:latin typeface="Arial" panose="020B0604020202020204" pitchFamily="34" charset="0"/>
            </a:endParaRPr>
          </a:p>
          <a:p>
            <a:endParaRPr lang="en-GB" sz="1467" kern="0">
              <a:latin typeface="Arial" panose="020B0604020202020204" pitchFamily="34" charset="0"/>
            </a:endParaRPr>
          </a:p>
        </p:txBody>
      </p:sp>
      <p:sp>
        <p:nvSpPr>
          <p:cNvPr id="5" name="Rectangle 10">
            <a:extLst>
              <a:ext uri="{FF2B5EF4-FFF2-40B4-BE49-F238E27FC236}">
                <a16:creationId xmlns:a16="http://schemas.microsoft.com/office/drawing/2014/main" id="{B60D88D0-8E36-084C-9836-5B300D5020D2}"/>
              </a:ext>
            </a:extLst>
          </p:cNvPr>
          <p:cNvSpPr>
            <a:spLocks noGrp="1" noChangeArrowheads="1"/>
          </p:cNvSpPr>
          <p:nvPr>
            <p:ph type="title"/>
          </p:nvPr>
        </p:nvSpPr>
        <p:spPr bwMode="auto">
          <a:xfrm>
            <a:off x="480000" y="1498600"/>
            <a:ext cx="11232000" cy="438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cxnSp>
        <p:nvCxnSpPr>
          <p:cNvPr id="6" name="Straight Connector 5">
            <a:extLst>
              <a:ext uri="{FF2B5EF4-FFF2-40B4-BE49-F238E27FC236}">
                <a16:creationId xmlns:a16="http://schemas.microsoft.com/office/drawing/2014/main" id="{97D98677-7D0B-934E-9F88-4216600E49ED}"/>
              </a:ext>
            </a:extLst>
          </p:cNvPr>
          <p:cNvCxnSpPr>
            <a:cxnSpLocks/>
          </p:cNvCxnSpPr>
          <p:nvPr userDrawn="1"/>
        </p:nvCxnSpPr>
        <p:spPr bwMode="auto">
          <a:xfrm>
            <a:off x="480000" y="1968000"/>
            <a:ext cx="11232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09106337"/>
      </p:ext>
    </p:extLst>
  </p:cSld>
  <p:clrMap bg1="lt1" tx1="dk1" bg2="lt2" tx2="dk2" accent1="accent1" accent2="accent2" accent3="accent3" accent4="accent4" accent5="accent5" accent6="accent6" hlink="hlink" folHlink="folHlink"/>
  <p:sldLayoutIdLst>
    <p:sldLayoutId id="2147483728" r:id="rId1"/>
  </p:sldLayoutIdLst>
  <p:hf sldNum="0" hdr="0" dt="0"/>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B01A6-8B88-413F-8C79-947D2CF82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A30D8B-5B0A-40F0-8052-25325AD98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02CF33-A6AE-4F64-8139-156A2E027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D2872-4045-4D31-A6CB-48D58C992978}" type="datetimeFigureOut">
              <a:rPr lang="en-GB" smtClean="0"/>
              <a:t>19/05/2023</a:t>
            </a:fld>
            <a:endParaRPr lang="en-GB"/>
          </a:p>
        </p:txBody>
      </p:sp>
      <p:sp>
        <p:nvSpPr>
          <p:cNvPr id="5" name="Footer Placeholder 4">
            <a:extLst>
              <a:ext uri="{FF2B5EF4-FFF2-40B4-BE49-F238E27FC236}">
                <a16:creationId xmlns:a16="http://schemas.microsoft.com/office/drawing/2014/main" id="{502BBE39-6691-4CBB-BB38-562373113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8C5675-80E3-405E-B7A7-85BE512D0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8696F-9FBB-4A73-8880-1B6C3B46431B}"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B64082DD-12D8-900C-742C-F4A5DDC97B7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95720" y="365125"/>
            <a:ext cx="1285461" cy="986517"/>
          </a:xfrm>
          <a:prstGeom prst="rect">
            <a:avLst/>
          </a:prstGeom>
        </p:spPr>
      </p:pic>
    </p:spTree>
    <p:extLst>
      <p:ext uri="{BB962C8B-B14F-4D97-AF65-F5344CB8AC3E}">
        <p14:creationId xmlns:p14="http://schemas.microsoft.com/office/powerpoint/2010/main" val="1568775325"/>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05" r:id="rId12"/>
  </p:sldLayoutIdLst>
  <p:txStyles>
    <p:title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sustainablehealthcare.org.uk/" TargetMode="External"/><Relationship Id="rId13" Type="http://schemas.openxmlformats.org/officeDocument/2006/relationships/image" Target="../media/image21.png"/><Relationship Id="rId3" Type="http://schemas.openxmlformats.org/officeDocument/2006/relationships/hyperlink" Target="https://www.e-lfh.org.uk/programmes/environmentally-sustainable-healthcare/" TargetMode="External"/><Relationship Id="rId7" Type="http://schemas.openxmlformats.org/officeDocument/2006/relationships/hyperlink" Target="https://www.ucl.ac.uk/module-catalogue/modules/climate-change-and-health-GLBH0021" TargetMode="External"/><Relationship Id="rId12" Type="http://schemas.openxmlformats.org/officeDocument/2006/relationships/hyperlink" Target="https://future.nhs.uk/sustainabilitynetwor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blogs.brighton.ac.uk/postreghealthmodules/sustainable-healthcare-principles-level-6-na6185-level-7-na7185/" TargetMode="External"/><Relationship Id="rId11" Type="http://schemas.openxmlformats.org/officeDocument/2006/relationships/hyperlink" Target="https://www.leadershipacademy.nhs.uk/programmes/leading-for-sustainable-health-and-care-programme/?utm_source=stakeholder&amp;utm_medium=online&amp;utm_campaign=sust1_2103" TargetMode="External"/><Relationship Id="rId5" Type="http://schemas.openxmlformats.org/officeDocument/2006/relationships/hyperlink" Target="https://www.hull.ac.uk/study/postgraduate/taught/health-and-climate-change-msc" TargetMode="External"/><Relationship Id="rId15" Type="http://schemas.openxmlformats.org/officeDocument/2006/relationships/image" Target="../media/image23.png"/><Relationship Id="rId10" Type="http://schemas.openxmlformats.org/officeDocument/2006/relationships/hyperlink" Target="https://carbonliteracy.com/" TargetMode="External"/><Relationship Id="rId4" Type="http://schemas.openxmlformats.org/officeDocument/2006/relationships/hyperlink" Target="https://www.lshtm.ac.uk/study/courses/masters-degrees/climate-change-planetary-health" TargetMode="External"/><Relationship Id="rId9" Type="http://schemas.openxmlformats.org/officeDocument/2006/relationships/hyperlink" Target="https://sustainablehealthcare.org.uk/courses" TargetMode="External"/><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healthdeclares.org/physiotherapydeclares/" TargetMode="External"/><Relationship Id="rId7" Type="http://schemas.openxmlformats.org/officeDocument/2006/relationships/hyperlink" Target="https://phreportcard.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hcpc-uk.org/news-and-events/consultations/" TargetMode="External"/><Relationship Id="rId5" Type="http://schemas.openxmlformats.org/officeDocument/2006/relationships/hyperlink" Target="https://www.england.nhs.uk/ahp/greener-ahp-hub/sustainability-web-pages-from-professional-bodies/" TargetMode="External"/><Relationship Id="rId4" Type="http://schemas.openxmlformats.org/officeDocument/2006/relationships/hyperlink" Target="https://www.sciencedirect.com/science/article/pii/S2667278222000530?via%3Dihub" TargetMode="External"/><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fot.org/resources/wfot-sustainability-guiding-principles" TargetMode="External"/><Relationship Id="rId7" Type="http://schemas.openxmlformats.org/officeDocument/2006/relationships/hyperlink" Target="https://www.medschools.ac.uk/media/2949/education-for-sustainable-healthcare_a-curriculum-for-the-uk_20220506.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medschools.ac.uk/our-work/education" TargetMode="External"/><Relationship Id="rId5" Type="http://schemas.openxmlformats.org/officeDocument/2006/relationships/hyperlink" Target="https://www.bda.uk.com/resource/one-blue-dot.html" TargetMode="External"/><Relationship Id="rId4" Type="http://schemas.openxmlformats.org/officeDocument/2006/relationships/hyperlink" Target="http://environmentalphysio.com/education/" TargetMode="Externa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hyperlink" Target="https://www.fmlm.ac.uk/clinical-fellow-schemes/chief-sustainability-officer%E2%80%99s-clinical-fellow-scheme" TargetMode="External"/><Relationship Id="rId3" Type="http://schemas.openxmlformats.org/officeDocument/2006/relationships/hyperlink" Target="https://networks.sustainablehealthcare.org.uk/" TargetMode="External"/><Relationship Id="rId7" Type="http://schemas.openxmlformats.org/officeDocument/2006/relationships/hyperlink" Target="https://future.nhs.uk/connect.ti/GreenerNHSCommunity/groupho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future.nhs.uk/SeniorAHP/view?objectID=20880240" TargetMode="External"/><Relationship Id="rId5" Type="http://schemas.openxmlformats.org/officeDocument/2006/relationships/hyperlink" Target="https://future.nhs.uk/system/home?done=" TargetMode="External"/><Relationship Id="rId10" Type="http://schemas.openxmlformats.org/officeDocument/2006/relationships/image" Target="../media/image29.png"/><Relationship Id="rId4" Type="http://schemas.openxmlformats.org/officeDocument/2006/relationships/hyperlink" Target="https://future.nhs.uk/sustainabilitynetwork/view?objectID=882660" TargetMode="Externa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hyperlink" Target="https://www.england.nhs.uk/ahp/chief-allied-health-professions-officer-awards/" TargetMode="External"/><Relationship Id="rId3" Type="http://schemas.openxmlformats.org/officeDocument/2006/relationships/hyperlink" Target="https://networks.sustainablehealthcare.org.uk/home" TargetMode="External"/><Relationship Id="rId7" Type="http://schemas.openxmlformats.org/officeDocument/2006/relationships/hyperlink" Target="mailto:greener.nhs@nhs.net" TargetMode="External"/><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future.nhs.uk/sustainabilitynetwork/view?objectID=882660" TargetMode="External"/><Relationship Id="rId11" Type="http://schemas.openxmlformats.org/officeDocument/2006/relationships/image" Target="../media/image4.png"/><Relationship Id="rId5" Type="http://schemas.openxmlformats.org/officeDocument/2006/relationships/hyperlink" Target="mailto:england.cahpo@nhs.net" TargetMode="External"/><Relationship Id="rId10" Type="http://schemas.openxmlformats.org/officeDocument/2006/relationships/image" Target="../media/image3.png"/><Relationship Id="rId4" Type="http://schemas.openxmlformats.org/officeDocument/2006/relationships/hyperlink" Target="https://networks.sustainablehealthcare.org.uk/networks/sustainable-operating-theatres/new-csh-case-study-templates-all-use" TargetMode="External"/><Relationship Id="rId9" Type="http://schemas.openxmlformats.org/officeDocument/2006/relationships/hyperlink" Target="https://sustainablehealthcare.org.uk/green-ward-competitio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nhsengland.sharepoint.com/sites/SustainabilityWeeklyProgrammeUpdate/Shared%20Documents/Business%20Management/Onboarding%20%26%20Recruitment/New%20Starters/to%20know%20more%20about%20the%20progress%20we%20are%20making%20towards%20our%20net%20zero%20ambition%20and%20how%20to%20get%20involved%20in%20building%20a%20greener%20NHS." TargetMode="External"/><Relationship Id="rId13" Type="http://schemas.openxmlformats.org/officeDocument/2006/relationships/hyperlink" Target="https://nhsengland.sharepoint.com/:w:/r/sites/SustainabilityWeeklyProgrammeUpdate/_layouts/15/Doc.aspx?sourcedoc=%7BDC07D45D-11AF-43E4-B53F-C37C907AA77D%7D&amp;file=Existing%20training.docx&amp;action=default&amp;mobileredirect=true&amp;wdLOR=cF0B004AC-AD0C-4062-A8BD-5FF3473AA200&amp;cid=6da9d707-da09-4f5e-a35e-f57c5fc13280" TargetMode="External"/><Relationship Id="rId18" Type="http://schemas.openxmlformats.org/officeDocument/2006/relationships/hyperlink" Target="https://future.nhs.uk/SeniorAHP/view?objectID=20880240" TargetMode="External"/><Relationship Id="rId3" Type="http://schemas.openxmlformats.org/officeDocument/2006/relationships/hyperlink" Target="https://www.e-lfh.org.uk/programmes/environmentally-sustainable-healthcare/" TargetMode="External"/><Relationship Id="rId21" Type="http://schemas.openxmlformats.org/officeDocument/2006/relationships/hyperlink" Target="https://future.nhs.uk/CCF_Hub/view?objectID=34971856" TargetMode="External"/><Relationship Id="rId7" Type="http://schemas.openxmlformats.org/officeDocument/2006/relationships/hyperlink" Target="https://www.england.nhs.uk/greenernhs/" TargetMode="External"/><Relationship Id="rId12" Type="http://schemas.openxmlformats.org/officeDocument/2006/relationships/hyperlink" Target="https://healthcarelca.com/" TargetMode="External"/><Relationship Id="rId17" Type="http://schemas.openxmlformats.org/officeDocument/2006/relationships/hyperlink" Target="https://gbr01.safelinks.protection.outlook.com/?url=https%3A%2F%2Feu-west-1.protection.sophos.com%2F%3Fd%3Dengland.nhs.uk%26u%3DaHR0cHM6Ly93d3cuZW5nbGFuZC5uaHMudWsvcHVibGljYXRpb24vdGhlLWFsbGllZC1oZWFsdGgtcHJvZmVzc2lvbnMtYWhwcy1zdHJhdGVneS1mb3ItZW5nbGFuZC8%3D%26p%3Dm%26i%3DNWYzNTk1ODAzODI0MzEwZWQzNTgwYTAy%26t%3Da1paZ1hyUHN1L3A4ak1KaTI5MGhkSjNTeExyZWk5S0o2Y0tiQ2pzeThvOD0%3D%26h%3Dcd0f4231f1474c3fb8f611e17cbdc18e%26s%3DAVNPUEhUT0NFTkNSWVBUSVZO5G52o9sxusn0d77ikBRCBiaBqRFvlUYMBiCm2HozCg&amp;data=05%7C01%7Cjessie.frost2%40nhs.net%7Cba81ff9ade2648b3964608db1320ecfe%7C37c354b285b047f5b22207b48d774ee3%7C0%7C1%7C638124804376393487%7CUnknown%7CTWFpbGZsb3d8eyJWIjoiMC4wLjAwMDAiLCJQIjoiV2luMzIiLCJBTiI6Ik1haWwiLCJXVCI6Mn0%3D%7C1000%7C%7C%7C&amp;sdata=twyXIuHw1kd7%2FFedmj26THJq2mPPAggelUdh%2FJcOASY%3D&amp;reserved=0" TargetMode="External"/><Relationship Id="rId2" Type="http://schemas.openxmlformats.org/officeDocument/2006/relationships/notesSlide" Target="../notesSlides/notesSlide16.xml"/><Relationship Id="rId16" Type="http://schemas.openxmlformats.org/officeDocument/2006/relationships/hyperlink" Target="https://www.legislation.gov.uk/ukpga/2022/31/section/9/enacted" TargetMode="External"/><Relationship Id="rId20" Type="http://schemas.openxmlformats.org/officeDocument/2006/relationships/hyperlink" Target="https://future.nhs.uk/PTOMHub/groupHome" TargetMode="External"/><Relationship Id="rId1" Type="http://schemas.openxmlformats.org/officeDocument/2006/relationships/slideLayout" Target="../slideLayouts/slideLayout12.xml"/><Relationship Id="rId6" Type="http://schemas.openxmlformats.org/officeDocument/2006/relationships/hyperlink" Target="https://www.england.nhs.uk/ahp/the-ahps-strategy-for-england-22-27/" TargetMode="External"/><Relationship Id="rId11" Type="http://schemas.openxmlformats.org/officeDocument/2006/relationships/hyperlink" Target="https://shcpathways.org/full-calculator/" TargetMode="External"/><Relationship Id="rId24" Type="http://schemas.openxmlformats.org/officeDocument/2006/relationships/hyperlink" Target="https://future.nhs.uk/CCF_Hub/view?objectID=39456336" TargetMode="External"/><Relationship Id="rId5" Type="http://schemas.openxmlformats.org/officeDocument/2006/relationships/hyperlink" Target="https://www.england.nhs.uk/ahp/greener-ahp-hub/" TargetMode="External"/><Relationship Id="rId15" Type="http://schemas.openxmlformats.org/officeDocument/2006/relationships/hyperlink" Target="https://www.thelancet.com/countdown-health-climate" TargetMode="External"/><Relationship Id="rId23" Type="http://schemas.openxmlformats.org/officeDocument/2006/relationships/hyperlink" Target="https://future.nhs.uk/CCF_Hub/view?objectID=34971952" TargetMode="External"/><Relationship Id="rId10" Type="http://schemas.openxmlformats.org/officeDocument/2006/relationships/hyperlink" Target="https://ukhealthalliance.org/" TargetMode="External"/><Relationship Id="rId19" Type="http://schemas.openxmlformats.org/officeDocument/2006/relationships/hyperlink" Target="https://future.nhs.uk/sustainabilitynetwork/view?objectID=40570224" TargetMode="External"/><Relationship Id="rId4" Type="http://schemas.openxmlformats.org/officeDocument/2006/relationships/hyperlink" Target="https://future.nhs.uk/sustainabilitynetwork/view?objectID=39945360" TargetMode="External"/><Relationship Id="rId9" Type="http://schemas.openxmlformats.org/officeDocument/2006/relationships/hyperlink" Target="https://networks.sustainablehealthcare.org.uk/networks" TargetMode="External"/><Relationship Id="rId14" Type="http://schemas.openxmlformats.org/officeDocument/2006/relationships/hyperlink" Target="https://www.england.nhs.uk/greenernhs/wp-content/uploads/sites/51/2020/10/delivering-a-net-zero-national-health-service.pdf" TargetMode="External"/><Relationship Id="rId22" Type="http://schemas.openxmlformats.org/officeDocument/2006/relationships/hyperlink" Target="https://future.nhs.uk/CCF_Hub/view?objectID=3402299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future.nhs.uk/SeniorAHP/view?objectID=20880240" TargetMode="External"/><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hyperlink" Target="https://gbr01.safelinks.protection.outlook.com/?url=https%3A%2F%2Fwww.wypartnership.co.uk%2Four-priorities%2Fpopulation-health-management%2Fclimate-change%2Fresources&amp;data=05%7C01%7Cjessie.frost2%40nhs.net%7Cf60077f24f594d457f4008db40b81dea%7C37c354b285b047f5b22207b48d774ee3%7C0%7C0%7C638174931731319830%7CUnknown%7CTWFpbGZsb3d8eyJWIjoiMC4wLjAwMDAiLCJQIjoiV2luMzIiLCJBTiI6Ik1haWwiLCJXVCI6Mn0%3D%7C3000%7C%7C%7C&amp;sdata=UJA%2Bm2XlSJuwZWOXlfwdaGj6FLunWYZXsOYiiiHBcFQ%3D&amp;reserved=0" TargetMode="Externa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hyperlink" Target="https://networks.sustainablehealthcare.org.uk/networks/education-sustainable-healthcare/susqi-project-royal-cornwall-hospitals-green-team" TargetMode="External"/><Relationship Id="rId13" Type="http://schemas.openxmlformats.org/officeDocument/2006/relationships/image" Target="../media/image15.jpeg"/><Relationship Id="rId3" Type="http://schemas.openxmlformats.org/officeDocument/2006/relationships/hyperlink" Target="https://www.susqi.org/case-studies" TargetMode="External"/><Relationship Id="rId7" Type="http://schemas.openxmlformats.org/officeDocument/2006/relationships/hyperlink" Target="https://www.england.nhs.uk/greenernhs/whats-already-happening/pedal-power-for-cleaner-healthcare-delivery/" TargetMode="External"/><Relationship Id="rId12" Type="http://schemas.openxmlformats.org/officeDocument/2006/relationships/hyperlink" Target="https://healthcarelca.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open.spotify.com/episode/3TNwKJ3x7pMagaDUflU0kz" TargetMode="External"/><Relationship Id="rId11" Type="http://schemas.openxmlformats.org/officeDocument/2006/relationships/hyperlink" Target="https://shcpathways.org/full-calculator/" TargetMode="External"/><Relationship Id="rId5" Type="http://schemas.openxmlformats.org/officeDocument/2006/relationships/hyperlink" Target="https://www.england.nhs.uk/ahp/chief-allied-health-professions-officer-awards/the-cahpo-2022-awards-categories-and-winners/" TargetMode="External"/><Relationship Id="rId15" Type="http://schemas.openxmlformats.org/officeDocument/2006/relationships/image" Target="../media/image17.png"/><Relationship Id="rId10" Type="http://schemas.openxmlformats.org/officeDocument/2006/relationships/hyperlink" Target="https://networks.sustainablehealthcare.org.uk/networks/allied-health-professions-sustainability-network/pandemic-innovation-home-visiting-service" TargetMode="External"/><Relationship Id="rId4" Type="http://schemas.openxmlformats.org/officeDocument/2006/relationships/hyperlink" Target="https://www.engage.england.nhs.uk/survey/dee161d9/" TargetMode="External"/><Relationship Id="rId9" Type="http://schemas.openxmlformats.org/officeDocument/2006/relationships/hyperlink" Target="https://www.england.nhs.uk/atlas_case_study/the-gloves-are-off-campaign/" TargetMode="External"/><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hyperlink" Target="https://nhsforest.org/green-your-site/tree-planting/" TargetMode="External"/><Relationship Id="rId3" Type="http://schemas.openxmlformats.org/officeDocument/2006/relationships/hyperlink" Target="https://issuu.com/staffordshire_university/docs/103163a_telehealth_-_guidelines_document-final" TargetMode="External"/><Relationship Id="rId7" Type="http://schemas.openxmlformats.org/officeDocument/2006/relationships/hyperlink" Target="https://sbrihealthcare.co.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future.nhs.uk/sustainabilitynetwork/view?objectID=40573712" TargetMode="External"/><Relationship Id="rId11" Type="http://schemas.openxmlformats.org/officeDocument/2006/relationships/image" Target="../media/image20.png"/><Relationship Id="rId5" Type="http://schemas.openxmlformats.org/officeDocument/2006/relationships/hyperlink" Target="https://future.nhs.uk/CCF_Hub" TargetMode="External"/><Relationship Id="rId10" Type="http://schemas.openxmlformats.org/officeDocument/2006/relationships/image" Target="../media/image19.png"/><Relationship Id="rId4" Type="http://schemas.openxmlformats.org/officeDocument/2006/relationships/hyperlink" Target="https://www.rcsed.ac.uk/professional-support-development-resources/environmental-sustainability-and-surgery/green-theatre-checklist" TargetMode="Externa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2D91-D205-47AC-8BF2-9EF78C828F78}"/>
              </a:ext>
            </a:extLst>
          </p:cNvPr>
          <p:cNvSpPr>
            <a:spLocks noGrp="1"/>
          </p:cNvSpPr>
          <p:nvPr>
            <p:ph type="ctrTitle"/>
          </p:nvPr>
        </p:nvSpPr>
        <p:spPr>
          <a:xfrm>
            <a:off x="908190" y="2379736"/>
            <a:ext cx="9144000" cy="1187338"/>
          </a:xfrm>
        </p:spPr>
        <p:txBody>
          <a:bodyPr>
            <a:normAutofit/>
          </a:bodyPr>
          <a:lstStyle/>
          <a:p>
            <a:r>
              <a:rPr lang="en-GB" sz="4000"/>
              <a:t>#Greener AHPs</a:t>
            </a:r>
            <a:br>
              <a:rPr lang="en-GB" sz="4000"/>
            </a:br>
            <a:endParaRPr lang="en-GB" sz="2400">
              <a:solidFill>
                <a:schemeClr val="bg2">
                  <a:lumMod val="50000"/>
                </a:schemeClr>
              </a:solidFill>
              <a:cs typeface="Arial"/>
            </a:endParaRPr>
          </a:p>
        </p:txBody>
      </p:sp>
      <p:grpSp>
        <p:nvGrpSpPr>
          <p:cNvPr id="7" name="Group 6">
            <a:extLst>
              <a:ext uri="{FF2B5EF4-FFF2-40B4-BE49-F238E27FC236}">
                <a16:creationId xmlns:a16="http://schemas.microsoft.com/office/drawing/2014/main" id="{E2A8E854-8447-BA57-532A-FA2D26058979}"/>
              </a:ext>
            </a:extLst>
          </p:cNvPr>
          <p:cNvGrpSpPr>
            <a:grpSpLocks noChangeAspect="1"/>
          </p:cNvGrpSpPr>
          <p:nvPr/>
        </p:nvGrpSpPr>
        <p:grpSpPr>
          <a:xfrm>
            <a:off x="6954427" y="2305531"/>
            <a:ext cx="3363234" cy="3475022"/>
            <a:chOff x="3495041" y="501967"/>
            <a:chExt cx="6471920" cy="6468075"/>
          </a:xfrm>
        </p:grpSpPr>
        <p:pic>
          <p:nvPicPr>
            <p:cNvPr id="8" name="Picture 7">
              <a:extLst>
                <a:ext uri="{FF2B5EF4-FFF2-40B4-BE49-F238E27FC236}">
                  <a16:creationId xmlns:a16="http://schemas.microsoft.com/office/drawing/2014/main" id="{7A92892F-277C-C7F1-17F8-430875260346}"/>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25596" r="25504"/>
            <a:stretch/>
          </p:blipFill>
          <p:spPr>
            <a:xfrm>
              <a:off x="3495041" y="501967"/>
              <a:ext cx="6471920" cy="6468075"/>
            </a:xfrm>
            <a:prstGeom prst="ellipse">
              <a:avLst/>
            </a:prstGeom>
            <a:effectLst>
              <a:outerShdw blurRad="50800" dist="50800" dir="5400000" algn="ctr" rotWithShape="0">
                <a:srgbClr val="000000">
                  <a:alpha val="0"/>
                </a:srgbClr>
              </a:outerShdw>
              <a:softEdge rad="25400"/>
            </a:effectLst>
          </p:spPr>
        </p:pic>
        <p:pic>
          <p:nvPicPr>
            <p:cNvPr id="9" name="Picture 8" descr="Icon&#10;&#10;Description automatically generated">
              <a:extLst>
                <a:ext uri="{FF2B5EF4-FFF2-40B4-BE49-F238E27FC236}">
                  <a16:creationId xmlns:a16="http://schemas.microsoft.com/office/drawing/2014/main" id="{D7E27741-85FC-21BC-4656-E7A820EAC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446" y="1452707"/>
              <a:ext cx="3229109" cy="4566594"/>
            </a:xfrm>
            <a:prstGeom prst="rect">
              <a:avLst/>
            </a:prstGeom>
            <a:ln>
              <a:noFill/>
            </a:ln>
            <a:effectLst>
              <a:outerShdw blurRad="50800" dist="38100" dir="8100000" algn="tr" rotWithShape="0">
                <a:prstClr val="black"/>
              </a:outerShdw>
            </a:effectLst>
          </p:spPr>
        </p:pic>
      </p:grpSp>
      <p:sp>
        <p:nvSpPr>
          <p:cNvPr id="3" name="Subtitle 2">
            <a:extLst>
              <a:ext uri="{FF2B5EF4-FFF2-40B4-BE49-F238E27FC236}">
                <a16:creationId xmlns:a16="http://schemas.microsoft.com/office/drawing/2014/main" id="{B8EDC98C-F400-7FCC-3385-5FF882BF32F7}"/>
              </a:ext>
            </a:extLst>
          </p:cNvPr>
          <p:cNvSpPr txBox="1">
            <a:spLocks/>
          </p:cNvSpPr>
          <p:nvPr/>
        </p:nvSpPr>
        <p:spPr>
          <a:xfrm>
            <a:off x="908190" y="3904767"/>
            <a:ext cx="5780765" cy="152567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chemeClr val="bg2">
                    <a:lumMod val="50000"/>
                  </a:schemeClr>
                </a:solidFill>
              </a:rPr>
              <a:t>Jessie Frost</a:t>
            </a:r>
            <a:r>
              <a:rPr lang="en-GB" sz="2000" dirty="0">
                <a:solidFill>
                  <a:schemeClr val="bg2">
                    <a:lumMod val="50000"/>
                  </a:schemeClr>
                </a:solidFill>
              </a:rPr>
              <a:t> </a:t>
            </a:r>
            <a:endParaRPr lang="en-GB" sz="2000">
              <a:solidFill>
                <a:schemeClr val="bg2">
                  <a:lumMod val="50000"/>
                </a:schemeClr>
              </a:solidFill>
            </a:endParaRPr>
          </a:p>
          <a:p>
            <a:r>
              <a:rPr lang="en-GB" sz="2000">
                <a:solidFill>
                  <a:schemeClr val="bg2">
                    <a:lumMod val="50000"/>
                  </a:schemeClr>
                </a:solidFill>
              </a:rPr>
              <a:t>Chief Sustainability </a:t>
            </a:r>
            <a:r>
              <a:rPr lang="en-GB" sz="2000" dirty="0">
                <a:solidFill>
                  <a:schemeClr val="bg2">
                    <a:lumMod val="50000"/>
                  </a:schemeClr>
                </a:solidFill>
              </a:rPr>
              <a:t>Officer's </a:t>
            </a:r>
            <a:r>
              <a:rPr lang="en-GB" sz="2000">
                <a:solidFill>
                  <a:schemeClr val="bg2">
                    <a:lumMod val="50000"/>
                  </a:schemeClr>
                </a:solidFill>
              </a:rPr>
              <a:t>Clinical </a:t>
            </a:r>
            <a:r>
              <a:rPr lang="en-GB" sz="2000" dirty="0">
                <a:solidFill>
                  <a:schemeClr val="bg2">
                    <a:lumMod val="50000"/>
                  </a:schemeClr>
                </a:solidFill>
              </a:rPr>
              <a:t>Fellow</a:t>
            </a:r>
            <a:endParaRPr lang="en-GB" sz="2000" dirty="0">
              <a:solidFill>
                <a:schemeClr val="bg2">
                  <a:lumMod val="50000"/>
                </a:schemeClr>
              </a:solidFill>
              <a:cs typeface="Arial"/>
            </a:endParaRPr>
          </a:p>
          <a:p>
            <a:endParaRPr lang="en-GB" sz="2000">
              <a:solidFill>
                <a:schemeClr val="bg2">
                  <a:lumMod val="50000"/>
                </a:schemeClr>
              </a:solidFill>
            </a:endParaRPr>
          </a:p>
          <a:p>
            <a:r>
              <a:rPr lang="en-GB" sz="2000">
                <a:solidFill>
                  <a:schemeClr val="bg2">
                    <a:lumMod val="50000"/>
                  </a:schemeClr>
                </a:solidFill>
              </a:rPr>
              <a:t>April 2023</a:t>
            </a:r>
            <a:endParaRPr lang="en-GB" sz="2000" dirty="0">
              <a:solidFill>
                <a:schemeClr val="bg2">
                  <a:lumMod val="50000"/>
                </a:schemeClr>
              </a:solidFill>
              <a:cs typeface="Arial"/>
            </a:endParaRPr>
          </a:p>
        </p:txBody>
      </p:sp>
    </p:spTree>
    <p:extLst>
      <p:ext uri="{BB962C8B-B14F-4D97-AF65-F5344CB8AC3E}">
        <p14:creationId xmlns:p14="http://schemas.microsoft.com/office/powerpoint/2010/main" val="250913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759542" y="1125632"/>
            <a:ext cx="7873181" cy="745927"/>
          </a:xfrm>
        </p:spPr>
        <p:txBody>
          <a:bodyPr>
            <a:normAutofit/>
          </a:bodyPr>
          <a:lstStyle/>
          <a:p>
            <a:r>
              <a:rPr lang="en-GB" sz="2400" dirty="0">
                <a:cs typeface="Arial"/>
              </a:rPr>
              <a:t>Knowledge</a:t>
            </a:r>
          </a:p>
        </p:txBody>
      </p:sp>
      <p:sp>
        <p:nvSpPr>
          <p:cNvPr id="5" name="Title 1">
            <a:extLst>
              <a:ext uri="{FF2B5EF4-FFF2-40B4-BE49-F238E27FC236}">
                <a16:creationId xmlns:a16="http://schemas.microsoft.com/office/drawing/2014/main" id="{912DA498-2A70-1EB5-9BD0-518EBB04AB45}"/>
              </a:ext>
            </a:extLst>
          </p:cNvPr>
          <p:cNvSpPr txBox="1">
            <a:spLocks/>
          </p:cNvSpPr>
          <p:nvPr/>
        </p:nvSpPr>
        <p:spPr>
          <a:xfrm>
            <a:off x="787420" y="1556587"/>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a:br>
            <a:br>
              <a:rPr lang="en-GB"/>
            </a:br>
            <a:br>
              <a:rPr lang="en-GB" sz="2400">
                <a:cs typeface="Arial"/>
              </a:rPr>
            </a:br>
            <a:endParaRPr lang="en-GB" sz="2400">
              <a:solidFill>
                <a:schemeClr val="tx1">
                  <a:lumMod val="95000"/>
                  <a:lumOff val="5000"/>
                </a:schemeClr>
              </a:solidFill>
              <a:cs typeface="Arial"/>
            </a:endParaRPr>
          </a:p>
        </p:txBody>
      </p:sp>
      <p:sp>
        <p:nvSpPr>
          <p:cNvPr id="8" name="Title 1">
            <a:extLst>
              <a:ext uri="{FF2B5EF4-FFF2-40B4-BE49-F238E27FC236}">
                <a16:creationId xmlns:a16="http://schemas.microsoft.com/office/drawing/2014/main" id="{73F2E80A-EE8E-410F-7A6F-CF313B9A1134}"/>
              </a:ext>
            </a:extLst>
          </p:cNvPr>
          <p:cNvSpPr txBox="1">
            <a:spLocks/>
          </p:cNvSpPr>
          <p:nvPr/>
        </p:nvSpPr>
        <p:spPr>
          <a:xfrm>
            <a:off x="759542" y="1635450"/>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000"/>
            </a:br>
            <a:endParaRPr lang="en-GB" sz="1800">
              <a:solidFill>
                <a:schemeClr val="tx1">
                  <a:lumMod val="95000"/>
                  <a:lumOff val="5000"/>
                </a:schemeClr>
              </a:solidFill>
              <a:cs typeface="Arial"/>
            </a:endParaRPr>
          </a:p>
          <a:p>
            <a:endParaRPr lang="en-GB" sz="1800" b="0">
              <a:cs typeface="Arial"/>
            </a:endParaRPr>
          </a:p>
          <a:p>
            <a:endParaRPr lang="en-GB" sz="2400">
              <a:solidFill>
                <a:schemeClr val="tx1">
                  <a:lumMod val="95000"/>
                  <a:lumOff val="5000"/>
                </a:schemeClr>
              </a:solidFill>
              <a:cs typeface="Arial"/>
            </a:endParaRPr>
          </a:p>
          <a:p>
            <a:endParaRPr lang="en-GB" sz="2400">
              <a:solidFill>
                <a:schemeClr val="tx1">
                  <a:lumMod val="95000"/>
                  <a:lumOff val="5000"/>
                </a:schemeClr>
              </a:solidFill>
              <a:cs typeface="Arial"/>
            </a:endParaRPr>
          </a:p>
        </p:txBody>
      </p:sp>
      <p:sp>
        <p:nvSpPr>
          <p:cNvPr id="4" name="Title 1">
            <a:extLst>
              <a:ext uri="{FF2B5EF4-FFF2-40B4-BE49-F238E27FC236}">
                <a16:creationId xmlns:a16="http://schemas.microsoft.com/office/drawing/2014/main" id="{91BABD61-17BF-4573-EABA-C01B6569980B}"/>
              </a:ext>
            </a:extLst>
          </p:cNvPr>
          <p:cNvSpPr txBox="1">
            <a:spLocks/>
          </p:cNvSpPr>
          <p:nvPr/>
        </p:nvSpPr>
        <p:spPr>
          <a:xfrm>
            <a:off x="704626" y="1936103"/>
            <a:ext cx="10515600" cy="328644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pPr marL="457200" indent="-457200">
              <a:lnSpc>
                <a:spcPct val="160000"/>
              </a:lnSpc>
              <a:buFont typeface="Arial" panose="020B0604020202020204" pitchFamily="34" charset="0"/>
              <a:buChar char="•"/>
            </a:pPr>
            <a:r>
              <a:rPr lang="en-GB" sz="1800" b="0" dirty="0">
                <a:solidFill>
                  <a:schemeClr val="bg2">
                    <a:lumMod val="50000"/>
                  </a:schemeClr>
                </a:solidFill>
                <a:cs typeface="Arial"/>
              </a:rPr>
              <a:t>Trust / ICB green plans </a:t>
            </a:r>
          </a:p>
          <a:p>
            <a:pPr marL="457200" indent="-457200">
              <a:lnSpc>
                <a:spcPct val="160000"/>
              </a:lnSpc>
              <a:buFont typeface="Arial" panose="020B0604020202020204" pitchFamily="34" charset="0"/>
              <a:buChar char="•"/>
            </a:pPr>
            <a:r>
              <a:rPr lang="en-GB" sz="1800" b="0" dirty="0">
                <a:solidFill>
                  <a:schemeClr val="bg2">
                    <a:lumMod val="50000"/>
                  </a:schemeClr>
                </a:solidFill>
                <a:cs typeface="Arial"/>
                <a:hlinkClick r:id="rId3"/>
              </a:rPr>
              <a:t>E-learning for healthcare modules </a:t>
            </a:r>
            <a:r>
              <a:rPr lang="en-GB" sz="1800" b="0" dirty="0">
                <a:solidFill>
                  <a:schemeClr val="bg2">
                    <a:lumMod val="50000"/>
                  </a:schemeClr>
                </a:solidFill>
                <a:cs typeface="Arial"/>
              </a:rPr>
              <a:t> </a:t>
            </a:r>
          </a:p>
          <a:p>
            <a:pPr marL="457200" indent="-457200">
              <a:lnSpc>
                <a:spcPct val="160000"/>
              </a:lnSpc>
              <a:buFont typeface="Arial" panose="020B0604020202020204" pitchFamily="34" charset="0"/>
              <a:buChar char="•"/>
            </a:pPr>
            <a:r>
              <a:rPr lang="en-GB" sz="1800" b="0" dirty="0">
                <a:solidFill>
                  <a:schemeClr val="bg2">
                    <a:lumMod val="50000"/>
                  </a:schemeClr>
                </a:solidFill>
                <a:cs typeface="Arial"/>
              </a:rPr>
              <a:t>M Level study examples: </a:t>
            </a:r>
            <a:r>
              <a:rPr lang="en-GB" sz="1800" b="0" dirty="0">
                <a:hlinkClick r:id="rId4"/>
              </a:rPr>
              <a:t>LSHTM</a:t>
            </a:r>
            <a:r>
              <a:rPr lang="en-GB" sz="1800" b="0" dirty="0">
                <a:solidFill>
                  <a:schemeClr val="bg2">
                    <a:lumMod val="50000"/>
                  </a:schemeClr>
                </a:solidFill>
                <a:cs typeface="Arial"/>
              </a:rPr>
              <a:t>, </a:t>
            </a:r>
            <a:r>
              <a:rPr lang="en-GB" sz="1800" b="0" dirty="0">
                <a:hlinkClick r:id="rId5"/>
              </a:rPr>
              <a:t>University of Hull</a:t>
            </a:r>
            <a:r>
              <a:rPr lang="en-GB" sz="1800" b="0" dirty="0"/>
              <a:t>,</a:t>
            </a:r>
            <a:r>
              <a:rPr lang="en-GB" sz="1800" b="0" dirty="0">
                <a:solidFill>
                  <a:schemeClr val="bg2">
                    <a:lumMod val="50000"/>
                  </a:schemeClr>
                </a:solidFill>
                <a:cs typeface="Arial"/>
              </a:rPr>
              <a:t> </a:t>
            </a:r>
            <a:r>
              <a:rPr lang="en-GB" sz="1800" b="0" dirty="0">
                <a:hlinkClick r:id="rId6"/>
              </a:rPr>
              <a:t>University of Brighton</a:t>
            </a:r>
            <a:r>
              <a:rPr lang="en-GB" sz="1800" b="0" dirty="0"/>
              <a:t>, </a:t>
            </a:r>
            <a:r>
              <a:rPr lang="en-GB" sz="1800" b="0" dirty="0">
                <a:hlinkClick r:id="rId7"/>
              </a:rPr>
              <a:t>University College London</a:t>
            </a:r>
            <a:endParaRPr lang="en-GB" sz="1800" b="0" dirty="0"/>
          </a:p>
          <a:p>
            <a:pPr marL="457200" indent="-457200">
              <a:lnSpc>
                <a:spcPct val="160000"/>
              </a:lnSpc>
              <a:buFont typeface="Arial" panose="020B0604020202020204" pitchFamily="34" charset="0"/>
              <a:buChar char="•"/>
            </a:pPr>
            <a:r>
              <a:rPr lang="en-GB" sz="1800" b="0" dirty="0">
                <a:solidFill>
                  <a:schemeClr val="bg2">
                    <a:lumMod val="50000"/>
                  </a:schemeClr>
                </a:solidFill>
                <a:cs typeface="Arial"/>
                <a:hlinkClick r:id="rId8"/>
              </a:rPr>
              <a:t>Centre for sustainable healthcare</a:t>
            </a:r>
            <a:r>
              <a:rPr lang="en-GB" sz="1800" b="0" dirty="0">
                <a:solidFill>
                  <a:schemeClr val="bg2">
                    <a:lumMod val="50000"/>
                  </a:schemeClr>
                </a:solidFill>
                <a:cs typeface="Arial"/>
              </a:rPr>
              <a:t> </a:t>
            </a:r>
            <a:r>
              <a:rPr lang="en-GB" sz="1800" b="0" dirty="0">
                <a:hlinkClick r:id="rId9"/>
              </a:rPr>
              <a:t>short courses</a:t>
            </a:r>
            <a:endParaRPr lang="en-GB" sz="1800" b="0" dirty="0"/>
          </a:p>
          <a:p>
            <a:pPr marL="457200" indent="-457200">
              <a:lnSpc>
                <a:spcPct val="160000"/>
              </a:lnSpc>
              <a:buFont typeface="Arial" panose="020B0604020202020204" pitchFamily="34" charset="0"/>
              <a:buChar char="•"/>
            </a:pPr>
            <a:r>
              <a:rPr lang="en-GB" sz="1800" b="0" dirty="0">
                <a:hlinkClick r:id="rId10"/>
              </a:rPr>
              <a:t>The Carbon Literacy Project</a:t>
            </a:r>
            <a:endParaRPr lang="en-GB" sz="1800" b="0" dirty="0">
              <a:solidFill>
                <a:schemeClr val="bg2">
                  <a:lumMod val="50000"/>
                </a:schemeClr>
              </a:solidFill>
              <a:cs typeface="Arial"/>
            </a:endParaRPr>
          </a:p>
          <a:p>
            <a:pPr marL="457200" indent="-457200">
              <a:lnSpc>
                <a:spcPct val="160000"/>
              </a:lnSpc>
              <a:buFont typeface="Arial" panose="020B0604020202020204" pitchFamily="34" charset="0"/>
              <a:buChar char="•"/>
            </a:pPr>
            <a:r>
              <a:rPr lang="en-GB" sz="1800" b="0" dirty="0">
                <a:solidFill>
                  <a:schemeClr val="bg2">
                    <a:lumMod val="50000"/>
                  </a:schemeClr>
                </a:solidFill>
                <a:cs typeface="Arial"/>
                <a:hlinkClick r:id="rId11"/>
              </a:rPr>
              <a:t>Sustainability Leadership for Greener Health and Care Programme - NHS Leadership Academy</a:t>
            </a:r>
            <a:endParaRPr lang="en-GB" sz="1800" b="0" dirty="0">
              <a:solidFill>
                <a:schemeClr val="bg2">
                  <a:lumMod val="50000"/>
                </a:schemeClr>
              </a:solidFill>
              <a:cs typeface="Arial"/>
            </a:endParaRPr>
          </a:p>
          <a:p>
            <a:pPr marL="457200" indent="-457200">
              <a:lnSpc>
                <a:spcPct val="160000"/>
              </a:lnSpc>
              <a:buFont typeface="Arial" panose="020B0604020202020204" pitchFamily="34" charset="0"/>
              <a:buChar char="•"/>
            </a:pPr>
            <a:r>
              <a:rPr lang="en-GB" sz="1800" b="0" dirty="0">
                <a:solidFill>
                  <a:schemeClr val="bg2">
                    <a:lumMod val="50000"/>
                  </a:schemeClr>
                </a:solidFill>
                <a:cs typeface="Arial"/>
                <a:hlinkClick r:id="rId12"/>
              </a:rPr>
              <a:t>GNHS learning hub</a:t>
            </a:r>
            <a:endParaRPr lang="en-GB" sz="1800" b="0" dirty="0">
              <a:solidFill>
                <a:schemeClr val="bg2">
                  <a:lumMod val="50000"/>
                </a:schemeClr>
              </a:solidFill>
              <a:cs typeface="Arial"/>
            </a:endParaRPr>
          </a:p>
        </p:txBody>
      </p:sp>
      <p:pic>
        <p:nvPicPr>
          <p:cNvPr id="6" name="Picture 5">
            <a:extLst>
              <a:ext uri="{FF2B5EF4-FFF2-40B4-BE49-F238E27FC236}">
                <a16:creationId xmlns:a16="http://schemas.microsoft.com/office/drawing/2014/main" id="{FF4A3CA9-837C-563E-F292-684D5AB6DFD3}"/>
              </a:ext>
            </a:extLst>
          </p:cNvPr>
          <p:cNvPicPr>
            <a:picLocks noChangeAspect="1"/>
          </p:cNvPicPr>
          <p:nvPr/>
        </p:nvPicPr>
        <p:blipFill>
          <a:blip r:embed="rId13"/>
          <a:stretch>
            <a:fillRect/>
          </a:stretch>
        </p:blipFill>
        <p:spPr>
          <a:xfrm>
            <a:off x="3807090" y="5148682"/>
            <a:ext cx="7729898" cy="1167372"/>
          </a:xfrm>
          <a:prstGeom prst="rect">
            <a:avLst/>
          </a:prstGeom>
        </p:spPr>
      </p:pic>
      <p:pic>
        <p:nvPicPr>
          <p:cNvPr id="9" name="Picture 8">
            <a:extLst>
              <a:ext uri="{FF2B5EF4-FFF2-40B4-BE49-F238E27FC236}">
                <a16:creationId xmlns:a16="http://schemas.microsoft.com/office/drawing/2014/main" id="{081C73BB-8655-2B1F-0AD9-41F05E92DA33}"/>
              </a:ext>
            </a:extLst>
          </p:cNvPr>
          <p:cNvPicPr>
            <a:picLocks noChangeAspect="1"/>
          </p:cNvPicPr>
          <p:nvPr/>
        </p:nvPicPr>
        <p:blipFill>
          <a:blip r:embed="rId14"/>
          <a:stretch>
            <a:fillRect/>
          </a:stretch>
        </p:blipFill>
        <p:spPr>
          <a:xfrm>
            <a:off x="7600739" y="678734"/>
            <a:ext cx="4170217" cy="1507693"/>
          </a:xfrm>
          <a:prstGeom prst="rect">
            <a:avLst/>
          </a:prstGeom>
        </p:spPr>
      </p:pic>
      <p:pic>
        <p:nvPicPr>
          <p:cNvPr id="3" name="Picture 2">
            <a:extLst>
              <a:ext uri="{FF2B5EF4-FFF2-40B4-BE49-F238E27FC236}">
                <a16:creationId xmlns:a16="http://schemas.microsoft.com/office/drawing/2014/main" id="{E51D2D3F-0E4C-73EA-4ABE-D843878EC6A4}"/>
              </a:ext>
            </a:extLst>
          </p:cNvPr>
          <p:cNvPicPr>
            <a:picLocks noChangeAspect="1"/>
          </p:cNvPicPr>
          <p:nvPr/>
        </p:nvPicPr>
        <p:blipFill>
          <a:blip r:embed="rId15"/>
          <a:stretch>
            <a:fillRect/>
          </a:stretch>
        </p:blipFill>
        <p:spPr>
          <a:xfrm>
            <a:off x="5887150" y="493305"/>
            <a:ext cx="1634929" cy="2330118"/>
          </a:xfrm>
          <a:prstGeom prst="rect">
            <a:avLst/>
          </a:prstGeom>
          <a:ln>
            <a:solidFill>
              <a:schemeClr val="tx1"/>
            </a:solidFill>
          </a:ln>
        </p:spPr>
      </p:pic>
    </p:spTree>
    <p:extLst>
      <p:ext uri="{BB962C8B-B14F-4D97-AF65-F5344CB8AC3E}">
        <p14:creationId xmlns:p14="http://schemas.microsoft.com/office/powerpoint/2010/main" val="54537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653005" y="1187239"/>
            <a:ext cx="7873181" cy="659833"/>
          </a:xfrm>
        </p:spPr>
        <p:txBody>
          <a:bodyPr>
            <a:normAutofit/>
          </a:bodyPr>
          <a:lstStyle/>
          <a:p>
            <a:r>
              <a:rPr lang="en-GB" sz="2800">
                <a:cs typeface="Arial"/>
              </a:rPr>
              <a:t>Advocacy and awareness raising </a:t>
            </a:r>
          </a:p>
        </p:txBody>
      </p:sp>
      <p:sp>
        <p:nvSpPr>
          <p:cNvPr id="5" name="Title 1">
            <a:extLst>
              <a:ext uri="{FF2B5EF4-FFF2-40B4-BE49-F238E27FC236}">
                <a16:creationId xmlns:a16="http://schemas.microsoft.com/office/drawing/2014/main" id="{912DA498-2A70-1EB5-9BD0-518EBB04AB45}"/>
              </a:ext>
            </a:extLst>
          </p:cNvPr>
          <p:cNvSpPr txBox="1">
            <a:spLocks/>
          </p:cNvSpPr>
          <p:nvPr/>
        </p:nvSpPr>
        <p:spPr>
          <a:xfrm>
            <a:off x="787420" y="1556587"/>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a:br>
            <a:br>
              <a:rPr lang="en-GB"/>
            </a:br>
            <a:br>
              <a:rPr lang="en-GB" sz="2400">
                <a:cs typeface="Arial"/>
              </a:rPr>
            </a:br>
            <a:endParaRPr lang="en-GB" sz="2400">
              <a:solidFill>
                <a:schemeClr val="tx1">
                  <a:lumMod val="95000"/>
                  <a:lumOff val="5000"/>
                </a:schemeClr>
              </a:solidFill>
              <a:cs typeface="Arial"/>
            </a:endParaRPr>
          </a:p>
        </p:txBody>
      </p:sp>
      <p:sp>
        <p:nvSpPr>
          <p:cNvPr id="8" name="Title 1">
            <a:extLst>
              <a:ext uri="{FF2B5EF4-FFF2-40B4-BE49-F238E27FC236}">
                <a16:creationId xmlns:a16="http://schemas.microsoft.com/office/drawing/2014/main" id="{73F2E80A-EE8E-410F-7A6F-CF313B9A1134}"/>
              </a:ext>
            </a:extLst>
          </p:cNvPr>
          <p:cNvSpPr txBox="1">
            <a:spLocks/>
          </p:cNvSpPr>
          <p:nvPr/>
        </p:nvSpPr>
        <p:spPr>
          <a:xfrm>
            <a:off x="787420" y="1635450"/>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000"/>
            </a:br>
            <a:endParaRPr lang="en-GB" sz="1800">
              <a:solidFill>
                <a:schemeClr val="tx1">
                  <a:lumMod val="95000"/>
                  <a:lumOff val="5000"/>
                </a:schemeClr>
              </a:solidFill>
              <a:cs typeface="Arial"/>
            </a:endParaRPr>
          </a:p>
          <a:p>
            <a:endParaRPr lang="en-GB" sz="1800" b="0">
              <a:cs typeface="Arial"/>
            </a:endParaRPr>
          </a:p>
          <a:p>
            <a:endParaRPr lang="en-GB" sz="2400">
              <a:solidFill>
                <a:schemeClr val="tx1">
                  <a:lumMod val="95000"/>
                  <a:lumOff val="5000"/>
                </a:schemeClr>
              </a:solidFill>
              <a:cs typeface="Arial"/>
            </a:endParaRPr>
          </a:p>
          <a:p>
            <a:endParaRPr lang="en-GB" sz="2400">
              <a:solidFill>
                <a:schemeClr val="tx1">
                  <a:lumMod val="95000"/>
                  <a:lumOff val="5000"/>
                </a:schemeClr>
              </a:solidFill>
              <a:cs typeface="Arial"/>
            </a:endParaRPr>
          </a:p>
        </p:txBody>
      </p:sp>
      <p:sp>
        <p:nvSpPr>
          <p:cNvPr id="4" name="Title 1">
            <a:extLst>
              <a:ext uri="{FF2B5EF4-FFF2-40B4-BE49-F238E27FC236}">
                <a16:creationId xmlns:a16="http://schemas.microsoft.com/office/drawing/2014/main" id="{91BABD61-17BF-4573-EABA-C01B6569980B}"/>
              </a:ext>
            </a:extLst>
          </p:cNvPr>
          <p:cNvSpPr txBox="1">
            <a:spLocks/>
          </p:cNvSpPr>
          <p:nvPr/>
        </p:nvSpPr>
        <p:spPr>
          <a:xfrm>
            <a:off x="653005" y="2212867"/>
            <a:ext cx="10515600" cy="335967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pPr marL="800100" lvl="1" indent="-342900">
              <a:lnSpc>
                <a:spcPct val="170000"/>
              </a:lnSpc>
              <a:buFont typeface="Arial" panose="020B0604020202020204" pitchFamily="34" charset="0"/>
              <a:buChar char="•"/>
            </a:pPr>
            <a:r>
              <a:rPr lang="en-GB" sz="7200" dirty="0">
                <a:latin typeface="+mn-lt"/>
                <a:hlinkClick r:id="rId3"/>
              </a:rPr>
              <a:t>Health Declares</a:t>
            </a:r>
            <a:r>
              <a:rPr lang="en-GB" sz="7200" dirty="0">
                <a:latin typeface="+mn-lt"/>
              </a:rPr>
              <a:t>: </a:t>
            </a:r>
            <a:r>
              <a:rPr lang="en-GB" sz="7200" dirty="0">
                <a:solidFill>
                  <a:schemeClr val="bg2">
                    <a:lumMod val="50000"/>
                  </a:schemeClr>
                </a:solidFill>
                <a:latin typeface="+mn-lt"/>
              </a:rPr>
              <a:t>how to influence trusts, systems, professional bodies, regulators</a:t>
            </a:r>
            <a:endParaRPr lang="en-GB" sz="7200" dirty="0">
              <a:solidFill>
                <a:schemeClr val="bg2">
                  <a:lumMod val="50000"/>
                </a:schemeClr>
              </a:solidFill>
            </a:endParaRPr>
          </a:p>
          <a:p>
            <a:pPr marL="800100" lvl="1" indent="-342900">
              <a:lnSpc>
                <a:spcPct val="170000"/>
              </a:lnSpc>
              <a:buFont typeface="Arial" panose="020B0604020202020204" pitchFamily="34" charset="0"/>
              <a:buChar char="•"/>
            </a:pPr>
            <a:r>
              <a:rPr lang="en-GB" sz="7200" dirty="0">
                <a:hlinkClick r:id="rId4"/>
              </a:rPr>
              <a:t>Climate change and health scorecard</a:t>
            </a:r>
            <a:endParaRPr lang="en-GB" sz="7200" dirty="0"/>
          </a:p>
          <a:p>
            <a:pPr marL="800100" lvl="1" indent="-342900">
              <a:lnSpc>
                <a:spcPct val="170000"/>
              </a:lnSpc>
              <a:buFont typeface="Arial" panose="020B0604020202020204" pitchFamily="34" charset="0"/>
              <a:buChar char="•"/>
            </a:pPr>
            <a:r>
              <a:rPr lang="en-GB" sz="7200" dirty="0">
                <a:solidFill>
                  <a:srgbClr val="0563C1"/>
                </a:solidFill>
                <a:latin typeface="+mn-lt"/>
                <a:hlinkClick r:id="rId5">
                  <a:extLst>
                    <a:ext uri="{A12FA001-AC4F-418D-AE19-62706E023703}">
                      <ahyp:hlinkClr xmlns:ahyp="http://schemas.microsoft.com/office/drawing/2018/hyperlinkcolor" val="tx"/>
                    </a:ext>
                  </a:extLst>
                </a:hlinkClick>
              </a:rPr>
              <a:t>Sustainability web pages from professional bodies</a:t>
            </a:r>
            <a:r>
              <a:rPr lang="en-GB" sz="7200" dirty="0">
                <a:solidFill>
                  <a:schemeClr val="bg2">
                    <a:lumMod val="50000"/>
                  </a:schemeClr>
                </a:solidFill>
                <a:latin typeface="+mn-lt"/>
              </a:rPr>
              <a:t>: has your professional body got anything on their website?</a:t>
            </a:r>
          </a:p>
          <a:p>
            <a:pPr marL="800100" lvl="1" indent="-342900">
              <a:lnSpc>
                <a:spcPct val="170000"/>
              </a:lnSpc>
              <a:buFont typeface="Arial" panose="020B0604020202020204" pitchFamily="34" charset="0"/>
              <a:buChar char="•"/>
            </a:pPr>
            <a:r>
              <a:rPr lang="en-GB" sz="7200" b="0" dirty="0">
                <a:solidFill>
                  <a:schemeClr val="bg2">
                    <a:lumMod val="50000"/>
                  </a:schemeClr>
                </a:solidFill>
                <a:cs typeface="Arial"/>
              </a:rPr>
              <a:t>Submit to </a:t>
            </a:r>
            <a:r>
              <a:rPr lang="en-GB" sz="7200" dirty="0">
                <a:hlinkClick r:id="rId6"/>
              </a:rPr>
              <a:t>HCPC consultations</a:t>
            </a:r>
            <a:endParaRPr lang="en-GB" sz="7200" dirty="0"/>
          </a:p>
          <a:p>
            <a:pPr marL="800100" lvl="1" indent="-342900">
              <a:lnSpc>
                <a:spcPct val="170000"/>
              </a:lnSpc>
              <a:buFont typeface="Arial" panose="020B0604020202020204" pitchFamily="34" charset="0"/>
              <a:buChar char="•"/>
            </a:pPr>
            <a:r>
              <a:rPr lang="en-GB" sz="7200" dirty="0">
                <a:hlinkClick r:id="rId7"/>
              </a:rPr>
              <a:t>Planetary Health report card</a:t>
            </a:r>
            <a:br>
              <a:rPr lang="en-GB" dirty="0"/>
            </a:br>
            <a:br>
              <a:rPr lang="en-GB" sz="2400" dirty="0">
                <a:cs typeface="Arial"/>
              </a:rPr>
            </a:br>
            <a:endParaRPr lang="en-GB" sz="2400" dirty="0">
              <a:solidFill>
                <a:schemeClr val="tx1">
                  <a:lumMod val="95000"/>
                  <a:lumOff val="5000"/>
                </a:schemeClr>
              </a:solidFill>
              <a:cs typeface="Arial"/>
            </a:endParaRPr>
          </a:p>
        </p:txBody>
      </p:sp>
      <p:pic>
        <p:nvPicPr>
          <p:cNvPr id="2052" name="Picture 4" descr="Physio Declare: Physios concerned about health impacts on climate ...">
            <a:extLst>
              <a:ext uri="{FF2B5EF4-FFF2-40B4-BE49-F238E27FC236}">
                <a16:creationId xmlns:a16="http://schemas.microsoft.com/office/drawing/2014/main" id="{ACDF3FC7-C7D7-7F09-6BD1-E7A657EF34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8328" y="617504"/>
            <a:ext cx="2146252" cy="1799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in logo green">
            <a:extLst>
              <a:ext uri="{FF2B5EF4-FFF2-40B4-BE49-F238E27FC236}">
                <a16:creationId xmlns:a16="http://schemas.microsoft.com/office/drawing/2014/main" id="{4AB81E66-F265-42CA-01B6-EC46419482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6557" y="4837793"/>
            <a:ext cx="4424515" cy="64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2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685860" y="1074652"/>
            <a:ext cx="7873181" cy="1325563"/>
          </a:xfrm>
        </p:spPr>
        <p:txBody>
          <a:bodyPr>
            <a:normAutofit/>
          </a:bodyPr>
          <a:lstStyle/>
          <a:p>
            <a:r>
              <a:rPr lang="en-GB" sz="2400">
                <a:cs typeface="Arial"/>
              </a:rPr>
              <a:t>Education, workforce development &amp; curricula</a:t>
            </a:r>
            <a:br>
              <a:rPr lang="en-GB" sz="2800">
                <a:cs typeface="Arial"/>
              </a:rPr>
            </a:br>
            <a:endParaRPr lang="en-GB" sz="2800">
              <a:cs typeface="Arial"/>
            </a:endParaRPr>
          </a:p>
        </p:txBody>
      </p:sp>
      <p:sp>
        <p:nvSpPr>
          <p:cNvPr id="5" name="Title 1">
            <a:extLst>
              <a:ext uri="{FF2B5EF4-FFF2-40B4-BE49-F238E27FC236}">
                <a16:creationId xmlns:a16="http://schemas.microsoft.com/office/drawing/2014/main" id="{912DA498-2A70-1EB5-9BD0-518EBB04AB45}"/>
              </a:ext>
            </a:extLst>
          </p:cNvPr>
          <p:cNvSpPr txBox="1">
            <a:spLocks/>
          </p:cNvSpPr>
          <p:nvPr/>
        </p:nvSpPr>
        <p:spPr>
          <a:xfrm>
            <a:off x="787420" y="1556587"/>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a:br>
            <a:br>
              <a:rPr lang="en-GB"/>
            </a:br>
            <a:br>
              <a:rPr lang="en-GB" sz="2400">
                <a:cs typeface="Arial"/>
              </a:rPr>
            </a:br>
            <a:endParaRPr lang="en-GB" sz="2400">
              <a:solidFill>
                <a:schemeClr val="tx1">
                  <a:lumMod val="95000"/>
                  <a:lumOff val="5000"/>
                </a:schemeClr>
              </a:solidFill>
              <a:cs typeface="Arial"/>
            </a:endParaRPr>
          </a:p>
        </p:txBody>
      </p:sp>
      <p:sp>
        <p:nvSpPr>
          <p:cNvPr id="8" name="Title 1">
            <a:extLst>
              <a:ext uri="{FF2B5EF4-FFF2-40B4-BE49-F238E27FC236}">
                <a16:creationId xmlns:a16="http://schemas.microsoft.com/office/drawing/2014/main" id="{73F2E80A-EE8E-410F-7A6F-CF313B9A1134}"/>
              </a:ext>
            </a:extLst>
          </p:cNvPr>
          <p:cNvSpPr txBox="1">
            <a:spLocks/>
          </p:cNvSpPr>
          <p:nvPr/>
        </p:nvSpPr>
        <p:spPr>
          <a:xfrm>
            <a:off x="787420" y="1635450"/>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000"/>
            </a:br>
            <a:endParaRPr lang="en-GB" sz="1800">
              <a:solidFill>
                <a:schemeClr val="tx1">
                  <a:lumMod val="95000"/>
                  <a:lumOff val="5000"/>
                </a:schemeClr>
              </a:solidFill>
              <a:cs typeface="Arial"/>
            </a:endParaRPr>
          </a:p>
          <a:p>
            <a:endParaRPr lang="en-GB" sz="1800" b="0">
              <a:cs typeface="Arial"/>
            </a:endParaRPr>
          </a:p>
          <a:p>
            <a:endParaRPr lang="en-GB" sz="2400">
              <a:solidFill>
                <a:schemeClr val="tx1">
                  <a:lumMod val="95000"/>
                  <a:lumOff val="5000"/>
                </a:schemeClr>
              </a:solidFill>
              <a:cs typeface="Arial"/>
            </a:endParaRPr>
          </a:p>
          <a:p>
            <a:endParaRPr lang="en-GB" sz="2400">
              <a:solidFill>
                <a:schemeClr val="tx1">
                  <a:lumMod val="95000"/>
                  <a:lumOff val="5000"/>
                </a:schemeClr>
              </a:solidFill>
              <a:cs typeface="Arial"/>
            </a:endParaRPr>
          </a:p>
        </p:txBody>
      </p:sp>
      <p:sp>
        <p:nvSpPr>
          <p:cNvPr id="4" name="Title 1">
            <a:extLst>
              <a:ext uri="{FF2B5EF4-FFF2-40B4-BE49-F238E27FC236}">
                <a16:creationId xmlns:a16="http://schemas.microsoft.com/office/drawing/2014/main" id="{91BABD61-17BF-4573-EABA-C01B6569980B}"/>
              </a:ext>
            </a:extLst>
          </p:cNvPr>
          <p:cNvSpPr txBox="1">
            <a:spLocks/>
          </p:cNvSpPr>
          <p:nvPr/>
        </p:nvSpPr>
        <p:spPr>
          <a:xfrm>
            <a:off x="787420" y="2084439"/>
            <a:ext cx="10515600" cy="405064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pPr marL="800100" lvl="1" indent="-342900">
              <a:lnSpc>
                <a:spcPct val="170000"/>
              </a:lnSpc>
              <a:buFont typeface="Arial" panose="020B0604020202020204" pitchFamily="34" charset="0"/>
              <a:buChar char="•"/>
            </a:pPr>
            <a:r>
              <a:rPr lang="en-GB" sz="7200" dirty="0">
                <a:hlinkClick r:id="rId3"/>
              </a:rPr>
              <a:t>Sustainability Matters: Guiding Principles for Sustainability | WFOT</a:t>
            </a:r>
            <a:endParaRPr lang="en-GB" sz="7200" dirty="0"/>
          </a:p>
          <a:p>
            <a:pPr marL="800100" lvl="1" indent="-342900">
              <a:lnSpc>
                <a:spcPct val="170000"/>
              </a:lnSpc>
              <a:buFont typeface="Arial" panose="020B0604020202020204" pitchFamily="34" charset="0"/>
              <a:buChar char="•"/>
            </a:pPr>
            <a:r>
              <a:rPr lang="en-GB" sz="7200" dirty="0">
                <a:hlinkClick r:id="rId4"/>
              </a:rPr>
              <a:t>Environmental Physiotherapy Association EPT Agenda 2023 </a:t>
            </a:r>
            <a:r>
              <a:rPr lang="en-GB" sz="7200" dirty="0"/>
              <a:t> </a:t>
            </a:r>
          </a:p>
          <a:p>
            <a:pPr marL="800100" lvl="1" indent="-342900">
              <a:lnSpc>
                <a:spcPct val="170000"/>
              </a:lnSpc>
              <a:buFont typeface="Arial" panose="020B0604020202020204" pitchFamily="34" charset="0"/>
              <a:buChar char="•"/>
            </a:pPr>
            <a:r>
              <a:rPr lang="en-GB" sz="7200" dirty="0">
                <a:hlinkClick r:id="rId5"/>
              </a:rPr>
              <a:t>One Blue Dot - the BDA's Environmentally Sustainable Diet Project</a:t>
            </a:r>
            <a:endParaRPr lang="en-GB" sz="7200" dirty="0"/>
          </a:p>
          <a:p>
            <a:pPr marL="800100" lvl="1" indent="-342900">
              <a:lnSpc>
                <a:spcPct val="170000"/>
              </a:lnSpc>
              <a:buFont typeface="Arial" panose="020B0604020202020204" pitchFamily="34" charset="0"/>
              <a:buChar char="•"/>
            </a:pPr>
            <a:r>
              <a:rPr lang="en-GB" sz="7200" dirty="0">
                <a:hlinkClick r:id="rId6"/>
              </a:rPr>
              <a:t>Medical Schools Council</a:t>
            </a:r>
            <a:r>
              <a:rPr lang="en-GB" sz="7200" dirty="0"/>
              <a:t> </a:t>
            </a:r>
            <a:r>
              <a:rPr lang="en-GB" sz="7200" dirty="0">
                <a:hlinkClick r:id="rId7"/>
              </a:rPr>
              <a:t>Education for Sustainable Healthcare</a:t>
            </a:r>
            <a:r>
              <a:rPr lang="en-GB" sz="7200" b="0" dirty="0">
                <a:solidFill>
                  <a:schemeClr val="bg2">
                    <a:lumMod val="50000"/>
                  </a:schemeClr>
                </a:solidFill>
                <a:latin typeface="+mn-lt"/>
                <a:cs typeface="Arial"/>
              </a:rPr>
              <a:t> </a:t>
            </a:r>
          </a:p>
          <a:p>
            <a:pPr marL="800100" lvl="1" indent="-342900">
              <a:lnSpc>
                <a:spcPct val="170000"/>
              </a:lnSpc>
              <a:buFont typeface="Arial" panose="020B0604020202020204" pitchFamily="34" charset="0"/>
              <a:buChar char="•"/>
            </a:pPr>
            <a:r>
              <a:rPr lang="en-GB" sz="7200" b="0" dirty="0">
                <a:solidFill>
                  <a:schemeClr val="bg2">
                    <a:lumMod val="50000"/>
                  </a:schemeClr>
                </a:solidFill>
                <a:cs typeface="Arial"/>
              </a:rPr>
              <a:t>Incorporate sustainability into QI projects for all learners</a:t>
            </a:r>
            <a:endParaRPr lang="en-GB" sz="7200" b="0" dirty="0">
              <a:solidFill>
                <a:schemeClr val="bg2">
                  <a:lumMod val="50000"/>
                </a:schemeClr>
              </a:solidFill>
              <a:cs typeface="Calibri"/>
            </a:endParaRPr>
          </a:p>
          <a:p>
            <a:pPr marL="800100" lvl="1" indent="-342900">
              <a:lnSpc>
                <a:spcPct val="170000"/>
              </a:lnSpc>
              <a:buFont typeface="Arial" panose="020B0604020202020204" pitchFamily="34" charset="0"/>
              <a:buChar char="•"/>
            </a:pPr>
            <a:r>
              <a:rPr lang="en-GB" sz="7200" dirty="0">
                <a:solidFill>
                  <a:schemeClr val="bg2">
                    <a:lumMod val="50000"/>
                  </a:schemeClr>
                </a:solidFill>
                <a:cs typeface="Arial"/>
              </a:rPr>
              <a:t>Signpost colleagues and students to </a:t>
            </a:r>
            <a:r>
              <a:rPr lang="en-GB" sz="7200" dirty="0" err="1">
                <a:solidFill>
                  <a:schemeClr val="bg2">
                    <a:lumMod val="50000"/>
                  </a:schemeClr>
                </a:solidFill>
                <a:cs typeface="Arial"/>
              </a:rPr>
              <a:t>elfh</a:t>
            </a:r>
            <a:r>
              <a:rPr lang="en-GB" sz="7200" dirty="0">
                <a:solidFill>
                  <a:schemeClr val="bg2">
                    <a:lumMod val="50000"/>
                  </a:schemeClr>
                </a:solidFill>
                <a:cs typeface="Arial"/>
              </a:rPr>
              <a:t> module</a:t>
            </a:r>
          </a:p>
          <a:p>
            <a:pPr marL="800100" lvl="1" indent="-342900">
              <a:lnSpc>
                <a:spcPct val="170000"/>
              </a:lnSpc>
              <a:buFont typeface="Arial" panose="020B0604020202020204" pitchFamily="34" charset="0"/>
              <a:buChar char="•"/>
            </a:pPr>
            <a:r>
              <a:rPr lang="en-GB" sz="7200" b="0" dirty="0">
                <a:solidFill>
                  <a:schemeClr val="bg2">
                    <a:lumMod val="50000"/>
                  </a:schemeClr>
                </a:solidFill>
                <a:latin typeface="+mn-lt"/>
                <a:cs typeface="Arial"/>
              </a:rPr>
              <a:t>Encourage student engagement and initiatives within HEI</a:t>
            </a:r>
          </a:p>
          <a:p>
            <a:pPr marL="800100" lvl="1" indent="-342900">
              <a:lnSpc>
                <a:spcPct val="170000"/>
              </a:lnSpc>
              <a:buFont typeface="Arial" panose="020B0604020202020204" pitchFamily="34" charset="0"/>
              <a:buChar char="•"/>
            </a:pPr>
            <a:r>
              <a:rPr lang="en-GB" sz="7200" b="0" dirty="0">
                <a:solidFill>
                  <a:schemeClr val="bg2">
                    <a:lumMod val="50000"/>
                  </a:schemeClr>
                </a:solidFill>
                <a:latin typeface="+mn-lt"/>
                <a:cs typeface="Arial"/>
              </a:rPr>
              <a:t>Council of Deans of health guidance document for AHP pre-reg curricula</a:t>
            </a:r>
            <a:r>
              <a:rPr lang="en-GB" sz="7200" dirty="0">
                <a:solidFill>
                  <a:schemeClr val="bg2">
                    <a:lumMod val="50000"/>
                  </a:schemeClr>
                </a:solidFill>
                <a:cs typeface="Arial"/>
              </a:rPr>
              <a:t>: August 2023</a:t>
            </a:r>
            <a:endParaRPr lang="en-GB" sz="7200" b="0" dirty="0">
              <a:solidFill>
                <a:schemeClr val="bg2">
                  <a:lumMod val="50000"/>
                </a:schemeClr>
              </a:solidFill>
              <a:latin typeface="+mn-lt"/>
              <a:cs typeface="Arial"/>
            </a:endParaRPr>
          </a:p>
          <a:p>
            <a:pPr marL="800100" lvl="1" indent="-342900">
              <a:lnSpc>
                <a:spcPct val="170000"/>
              </a:lnSpc>
              <a:buFont typeface="Arial" panose="020B0604020202020204" pitchFamily="34" charset="0"/>
              <a:buChar char="•"/>
            </a:pPr>
            <a:endParaRPr lang="en-GB" sz="2200" b="0" dirty="0">
              <a:solidFill>
                <a:schemeClr val="bg2">
                  <a:lumMod val="50000"/>
                </a:schemeClr>
              </a:solidFill>
              <a:latin typeface="+mn-lt"/>
              <a:cs typeface="Arial"/>
            </a:endParaRPr>
          </a:p>
          <a:p>
            <a:pPr marL="800100" lvl="1" indent="-342900">
              <a:lnSpc>
                <a:spcPct val="170000"/>
              </a:lnSpc>
              <a:buFont typeface="Arial" panose="020B0604020202020204" pitchFamily="34" charset="0"/>
              <a:buChar char="•"/>
            </a:pPr>
            <a:endParaRPr lang="en-GB" sz="600" dirty="0">
              <a:latin typeface="+mn-lt"/>
            </a:endParaRPr>
          </a:p>
          <a:p>
            <a:br>
              <a:rPr lang="en-GB" dirty="0"/>
            </a:br>
            <a:br>
              <a:rPr lang="en-GB" sz="2400" dirty="0">
                <a:cs typeface="Arial"/>
              </a:rPr>
            </a:br>
            <a:endParaRPr lang="en-GB" sz="2400" dirty="0">
              <a:solidFill>
                <a:schemeClr val="tx1">
                  <a:lumMod val="95000"/>
                  <a:lumOff val="5000"/>
                </a:schemeClr>
              </a:solidFill>
              <a:cs typeface="Arial"/>
            </a:endParaRPr>
          </a:p>
        </p:txBody>
      </p:sp>
      <p:pic>
        <p:nvPicPr>
          <p:cNvPr id="4100" name="Picture 4" descr="One Blue Dot Logo">
            <a:extLst>
              <a:ext uri="{FF2B5EF4-FFF2-40B4-BE49-F238E27FC236}">
                <a16:creationId xmlns:a16="http://schemas.microsoft.com/office/drawing/2014/main" id="{8B8C7D8C-231C-0244-399A-D12A93EFD2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9975" y="1946958"/>
            <a:ext cx="2424605" cy="12183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edical schools council">
            <a:extLst>
              <a:ext uri="{FF2B5EF4-FFF2-40B4-BE49-F238E27FC236}">
                <a16:creationId xmlns:a16="http://schemas.microsoft.com/office/drawing/2014/main" id="{FD00F13D-2F9F-0364-DEBB-4EE2140307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1682" y="3692679"/>
            <a:ext cx="341947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6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759542" y="534279"/>
            <a:ext cx="7873181" cy="773411"/>
          </a:xfrm>
        </p:spPr>
        <p:txBody>
          <a:bodyPr>
            <a:normAutofit/>
          </a:bodyPr>
          <a:lstStyle/>
          <a:p>
            <a:r>
              <a:rPr lang="en-GB" sz="2400">
                <a:cs typeface="Arial"/>
              </a:rPr>
              <a:t>Networks, fellowships, additional roles &amp; jobs</a:t>
            </a:r>
            <a:endParaRPr lang="en-GB" sz="2400">
              <a:solidFill>
                <a:srgbClr val="009137"/>
              </a:solidFill>
              <a:latin typeface="Arial"/>
              <a:cs typeface="Arial"/>
            </a:endParaRPr>
          </a:p>
        </p:txBody>
      </p:sp>
      <p:sp>
        <p:nvSpPr>
          <p:cNvPr id="5" name="Title 1">
            <a:extLst>
              <a:ext uri="{FF2B5EF4-FFF2-40B4-BE49-F238E27FC236}">
                <a16:creationId xmlns:a16="http://schemas.microsoft.com/office/drawing/2014/main" id="{912DA498-2A70-1EB5-9BD0-518EBB04AB45}"/>
              </a:ext>
            </a:extLst>
          </p:cNvPr>
          <p:cNvSpPr txBox="1">
            <a:spLocks/>
          </p:cNvSpPr>
          <p:nvPr/>
        </p:nvSpPr>
        <p:spPr>
          <a:xfrm>
            <a:off x="787420" y="1556587"/>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a:br>
            <a:br>
              <a:rPr lang="en-GB"/>
            </a:br>
            <a:br>
              <a:rPr lang="en-GB" sz="2400">
                <a:cs typeface="Arial"/>
              </a:rPr>
            </a:br>
            <a:endParaRPr lang="en-GB" sz="2400">
              <a:solidFill>
                <a:schemeClr val="tx1">
                  <a:lumMod val="95000"/>
                  <a:lumOff val="5000"/>
                </a:schemeClr>
              </a:solidFill>
              <a:cs typeface="Arial"/>
            </a:endParaRPr>
          </a:p>
        </p:txBody>
      </p:sp>
      <p:sp>
        <p:nvSpPr>
          <p:cNvPr id="8" name="Title 1">
            <a:extLst>
              <a:ext uri="{FF2B5EF4-FFF2-40B4-BE49-F238E27FC236}">
                <a16:creationId xmlns:a16="http://schemas.microsoft.com/office/drawing/2014/main" id="{73F2E80A-EE8E-410F-7A6F-CF313B9A1134}"/>
              </a:ext>
            </a:extLst>
          </p:cNvPr>
          <p:cNvSpPr txBox="1">
            <a:spLocks/>
          </p:cNvSpPr>
          <p:nvPr/>
        </p:nvSpPr>
        <p:spPr>
          <a:xfrm>
            <a:off x="787420" y="1635450"/>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000"/>
            </a:br>
            <a:endParaRPr lang="en-GB" sz="1800">
              <a:solidFill>
                <a:schemeClr val="tx1">
                  <a:lumMod val="95000"/>
                  <a:lumOff val="5000"/>
                </a:schemeClr>
              </a:solidFill>
              <a:cs typeface="Arial"/>
            </a:endParaRPr>
          </a:p>
          <a:p>
            <a:endParaRPr lang="en-GB" sz="1800" b="0">
              <a:cs typeface="Arial"/>
            </a:endParaRPr>
          </a:p>
          <a:p>
            <a:endParaRPr lang="en-GB" sz="2400">
              <a:solidFill>
                <a:schemeClr val="tx1">
                  <a:lumMod val="95000"/>
                  <a:lumOff val="5000"/>
                </a:schemeClr>
              </a:solidFill>
              <a:cs typeface="Arial"/>
            </a:endParaRPr>
          </a:p>
          <a:p>
            <a:endParaRPr lang="en-GB" sz="2400">
              <a:solidFill>
                <a:schemeClr val="tx1">
                  <a:lumMod val="95000"/>
                  <a:lumOff val="5000"/>
                </a:schemeClr>
              </a:solidFill>
              <a:cs typeface="Arial"/>
            </a:endParaRPr>
          </a:p>
        </p:txBody>
      </p:sp>
      <p:sp>
        <p:nvSpPr>
          <p:cNvPr id="4" name="Title 1">
            <a:extLst>
              <a:ext uri="{FF2B5EF4-FFF2-40B4-BE49-F238E27FC236}">
                <a16:creationId xmlns:a16="http://schemas.microsoft.com/office/drawing/2014/main" id="{91BABD61-17BF-4573-EABA-C01B6569980B}"/>
              </a:ext>
            </a:extLst>
          </p:cNvPr>
          <p:cNvSpPr txBox="1">
            <a:spLocks/>
          </p:cNvSpPr>
          <p:nvPr/>
        </p:nvSpPr>
        <p:spPr>
          <a:xfrm>
            <a:off x="759541" y="1376517"/>
            <a:ext cx="10840065" cy="523156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pPr marL="342900" indent="-342900">
              <a:lnSpc>
                <a:spcPct val="160000"/>
              </a:lnSpc>
              <a:buFont typeface="Arial" panose="020B0604020202020204" pitchFamily="34" charset="0"/>
              <a:buChar char="•"/>
            </a:pPr>
            <a:r>
              <a:rPr lang="en-GB" sz="2200" b="0" dirty="0">
                <a:solidFill>
                  <a:schemeClr val="bg2">
                    <a:lumMod val="50000"/>
                  </a:schemeClr>
                </a:solidFill>
                <a:cs typeface="Arial"/>
              </a:rPr>
              <a:t>Join profession specific and AHP sustainability networks on </a:t>
            </a:r>
            <a:r>
              <a:rPr lang="en-GB" sz="2200" b="0" dirty="0">
                <a:solidFill>
                  <a:schemeClr val="bg2">
                    <a:lumMod val="50000"/>
                  </a:schemeClr>
                </a:solidFill>
                <a:cs typeface="Arial"/>
                <a:hlinkClick r:id="rId3"/>
              </a:rPr>
              <a:t>CSH</a:t>
            </a:r>
            <a:r>
              <a:rPr lang="en-GB" sz="2200" b="0" dirty="0">
                <a:solidFill>
                  <a:schemeClr val="bg2">
                    <a:lumMod val="50000"/>
                  </a:schemeClr>
                </a:solidFill>
                <a:cs typeface="Arial"/>
              </a:rPr>
              <a:t> </a:t>
            </a:r>
          </a:p>
          <a:p>
            <a:pPr marL="342900" indent="-342900">
              <a:lnSpc>
                <a:spcPct val="160000"/>
              </a:lnSpc>
              <a:buFont typeface="Arial" panose="020B0604020202020204" pitchFamily="34" charset="0"/>
              <a:buChar char="•"/>
            </a:pPr>
            <a:r>
              <a:rPr lang="en-GB" sz="2200" b="0" dirty="0">
                <a:solidFill>
                  <a:schemeClr val="bg2">
                    <a:lumMod val="50000"/>
                  </a:schemeClr>
                </a:solidFill>
                <a:cs typeface="Arial"/>
              </a:rPr>
              <a:t>Link with your AHP councils and faculties</a:t>
            </a:r>
          </a:p>
          <a:p>
            <a:pPr marL="342900" indent="-342900">
              <a:lnSpc>
                <a:spcPct val="160000"/>
              </a:lnSpc>
              <a:buFont typeface="Arial" panose="020B0604020202020204" pitchFamily="34" charset="0"/>
              <a:buChar char="•"/>
            </a:pPr>
            <a:r>
              <a:rPr lang="en-GB" sz="2200" b="0" dirty="0">
                <a:solidFill>
                  <a:schemeClr val="bg2">
                    <a:lumMod val="50000"/>
                  </a:schemeClr>
                </a:solidFill>
                <a:cs typeface="Arial"/>
              </a:rPr>
              <a:t>Ask your trust, system or regional </a:t>
            </a:r>
            <a:r>
              <a:rPr lang="en-GB" sz="2200" dirty="0">
                <a:solidFill>
                  <a:schemeClr val="bg2">
                    <a:lumMod val="50000"/>
                  </a:schemeClr>
                </a:solidFill>
                <a:cs typeface="Arial"/>
              </a:rPr>
              <a:t>Chief AHP </a:t>
            </a:r>
            <a:r>
              <a:rPr lang="en-GB" sz="2200" b="0" dirty="0">
                <a:solidFill>
                  <a:schemeClr val="bg2">
                    <a:lumMod val="50000"/>
                  </a:schemeClr>
                </a:solidFill>
                <a:cs typeface="Arial"/>
              </a:rPr>
              <a:t>what they’re doing to implement Focus 4 of AHPs Deliver</a:t>
            </a:r>
          </a:p>
          <a:p>
            <a:pPr marL="342900" indent="-342900">
              <a:lnSpc>
                <a:spcPct val="160000"/>
              </a:lnSpc>
              <a:buFont typeface="Arial" panose="020B0604020202020204" pitchFamily="34" charset="0"/>
              <a:buChar char="•"/>
            </a:pPr>
            <a:r>
              <a:rPr lang="en-GB" sz="2200" b="0" dirty="0">
                <a:solidFill>
                  <a:schemeClr val="bg2">
                    <a:lumMod val="50000"/>
                  </a:schemeClr>
                </a:solidFill>
                <a:cs typeface="Arial"/>
              </a:rPr>
              <a:t>Link with your Trust / system sustainability team: set up a SIG</a:t>
            </a:r>
          </a:p>
          <a:p>
            <a:pPr marL="342900" indent="-342900">
              <a:lnSpc>
                <a:spcPct val="160000"/>
              </a:lnSpc>
              <a:buFont typeface="Arial" panose="020B0604020202020204" pitchFamily="34" charset="0"/>
              <a:buChar char="•"/>
            </a:pPr>
            <a:r>
              <a:rPr lang="en-GB" sz="2200" b="0" dirty="0">
                <a:solidFill>
                  <a:schemeClr val="bg2">
                    <a:lumMod val="50000"/>
                  </a:schemeClr>
                </a:solidFill>
                <a:cs typeface="Arial"/>
              </a:rPr>
              <a:t>Join a Green champion network and become a Green champion for your trust / system </a:t>
            </a:r>
          </a:p>
          <a:p>
            <a:pPr marL="342900" indent="-342900">
              <a:lnSpc>
                <a:spcPct val="160000"/>
              </a:lnSpc>
              <a:buFont typeface="Arial" panose="020B0604020202020204" pitchFamily="34" charset="0"/>
              <a:buChar char="•"/>
            </a:pPr>
            <a:r>
              <a:rPr lang="en-GB" sz="2200" b="0" dirty="0">
                <a:solidFill>
                  <a:schemeClr val="bg2">
                    <a:lumMod val="50000"/>
                  </a:schemeClr>
                </a:solidFill>
                <a:cs typeface="Arial"/>
              </a:rPr>
              <a:t>Link with </a:t>
            </a:r>
            <a:r>
              <a:rPr lang="en-GB" sz="2200" b="0" dirty="0">
                <a:solidFill>
                  <a:schemeClr val="bg2">
                    <a:lumMod val="50000"/>
                  </a:schemeClr>
                </a:solidFill>
                <a:cs typeface="Arial"/>
                <a:hlinkClick r:id="rId4"/>
              </a:rPr>
              <a:t>Greener NHS regional teams</a:t>
            </a:r>
            <a:endParaRPr lang="en-GB" sz="2200" b="0" dirty="0">
              <a:solidFill>
                <a:schemeClr val="bg2">
                  <a:lumMod val="50000"/>
                </a:schemeClr>
              </a:solidFill>
              <a:cs typeface="Arial"/>
            </a:endParaRPr>
          </a:p>
          <a:p>
            <a:pPr marL="342900" indent="-342900">
              <a:lnSpc>
                <a:spcPct val="160000"/>
              </a:lnSpc>
              <a:buFont typeface="Arial" panose="020B0604020202020204" pitchFamily="34" charset="0"/>
              <a:buChar char="•"/>
            </a:pPr>
            <a:r>
              <a:rPr lang="en-GB" sz="2200" b="0" dirty="0">
                <a:solidFill>
                  <a:schemeClr val="bg2">
                    <a:lumMod val="50000"/>
                  </a:schemeClr>
                </a:solidFill>
                <a:cs typeface="Arial"/>
              </a:rPr>
              <a:t>Get a </a:t>
            </a:r>
            <a:r>
              <a:rPr lang="en-GB" sz="2200" b="0" dirty="0" err="1">
                <a:hlinkClick r:id="rId5"/>
              </a:rPr>
              <a:t>FutureNHS</a:t>
            </a:r>
            <a:r>
              <a:rPr lang="en-GB" sz="2200" b="0" dirty="0">
                <a:hlinkClick r:id="rId5"/>
              </a:rPr>
              <a:t> Collaboration Platform</a:t>
            </a:r>
            <a:r>
              <a:rPr lang="en-GB" sz="2200" b="0" dirty="0"/>
              <a:t> </a:t>
            </a:r>
            <a:r>
              <a:rPr lang="en-GB" sz="2200" b="0" dirty="0">
                <a:solidFill>
                  <a:schemeClr val="bg2">
                    <a:lumMod val="50000"/>
                  </a:schemeClr>
                </a:solidFill>
              </a:rPr>
              <a:t>account </a:t>
            </a:r>
            <a:r>
              <a:rPr lang="en-GB" sz="2200" b="0" dirty="0">
                <a:solidFill>
                  <a:schemeClr val="bg2">
                    <a:lumMod val="50000"/>
                  </a:schemeClr>
                </a:solidFill>
                <a:cs typeface="Arial"/>
              </a:rPr>
              <a:t>and join these workspaces </a:t>
            </a:r>
          </a:p>
          <a:p>
            <a:pPr marL="800100" lvl="1" indent="-342900">
              <a:lnSpc>
                <a:spcPct val="160000"/>
              </a:lnSpc>
              <a:buFont typeface="Arial" panose="020B0604020202020204" pitchFamily="34" charset="0"/>
              <a:buChar char="•"/>
            </a:pPr>
            <a:r>
              <a:rPr lang="en-GB" sz="1500" b="0" dirty="0">
                <a:hlinkClick r:id="rId6"/>
              </a:rPr>
              <a:t>Greener AHP Forum - National AHP Virtual Hub</a:t>
            </a:r>
            <a:endParaRPr lang="en-GB" sz="1500" b="0" dirty="0"/>
          </a:p>
          <a:p>
            <a:pPr marL="800100" lvl="1" indent="-342900">
              <a:lnSpc>
                <a:spcPct val="160000"/>
              </a:lnSpc>
              <a:buFont typeface="Arial" panose="020B0604020202020204" pitchFamily="34" charset="0"/>
              <a:buChar char="•"/>
            </a:pPr>
            <a:r>
              <a:rPr lang="en-GB" sz="1500" b="0" dirty="0">
                <a:hlinkClick r:id="rId7"/>
              </a:rPr>
              <a:t>Greener NHS Community</a:t>
            </a:r>
            <a:endParaRPr lang="en-GB" sz="1500" b="0" dirty="0">
              <a:solidFill>
                <a:schemeClr val="bg2">
                  <a:lumMod val="50000"/>
                </a:schemeClr>
              </a:solidFill>
              <a:cs typeface="Arial"/>
            </a:endParaRPr>
          </a:p>
          <a:p>
            <a:pPr marL="342900" indent="-342900">
              <a:lnSpc>
                <a:spcPct val="160000"/>
              </a:lnSpc>
              <a:buFont typeface="Arial" panose="020B0604020202020204" pitchFamily="34" charset="0"/>
              <a:buChar char="•"/>
            </a:pPr>
            <a:r>
              <a:rPr lang="en-GB" sz="2200" b="0" dirty="0">
                <a:solidFill>
                  <a:schemeClr val="bg2">
                    <a:lumMod val="50000"/>
                  </a:schemeClr>
                </a:solidFill>
                <a:cs typeface="Arial"/>
                <a:hlinkClick r:id="rId8"/>
              </a:rPr>
              <a:t>Chief Sustainability Officer's Clinical fellowship</a:t>
            </a:r>
            <a:r>
              <a:rPr lang="en-GB" sz="2200" b="0" dirty="0">
                <a:solidFill>
                  <a:schemeClr val="bg2">
                    <a:lumMod val="50000"/>
                  </a:schemeClr>
                </a:solidFill>
                <a:cs typeface="Arial"/>
              </a:rPr>
              <a:t> scheme </a:t>
            </a:r>
          </a:p>
          <a:p>
            <a:pPr marL="342900" indent="-342900">
              <a:lnSpc>
                <a:spcPct val="160000"/>
              </a:lnSpc>
              <a:buFont typeface="Arial" panose="020B0604020202020204" pitchFamily="34" charset="0"/>
              <a:buChar char="•"/>
            </a:pPr>
            <a:r>
              <a:rPr lang="en-GB" sz="2200" b="0" dirty="0">
                <a:solidFill>
                  <a:schemeClr val="bg2">
                    <a:lumMod val="50000"/>
                  </a:schemeClr>
                </a:solidFill>
                <a:cs typeface="Arial"/>
              </a:rPr>
              <a:t>Apply to health and care sustainability jobs</a:t>
            </a:r>
            <a:endParaRPr lang="en-GB" sz="2400" dirty="0">
              <a:solidFill>
                <a:schemeClr val="tx1">
                  <a:lumMod val="95000"/>
                  <a:lumOff val="5000"/>
                </a:schemeClr>
              </a:solidFill>
              <a:cs typeface="Arial"/>
            </a:endParaRPr>
          </a:p>
        </p:txBody>
      </p:sp>
      <p:pic>
        <p:nvPicPr>
          <p:cNvPr id="6" name="Picture 5">
            <a:extLst>
              <a:ext uri="{FF2B5EF4-FFF2-40B4-BE49-F238E27FC236}">
                <a16:creationId xmlns:a16="http://schemas.microsoft.com/office/drawing/2014/main" id="{28E1E9A2-735D-66F6-458D-1C59D3BAC335}"/>
              </a:ext>
            </a:extLst>
          </p:cNvPr>
          <p:cNvPicPr>
            <a:picLocks noChangeAspect="1"/>
          </p:cNvPicPr>
          <p:nvPr/>
        </p:nvPicPr>
        <p:blipFill>
          <a:blip r:embed="rId9"/>
          <a:stretch>
            <a:fillRect/>
          </a:stretch>
        </p:blipFill>
        <p:spPr>
          <a:xfrm>
            <a:off x="8781016" y="730736"/>
            <a:ext cx="2966883" cy="858438"/>
          </a:xfrm>
          <a:prstGeom prst="rect">
            <a:avLst/>
          </a:prstGeom>
        </p:spPr>
      </p:pic>
      <p:pic>
        <p:nvPicPr>
          <p:cNvPr id="9" name="Picture 8">
            <a:extLst>
              <a:ext uri="{FF2B5EF4-FFF2-40B4-BE49-F238E27FC236}">
                <a16:creationId xmlns:a16="http://schemas.microsoft.com/office/drawing/2014/main" id="{F4FD85A5-CD05-EC2A-11B5-4854088DCF96}"/>
              </a:ext>
            </a:extLst>
          </p:cNvPr>
          <p:cNvPicPr>
            <a:picLocks noChangeAspect="1"/>
          </p:cNvPicPr>
          <p:nvPr/>
        </p:nvPicPr>
        <p:blipFill>
          <a:blip r:embed="rId10"/>
          <a:stretch>
            <a:fillRect/>
          </a:stretch>
        </p:blipFill>
        <p:spPr>
          <a:xfrm>
            <a:off x="8455742" y="5246900"/>
            <a:ext cx="3390490" cy="1015469"/>
          </a:xfrm>
          <a:prstGeom prst="rect">
            <a:avLst/>
          </a:prstGeom>
        </p:spPr>
      </p:pic>
    </p:spTree>
    <p:extLst>
      <p:ext uri="{BB962C8B-B14F-4D97-AF65-F5344CB8AC3E}">
        <p14:creationId xmlns:p14="http://schemas.microsoft.com/office/powerpoint/2010/main" val="372030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1880419" y="2766218"/>
            <a:ext cx="7873181" cy="1325563"/>
          </a:xfrm>
        </p:spPr>
        <p:txBody>
          <a:bodyPr>
            <a:normAutofit/>
          </a:bodyPr>
          <a:lstStyle/>
          <a:p>
            <a:pPr algn="ctr"/>
            <a:r>
              <a:rPr lang="en-GB" sz="2800">
                <a:solidFill>
                  <a:srgbClr val="009137"/>
                </a:solidFill>
                <a:latin typeface="Arial"/>
                <a:cs typeface="Arial"/>
              </a:rPr>
              <a:t>How to share and showcase what you’re doing</a:t>
            </a:r>
          </a:p>
        </p:txBody>
      </p:sp>
      <p:sp>
        <p:nvSpPr>
          <p:cNvPr id="5" name="Title 1">
            <a:extLst>
              <a:ext uri="{FF2B5EF4-FFF2-40B4-BE49-F238E27FC236}">
                <a16:creationId xmlns:a16="http://schemas.microsoft.com/office/drawing/2014/main" id="{912DA498-2A70-1EB5-9BD0-518EBB04AB45}"/>
              </a:ext>
            </a:extLst>
          </p:cNvPr>
          <p:cNvSpPr txBox="1">
            <a:spLocks/>
          </p:cNvSpPr>
          <p:nvPr/>
        </p:nvSpPr>
        <p:spPr>
          <a:xfrm>
            <a:off x="787420" y="1556587"/>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a:br>
            <a:br>
              <a:rPr lang="en-GB"/>
            </a:br>
            <a:br>
              <a:rPr lang="en-GB" sz="2400">
                <a:cs typeface="Arial"/>
              </a:rPr>
            </a:br>
            <a:endParaRPr lang="en-GB" sz="2400">
              <a:solidFill>
                <a:schemeClr val="tx1">
                  <a:lumMod val="95000"/>
                  <a:lumOff val="5000"/>
                </a:schemeClr>
              </a:solidFill>
              <a:cs typeface="Arial"/>
            </a:endParaRPr>
          </a:p>
        </p:txBody>
      </p:sp>
      <p:sp>
        <p:nvSpPr>
          <p:cNvPr id="8" name="Title 1">
            <a:extLst>
              <a:ext uri="{FF2B5EF4-FFF2-40B4-BE49-F238E27FC236}">
                <a16:creationId xmlns:a16="http://schemas.microsoft.com/office/drawing/2014/main" id="{73F2E80A-EE8E-410F-7A6F-CF313B9A1134}"/>
              </a:ext>
            </a:extLst>
          </p:cNvPr>
          <p:cNvSpPr txBox="1">
            <a:spLocks/>
          </p:cNvSpPr>
          <p:nvPr/>
        </p:nvSpPr>
        <p:spPr>
          <a:xfrm>
            <a:off x="787420" y="1635450"/>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000"/>
            </a:br>
            <a:endParaRPr lang="en-GB" sz="1800">
              <a:solidFill>
                <a:schemeClr val="tx1">
                  <a:lumMod val="95000"/>
                  <a:lumOff val="5000"/>
                </a:schemeClr>
              </a:solidFill>
              <a:cs typeface="Arial"/>
            </a:endParaRPr>
          </a:p>
          <a:p>
            <a:endParaRPr lang="en-GB" sz="1800" b="0">
              <a:cs typeface="Arial"/>
            </a:endParaRPr>
          </a:p>
          <a:p>
            <a:endParaRPr lang="en-GB" sz="2400">
              <a:solidFill>
                <a:schemeClr val="tx1">
                  <a:lumMod val="95000"/>
                  <a:lumOff val="5000"/>
                </a:schemeClr>
              </a:solidFill>
              <a:cs typeface="Arial"/>
            </a:endParaRPr>
          </a:p>
          <a:p>
            <a:endParaRPr lang="en-GB" sz="2400">
              <a:solidFill>
                <a:schemeClr val="tx1">
                  <a:lumMod val="95000"/>
                  <a:lumOff val="5000"/>
                </a:schemeClr>
              </a:solidFill>
              <a:cs typeface="Arial"/>
            </a:endParaRPr>
          </a:p>
        </p:txBody>
      </p:sp>
      <p:sp>
        <p:nvSpPr>
          <p:cNvPr id="4" name="Title 1">
            <a:extLst>
              <a:ext uri="{FF2B5EF4-FFF2-40B4-BE49-F238E27FC236}">
                <a16:creationId xmlns:a16="http://schemas.microsoft.com/office/drawing/2014/main" id="{91BABD61-17BF-4573-EABA-C01B6569980B}"/>
              </a:ext>
            </a:extLst>
          </p:cNvPr>
          <p:cNvSpPr txBox="1">
            <a:spLocks/>
          </p:cNvSpPr>
          <p:nvPr/>
        </p:nvSpPr>
        <p:spPr>
          <a:xfrm>
            <a:off x="759542" y="2451195"/>
            <a:ext cx="10515600" cy="36664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400">
                <a:cs typeface="Arial"/>
              </a:rPr>
            </a:br>
            <a:endParaRPr lang="en-GB" sz="2400">
              <a:solidFill>
                <a:schemeClr val="tx1">
                  <a:lumMod val="95000"/>
                  <a:lumOff val="5000"/>
                </a:schemeClr>
              </a:solidFill>
              <a:cs typeface="Arial"/>
            </a:endParaRPr>
          </a:p>
        </p:txBody>
      </p:sp>
      <p:grpSp>
        <p:nvGrpSpPr>
          <p:cNvPr id="3" name="Group 2">
            <a:extLst>
              <a:ext uri="{FF2B5EF4-FFF2-40B4-BE49-F238E27FC236}">
                <a16:creationId xmlns:a16="http://schemas.microsoft.com/office/drawing/2014/main" id="{C254D4CC-6181-4AB0-F4DE-8C12CE11C25B}"/>
              </a:ext>
            </a:extLst>
          </p:cNvPr>
          <p:cNvGrpSpPr>
            <a:grpSpLocks noChangeAspect="1"/>
          </p:cNvGrpSpPr>
          <p:nvPr/>
        </p:nvGrpSpPr>
        <p:grpSpPr>
          <a:xfrm>
            <a:off x="9121075" y="596222"/>
            <a:ext cx="2381012" cy="2264966"/>
            <a:chOff x="3495041" y="501967"/>
            <a:chExt cx="6471920" cy="6468075"/>
          </a:xfrm>
        </p:grpSpPr>
        <p:pic>
          <p:nvPicPr>
            <p:cNvPr id="6" name="Picture 5">
              <a:extLst>
                <a:ext uri="{FF2B5EF4-FFF2-40B4-BE49-F238E27FC236}">
                  <a16:creationId xmlns:a16="http://schemas.microsoft.com/office/drawing/2014/main" id="{69B4DC76-B106-BE0E-873B-2BBF339C93DF}"/>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25596" r="25504"/>
            <a:stretch/>
          </p:blipFill>
          <p:spPr>
            <a:xfrm>
              <a:off x="3495041" y="501967"/>
              <a:ext cx="6471920" cy="6468075"/>
            </a:xfrm>
            <a:prstGeom prst="ellipse">
              <a:avLst/>
            </a:prstGeom>
            <a:effectLst>
              <a:outerShdw blurRad="50800" dist="50800" dir="5400000" algn="ctr" rotWithShape="0">
                <a:srgbClr val="000000">
                  <a:alpha val="0"/>
                </a:srgbClr>
              </a:outerShdw>
              <a:softEdge rad="25400"/>
            </a:effectLst>
          </p:spPr>
        </p:pic>
        <p:pic>
          <p:nvPicPr>
            <p:cNvPr id="7" name="Picture 6" descr="Icon&#10;&#10;Description automatically generated">
              <a:extLst>
                <a:ext uri="{FF2B5EF4-FFF2-40B4-BE49-F238E27FC236}">
                  <a16:creationId xmlns:a16="http://schemas.microsoft.com/office/drawing/2014/main" id="{FA95CEC0-92E2-1C21-CCC1-A07CABD41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446" y="1452707"/>
              <a:ext cx="3229109" cy="4566594"/>
            </a:xfrm>
            <a:prstGeom prst="rect">
              <a:avLst/>
            </a:prstGeom>
            <a:ln>
              <a:noFill/>
            </a:ln>
            <a:effectLst>
              <a:outerShdw blurRad="50800" dist="38100" dir="8100000" algn="tr" rotWithShape="0">
                <a:prstClr val="black"/>
              </a:outerShdw>
            </a:effectLst>
          </p:spPr>
        </p:pic>
      </p:grpSp>
    </p:spTree>
    <p:extLst>
      <p:ext uri="{BB962C8B-B14F-4D97-AF65-F5344CB8AC3E}">
        <p14:creationId xmlns:p14="http://schemas.microsoft.com/office/powerpoint/2010/main" val="410192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787420" y="289909"/>
            <a:ext cx="7873181" cy="865791"/>
          </a:xfrm>
        </p:spPr>
        <p:txBody>
          <a:bodyPr>
            <a:normAutofit/>
          </a:bodyPr>
          <a:lstStyle/>
          <a:p>
            <a:r>
              <a:rPr lang="en-GB" sz="2400">
                <a:cs typeface="Arial"/>
              </a:rPr>
              <a:t>Sharing and showcasing your work</a:t>
            </a:r>
            <a:endParaRPr lang="en-GB" sz="2400">
              <a:solidFill>
                <a:srgbClr val="009137"/>
              </a:solidFill>
              <a:latin typeface="Arial"/>
              <a:cs typeface="Arial"/>
            </a:endParaRPr>
          </a:p>
        </p:txBody>
      </p:sp>
      <p:sp>
        <p:nvSpPr>
          <p:cNvPr id="5" name="Title 1">
            <a:extLst>
              <a:ext uri="{FF2B5EF4-FFF2-40B4-BE49-F238E27FC236}">
                <a16:creationId xmlns:a16="http://schemas.microsoft.com/office/drawing/2014/main" id="{912DA498-2A70-1EB5-9BD0-518EBB04AB45}"/>
              </a:ext>
            </a:extLst>
          </p:cNvPr>
          <p:cNvSpPr txBox="1">
            <a:spLocks/>
          </p:cNvSpPr>
          <p:nvPr/>
        </p:nvSpPr>
        <p:spPr>
          <a:xfrm>
            <a:off x="787420" y="1556587"/>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a:br>
            <a:br>
              <a:rPr lang="en-GB"/>
            </a:br>
            <a:br>
              <a:rPr lang="en-GB" sz="2400">
                <a:cs typeface="Arial"/>
              </a:rPr>
            </a:br>
            <a:endParaRPr lang="en-GB" sz="2400">
              <a:solidFill>
                <a:schemeClr val="tx1">
                  <a:lumMod val="95000"/>
                  <a:lumOff val="5000"/>
                </a:schemeClr>
              </a:solidFill>
              <a:cs typeface="Arial"/>
            </a:endParaRPr>
          </a:p>
        </p:txBody>
      </p:sp>
      <p:sp>
        <p:nvSpPr>
          <p:cNvPr id="8" name="Title 1">
            <a:extLst>
              <a:ext uri="{FF2B5EF4-FFF2-40B4-BE49-F238E27FC236}">
                <a16:creationId xmlns:a16="http://schemas.microsoft.com/office/drawing/2014/main" id="{73F2E80A-EE8E-410F-7A6F-CF313B9A1134}"/>
              </a:ext>
            </a:extLst>
          </p:cNvPr>
          <p:cNvSpPr txBox="1">
            <a:spLocks/>
          </p:cNvSpPr>
          <p:nvPr/>
        </p:nvSpPr>
        <p:spPr>
          <a:xfrm>
            <a:off x="787420" y="1635450"/>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000"/>
            </a:br>
            <a:endParaRPr lang="en-GB" sz="1800">
              <a:solidFill>
                <a:schemeClr val="tx1">
                  <a:lumMod val="95000"/>
                  <a:lumOff val="5000"/>
                </a:schemeClr>
              </a:solidFill>
              <a:cs typeface="Arial"/>
            </a:endParaRPr>
          </a:p>
          <a:p>
            <a:endParaRPr lang="en-GB" sz="1800" b="0">
              <a:cs typeface="Arial"/>
            </a:endParaRPr>
          </a:p>
          <a:p>
            <a:endParaRPr lang="en-GB" sz="2400">
              <a:solidFill>
                <a:schemeClr val="tx1">
                  <a:lumMod val="95000"/>
                  <a:lumOff val="5000"/>
                </a:schemeClr>
              </a:solidFill>
              <a:cs typeface="Arial"/>
            </a:endParaRPr>
          </a:p>
          <a:p>
            <a:endParaRPr lang="en-GB" sz="2400">
              <a:solidFill>
                <a:schemeClr val="tx1">
                  <a:lumMod val="95000"/>
                  <a:lumOff val="5000"/>
                </a:schemeClr>
              </a:solidFill>
              <a:cs typeface="Arial"/>
            </a:endParaRPr>
          </a:p>
        </p:txBody>
      </p:sp>
      <p:sp>
        <p:nvSpPr>
          <p:cNvPr id="4" name="Title 1">
            <a:extLst>
              <a:ext uri="{FF2B5EF4-FFF2-40B4-BE49-F238E27FC236}">
                <a16:creationId xmlns:a16="http://schemas.microsoft.com/office/drawing/2014/main" id="{91BABD61-17BF-4573-EABA-C01B6569980B}"/>
              </a:ext>
            </a:extLst>
          </p:cNvPr>
          <p:cNvSpPr txBox="1">
            <a:spLocks/>
          </p:cNvSpPr>
          <p:nvPr/>
        </p:nvSpPr>
        <p:spPr>
          <a:xfrm>
            <a:off x="787420" y="1213575"/>
            <a:ext cx="10515600" cy="524707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pPr>
              <a:lnSpc>
                <a:spcPct val="170000"/>
              </a:lnSpc>
            </a:pPr>
            <a:r>
              <a:rPr lang="en-GB" sz="2700" dirty="0">
                <a:cs typeface="Arial"/>
              </a:rPr>
              <a:t> </a:t>
            </a:r>
            <a:r>
              <a:rPr lang="en-GB" sz="7200" dirty="0">
                <a:solidFill>
                  <a:schemeClr val="bg2">
                    <a:lumMod val="50000"/>
                  </a:schemeClr>
                </a:solidFill>
                <a:cs typeface="Arial"/>
              </a:rPr>
              <a:t>Let’s build a central repository: work smart, not hard! </a:t>
            </a:r>
            <a:endParaRPr lang="en-GB" sz="7200" b="0" dirty="0">
              <a:solidFill>
                <a:schemeClr val="bg2">
                  <a:lumMod val="50000"/>
                </a:schemeClr>
              </a:solidFill>
              <a:cs typeface="Arial"/>
            </a:endParaRPr>
          </a:p>
          <a:p>
            <a:pPr marL="857250" indent="-857250">
              <a:lnSpc>
                <a:spcPct val="170000"/>
              </a:lnSpc>
              <a:buFont typeface="Arial" panose="020B0604020202020204" pitchFamily="34" charset="0"/>
              <a:buChar char="•"/>
            </a:pPr>
            <a:r>
              <a:rPr lang="en-GB" sz="7200" b="0" dirty="0">
                <a:solidFill>
                  <a:schemeClr val="bg2">
                    <a:lumMod val="50000"/>
                  </a:schemeClr>
                </a:solidFill>
                <a:cs typeface="Arial"/>
              </a:rPr>
              <a:t>Share what you’re doing with:</a:t>
            </a:r>
          </a:p>
          <a:p>
            <a:pPr marL="1257300" lvl="2" indent="-342900">
              <a:lnSpc>
                <a:spcPct val="170000"/>
              </a:lnSpc>
              <a:buFont typeface="Arial" panose="020B0604020202020204" pitchFamily="34" charset="0"/>
              <a:buChar char="•"/>
            </a:pPr>
            <a:r>
              <a:rPr lang="en-GB" sz="7200" b="0" dirty="0">
                <a:solidFill>
                  <a:schemeClr val="bg2">
                    <a:lumMod val="50000"/>
                  </a:schemeClr>
                </a:solidFill>
                <a:cs typeface="Arial"/>
              </a:rPr>
              <a:t>Your own trust or system sustainability team</a:t>
            </a:r>
            <a:endParaRPr lang="en-GB" sz="7200" b="0" dirty="0">
              <a:solidFill>
                <a:schemeClr val="bg2">
                  <a:lumMod val="50000"/>
                </a:schemeClr>
              </a:solidFill>
              <a:cs typeface="Arial"/>
              <a:hlinkClick r:id="rId3"/>
            </a:endParaRPr>
          </a:p>
          <a:p>
            <a:pPr marL="1257300" lvl="2" indent="-342900">
              <a:lnSpc>
                <a:spcPct val="170000"/>
              </a:lnSpc>
              <a:buFont typeface="Arial" panose="020B0604020202020204" pitchFamily="34" charset="0"/>
              <a:buChar char="•"/>
            </a:pPr>
            <a:r>
              <a:rPr lang="en-GB" sz="7200" b="0" dirty="0">
                <a:solidFill>
                  <a:schemeClr val="bg2">
                    <a:lumMod val="50000"/>
                  </a:schemeClr>
                </a:solidFill>
                <a:cs typeface="Arial"/>
                <a:hlinkClick r:id="rId3"/>
              </a:rPr>
              <a:t>CSH</a:t>
            </a:r>
            <a:r>
              <a:rPr lang="en-GB" sz="7200" b="0" dirty="0">
                <a:solidFill>
                  <a:schemeClr val="bg2">
                    <a:lumMod val="50000"/>
                  </a:schemeClr>
                </a:solidFill>
                <a:cs typeface="Arial"/>
              </a:rPr>
              <a:t> using their </a:t>
            </a:r>
            <a:r>
              <a:rPr lang="en-GB" sz="7200" dirty="0">
                <a:hlinkClick r:id="rId4"/>
              </a:rPr>
              <a:t>case study templates</a:t>
            </a:r>
            <a:endParaRPr lang="en-GB" sz="7200" b="0" dirty="0">
              <a:solidFill>
                <a:schemeClr val="bg2">
                  <a:lumMod val="50000"/>
                </a:schemeClr>
              </a:solidFill>
              <a:cs typeface="Arial"/>
            </a:endParaRPr>
          </a:p>
          <a:p>
            <a:pPr marL="1257300" lvl="2" indent="-342900">
              <a:lnSpc>
                <a:spcPct val="170000"/>
              </a:lnSpc>
              <a:buFont typeface="Arial" panose="020B0604020202020204" pitchFamily="34" charset="0"/>
              <a:buChar char="•"/>
            </a:pPr>
            <a:r>
              <a:rPr lang="en-GB" sz="7200" b="0" dirty="0">
                <a:solidFill>
                  <a:schemeClr val="bg2">
                    <a:lumMod val="50000"/>
                  </a:schemeClr>
                </a:solidFill>
                <a:cs typeface="Arial"/>
              </a:rPr>
              <a:t>CAHPO Greener AHP hub: </a:t>
            </a:r>
            <a:r>
              <a:rPr lang="en-GB" sz="7200" b="0" i="0" u="none" strike="noStrike" dirty="0">
                <a:solidFill>
                  <a:srgbClr val="000000"/>
                </a:solidFill>
                <a:effectLst/>
                <a:hlinkClick r:id="rId5"/>
              </a:rPr>
              <a:t>england.cahpo@nhs.net</a:t>
            </a:r>
            <a:endParaRPr lang="en-GB" sz="7200" b="0" dirty="0">
              <a:solidFill>
                <a:schemeClr val="bg2">
                  <a:lumMod val="50000"/>
                </a:schemeClr>
              </a:solidFill>
              <a:cs typeface="Arial"/>
            </a:endParaRPr>
          </a:p>
          <a:p>
            <a:pPr marL="1257300" lvl="2" indent="-342900">
              <a:lnSpc>
                <a:spcPct val="170000"/>
              </a:lnSpc>
              <a:buFont typeface="Arial" panose="020B0604020202020204" pitchFamily="34" charset="0"/>
              <a:buChar char="•"/>
            </a:pPr>
            <a:r>
              <a:rPr lang="en-GB" sz="7200" dirty="0">
                <a:solidFill>
                  <a:schemeClr val="bg2">
                    <a:lumMod val="50000"/>
                  </a:schemeClr>
                </a:solidFill>
                <a:cs typeface="Arial"/>
                <a:hlinkClick r:id="rId6"/>
              </a:rPr>
              <a:t>Regional GNHS team </a:t>
            </a:r>
            <a:endParaRPr lang="en-GB" sz="7200" dirty="0">
              <a:solidFill>
                <a:schemeClr val="bg2">
                  <a:lumMod val="50000"/>
                </a:schemeClr>
              </a:solidFill>
              <a:cs typeface="Arial"/>
            </a:endParaRPr>
          </a:p>
          <a:p>
            <a:pPr marL="1257300" lvl="2" indent="-342900">
              <a:lnSpc>
                <a:spcPct val="170000"/>
              </a:lnSpc>
              <a:buFont typeface="Arial" panose="020B0604020202020204" pitchFamily="34" charset="0"/>
              <a:buChar char="•"/>
            </a:pPr>
            <a:r>
              <a:rPr lang="en-GB" sz="7200" b="0" dirty="0">
                <a:solidFill>
                  <a:schemeClr val="bg2">
                    <a:lumMod val="50000"/>
                  </a:schemeClr>
                </a:solidFill>
                <a:cs typeface="Arial"/>
              </a:rPr>
              <a:t>National GNHS </a:t>
            </a:r>
            <a:r>
              <a:rPr lang="en-GB" sz="7200" b="0" dirty="0">
                <a:solidFill>
                  <a:schemeClr val="bg2">
                    <a:lumMod val="50000"/>
                  </a:schemeClr>
                </a:solidFill>
                <a:cs typeface="Arial"/>
                <a:hlinkClick r:id="rId7"/>
              </a:rPr>
              <a:t>greener.nhs@nhs.net</a:t>
            </a:r>
            <a:endParaRPr lang="en-GB" sz="7200" b="0" dirty="0">
              <a:solidFill>
                <a:schemeClr val="bg2">
                  <a:lumMod val="50000"/>
                </a:schemeClr>
              </a:solidFill>
              <a:cs typeface="Arial"/>
            </a:endParaRPr>
          </a:p>
          <a:p>
            <a:pPr marL="1257300" lvl="2" indent="-342900">
              <a:lnSpc>
                <a:spcPct val="170000"/>
              </a:lnSpc>
              <a:buFont typeface="Arial" panose="020B0604020202020204" pitchFamily="34" charset="0"/>
              <a:buChar char="•"/>
            </a:pPr>
            <a:r>
              <a:rPr lang="en-GB" sz="7200" dirty="0">
                <a:solidFill>
                  <a:schemeClr val="bg2">
                    <a:lumMod val="50000"/>
                  </a:schemeClr>
                </a:solidFill>
                <a:cs typeface="Arial"/>
              </a:rPr>
              <a:t>Enter the </a:t>
            </a:r>
            <a:r>
              <a:rPr lang="en-GB" sz="7200" dirty="0">
                <a:solidFill>
                  <a:schemeClr val="bg2">
                    <a:lumMod val="50000"/>
                  </a:schemeClr>
                </a:solidFill>
                <a:cs typeface="Arial"/>
                <a:hlinkClick r:id="rId8"/>
              </a:rPr>
              <a:t>Greener AHP CAHPO award category</a:t>
            </a:r>
            <a:endParaRPr lang="en-GB" sz="7200" dirty="0">
              <a:solidFill>
                <a:schemeClr val="bg2">
                  <a:lumMod val="50000"/>
                </a:schemeClr>
              </a:solidFill>
              <a:cs typeface="Arial"/>
            </a:endParaRPr>
          </a:p>
          <a:p>
            <a:pPr marL="1257300" lvl="2" indent="-342900">
              <a:lnSpc>
                <a:spcPct val="170000"/>
              </a:lnSpc>
              <a:buFont typeface="Arial" panose="020B0604020202020204" pitchFamily="34" charset="0"/>
              <a:buChar char="•"/>
            </a:pPr>
            <a:r>
              <a:rPr lang="en-GB" sz="7200" dirty="0">
                <a:solidFill>
                  <a:schemeClr val="bg2">
                    <a:lumMod val="50000"/>
                  </a:schemeClr>
                </a:solidFill>
                <a:cs typeface="Arial"/>
              </a:rPr>
              <a:t>Get involved in the CSH </a:t>
            </a:r>
            <a:r>
              <a:rPr lang="en-GB" sz="7200" dirty="0">
                <a:hlinkClick r:id="rId9"/>
              </a:rPr>
              <a:t>Green Ward Competition</a:t>
            </a:r>
            <a:endParaRPr lang="en-GB" sz="7200" dirty="0"/>
          </a:p>
          <a:p>
            <a:pPr lvl="2">
              <a:lnSpc>
                <a:spcPct val="170000"/>
              </a:lnSpc>
            </a:pPr>
            <a:endParaRPr lang="en-GB" sz="7200" dirty="0">
              <a:solidFill>
                <a:schemeClr val="tx1">
                  <a:lumMod val="95000"/>
                  <a:lumOff val="5000"/>
                </a:schemeClr>
              </a:solidFill>
              <a:cs typeface="Arial"/>
            </a:endParaRPr>
          </a:p>
          <a:p>
            <a:pPr marL="857250" indent="-857250">
              <a:lnSpc>
                <a:spcPct val="160000"/>
              </a:lnSpc>
              <a:buFont typeface="Arial" panose="020B0604020202020204" pitchFamily="34" charset="0"/>
              <a:buChar char="•"/>
            </a:pPr>
            <a:r>
              <a:rPr lang="en-GB" sz="7200" dirty="0">
                <a:solidFill>
                  <a:schemeClr val="bg2">
                    <a:lumMod val="50000"/>
                  </a:schemeClr>
                </a:solidFill>
                <a:cs typeface="Arial"/>
              </a:rPr>
              <a:t>Are there any networks missing? </a:t>
            </a:r>
          </a:p>
          <a:p>
            <a:pPr marL="1257300" lvl="2" indent="-342900">
              <a:lnSpc>
                <a:spcPct val="160000"/>
              </a:lnSpc>
              <a:buFont typeface="Arial" panose="020B0604020202020204" pitchFamily="34" charset="0"/>
              <a:buChar char="•"/>
            </a:pPr>
            <a:r>
              <a:rPr lang="en-GB" sz="7200" b="0" dirty="0">
                <a:solidFill>
                  <a:schemeClr val="bg2">
                    <a:lumMod val="50000"/>
                  </a:schemeClr>
                </a:solidFill>
                <a:cs typeface="Arial"/>
              </a:rPr>
              <a:t>East of England region plan to create a regional Greener AHP network </a:t>
            </a:r>
          </a:p>
          <a:p>
            <a:pPr marL="1257300" lvl="2" indent="-342900">
              <a:lnSpc>
                <a:spcPct val="160000"/>
              </a:lnSpc>
              <a:buFont typeface="Arial" panose="020B0604020202020204" pitchFamily="34" charset="0"/>
              <a:buChar char="•"/>
            </a:pPr>
            <a:r>
              <a:rPr lang="en-GB" sz="7200" b="0" dirty="0">
                <a:solidFill>
                  <a:schemeClr val="bg2">
                    <a:lumMod val="50000"/>
                  </a:schemeClr>
                </a:solidFill>
                <a:cs typeface="Arial"/>
              </a:rPr>
              <a:t>?Support workers network</a:t>
            </a:r>
          </a:p>
          <a:p>
            <a:pPr marL="1257300" lvl="2" indent="-342900">
              <a:lnSpc>
                <a:spcPct val="170000"/>
              </a:lnSpc>
              <a:buFont typeface="Arial" panose="020B0604020202020204" pitchFamily="34" charset="0"/>
              <a:buChar char="•"/>
            </a:pPr>
            <a:endParaRPr lang="en-GB" sz="7200" dirty="0">
              <a:solidFill>
                <a:schemeClr val="tx1">
                  <a:lumMod val="95000"/>
                  <a:lumOff val="5000"/>
                </a:schemeClr>
              </a:solidFill>
              <a:cs typeface="Arial"/>
            </a:endParaRPr>
          </a:p>
        </p:txBody>
      </p:sp>
      <p:grpSp>
        <p:nvGrpSpPr>
          <p:cNvPr id="3" name="Group 2">
            <a:extLst>
              <a:ext uri="{FF2B5EF4-FFF2-40B4-BE49-F238E27FC236}">
                <a16:creationId xmlns:a16="http://schemas.microsoft.com/office/drawing/2014/main" id="{873B6ECC-9258-0FC4-C9B3-306DC7B9709B}"/>
              </a:ext>
            </a:extLst>
          </p:cNvPr>
          <p:cNvGrpSpPr>
            <a:grpSpLocks noChangeAspect="1"/>
          </p:cNvGrpSpPr>
          <p:nvPr/>
        </p:nvGrpSpPr>
        <p:grpSpPr>
          <a:xfrm>
            <a:off x="7727661" y="1140841"/>
            <a:ext cx="2525551" cy="2402460"/>
            <a:chOff x="3495041" y="501967"/>
            <a:chExt cx="6471920" cy="6468075"/>
          </a:xfrm>
        </p:grpSpPr>
        <p:pic>
          <p:nvPicPr>
            <p:cNvPr id="6" name="Picture 5">
              <a:extLst>
                <a:ext uri="{FF2B5EF4-FFF2-40B4-BE49-F238E27FC236}">
                  <a16:creationId xmlns:a16="http://schemas.microsoft.com/office/drawing/2014/main" id="{07352B25-205F-537B-3356-6C7807FFFFB0}"/>
                </a:ext>
              </a:extLst>
            </p:cNvPr>
            <p:cNvPicPr>
              <a:picLocks noChangeAspect="1"/>
            </p:cNvPicPr>
            <p:nvPr/>
          </p:nvPicPr>
          <p:blipFill rotWithShape="1">
            <a:blip r:embed="rId10">
              <a:alphaModFix amt="85000"/>
              <a:extLst>
                <a:ext uri="{28A0092B-C50C-407E-A947-70E740481C1C}">
                  <a14:useLocalDpi xmlns:a14="http://schemas.microsoft.com/office/drawing/2010/main" val="0"/>
                </a:ext>
              </a:extLst>
            </a:blip>
            <a:srcRect l="25596" r="25504"/>
            <a:stretch/>
          </p:blipFill>
          <p:spPr>
            <a:xfrm>
              <a:off x="3495041" y="501967"/>
              <a:ext cx="6471920" cy="6468075"/>
            </a:xfrm>
            <a:prstGeom prst="ellipse">
              <a:avLst/>
            </a:prstGeom>
            <a:effectLst>
              <a:outerShdw blurRad="50800" dist="50800" dir="5400000" algn="ctr" rotWithShape="0">
                <a:srgbClr val="000000">
                  <a:alpha val="0"/>
                </a:srgbClr>
              </a:outerShdw>
              <a:softEdge rad="25400"/>
            </a:effectLst>
          </p:spPr>
        </p:pic>
        <p:pic>
          <p:nvPicPr>
            <p:cNvPr id="7" name="Picture 6" descr="Icon&#10;&#10;Description automatically generated">
              <a:extLst>
                <a:ext uri="{FF2B5EF4-FFF2-40B4-BE49-F238E27FC236}">
                  <a16:creationId xmlns:a16="http://schemas.microsoft.com/office/drawing/2014/main" id="{0509DF73-75B2-5589-7D12-B6C58BC267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16446" y="1452707"/>
              <a:ext cx="3229109" cy="4566594"/>
            </a:xfrm>
            <a:prstGeom prst="rect">
              <a:avLst/>
            </a:prstGeom>
            <a:ln>
              <a:noFill/>
            </a:ln>
            <a:effectLst>
              <a:outerShdw blurRad="50800" dist="38100" dir="8100000" algn="tr" rotWithShape="0">
                <a:prstClr val="black"/>
              </a:outerShdw>
            </a:effectLst>
          </p:spPr>
        </p:pic>
      </p:grpSp>
      <p:pic>
        <p:nvPicPr>
          <p:cNvPr id="5122" name="Picture 2">
            <a:extLst>
              <a:ext uri="{FF2B5EF4-FFF2-40B4-BE49-F238E27FC236}">
                <a16:creationId xmlns:a16="http://schemas.microsoft.com/office/drawing/2014/main" id="{192C3CB3-BB5C-66D7-F5AE-4C7A53BBD2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21842" y="3881579"/>
            <a:ext cx="3698465" cy="119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87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72B423DE-B2DF-426C-B8E3-DC17BCB63612}"/>
              </a:ext>
            </a:extLst>
          </p:cNvPr>
          <p:cNvSpPr txBox="1">
            <a:spLocks/>
          </p:cNvSpPr>
          <p:nvPr/>
        </p:nvSpPr>
        <p:spPr bwMode="auto">
          <a:xfrm>
            <a:off x="239202" y="1369428"/>
            <a:ext cx="5778373" cy="5125490"/>
          </a:xfrm>
          <a:prstGeom prst="rect">
            <a:avLst/>
          </a:prstGeom>
          <a:noFill/>
          <a:ln w="28575" algn="ctr">
            <a:solidFill>
              <a:srgbClr val="009137"/>
            </a:solidFill>
            <a:miter lim="800000"/>
            <a:headEnd/>
            <a:tailEnd/>
          </a:ln>
          <a:effectLst/>
        </p:spPr>
        <p:txBody>
          <a:bodyPr vert="horz" wrap="square" lIns="0" tIns="0" rIns="0" bIns="0" numCol="1" anchor="t" anchorCtr="0" compatLnSpc="1">
            <a:prstTxWarp prst="textNoShape">
              <a:avLst/>
            </a:prstTxWarp>
          </a:bodyPr>
          <a:lstStyle>
            <a:lvl1pPr algn="l" defTabSz="820636" rtl="0" eaLnBrk="1" fontAlgn="base" hangingPunct="1">
              <a:spcBef>
                <a:spcPct val="20000"/>
              </a:spcBef>
              <a:spcAft>
                <a:spcPct val="0"/>
              </a:spcAft>
              <a:defRPr sz="2585" b="0">
                <a:solidFill>
                  <a:schemeClr val="accent5"/>
                </a:solidFill>
                <a:latin typeface="+mn-lt"/>
                <a:ea typeface="+mn-ea"/>
                <a:cs typeface="+mn-cs"/>
              </a:defRPr>
            </a:lvl1pPr>
            <a:lvl2pPr marL="410318" indent="-205159" algn="l" defTabSz="820636" rtl="0" eaLnBrk="1" fontAlgn="base" hangingPunct="1">
              <a:spcBef>
                <a:spcPct val="20000"/>
              </a:spcBef>
              <a:spcAft>
                <a:spcPct val="0"/>
              </a:spcAft>
              <a:buClrTx/>
              <a:buChar char="•"/>
              <a:defRPr sz="1477">
                <a:solidFill>
                  <a:schemeClr val="tx1"/>
                </a:solidFill>
                <a:latin typeface="+mn-lt"/>
                <a:cs typeface="+mn-cs"/>
              </a:defRPr>
            </a:lvl2pPr>
            <a:lvl3pPr marL="820636" indent="-205159" algn="l" defTabSz="820636" rtl="0" eaLnBrk="1" fontAlgn="base" hangingPunct="1">
              <a:spcBef>
                <a:spcPct val="20000"/>
              </a:spcBef>
              <a:spcAft>
                <a:spcPct val="0"/>
              </a:spcAft>
              <a:buClrTx/>
              <a:buFont typeface="Arial" panose="020B0604020202020204" pitchFamily="34" charset="0"/>
              <a:buChar char="•"/>
              <a:defRPr sz="1477">
                <a:solidFill>
                  <a:schemeClr val="tx1"/>
                </a:solidFill>
                <a:latin typeface="+mn-lt"/>
                <a:cs typeface="+mn-cs"/>
              </a:defRPr>
            </a:lvl3pPr>
            <a:lvl4pPr marL="1235351" indent="-209556" algn="l" defTabSz="820636" rtl="0" eaLnBrk="1" fontAlgn="base" hangingPunct="1">
              <a:spcBef>
                <a:spcPct val="20000"/>
              </a:spcBef>
              <a:spcAft>
                <a:spcPct val="0"/>
              </a:spcAft>
              <a:buClrTx/>
              <a:buFont typeface="Trebuchet MS" pitchFamily="34" charset="0"/>
              <a:buChar char="–"/>
              <a:defRPr sz="1477">
                <a:solidFill>
                  <a:schemeClr val="tx1"/>
                </a:solidFill>
                <a:latin typeface="+mn-lt"/>
                <a:cs typeface="+mn-cs"/>
              </a:defRPr>
            </a:lvl4pPr>
            <a:lvl5pPr marL="1844966" indent="-203694" algn="l" defTabSz="820636" rtl="0" eaLnBrk="1" fontAlgn="base" hangingPunct="1">
              <a:spcBef>
                <a:spcPct val="20000"/>
              </a:spcBef>
              <a:spcAft>
                <a:spcPct val="0"/>
              </a:spcAft>
              <a:buClrTx/>
              <a:buFont typeface="Trebuchet MS" pitchFamily="34" charset="0"/>
              <a:buChar char="–"/>
              <a:defRPr sz="1477">
                <a:solidFill>
                  <a:schemeClr val="tx1"/>
                </a:solidFill>
                <a:latin typeface="+mn-lt"/>
                <a:cs typeface="+mn-cs"/>
              </a:defRPr>
            </a:lvl5pPr>
            <a:lvl6pPr marL="2267007"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6pPr>
            <a:lvl7pPr marL="2689048"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7pPr>
            <a:lvl8pPr marL="3111090"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8pPr>
            <a:lvl9pPr marL="3533131"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9pPr>
          </a:lstStyle>
          <a:p>
            <a:pPr algn="ctr"/>
            <a:endParaRPr lang="en-GB" sz="1000" b="1">
              <a:solidFill>
                <a:schemeClr val="tx1"/>
              </a:solidFill>
              <a:latin typeface="Arial" panose="020B0604020202020204" pitchFamily="34" charset="0"/>
              <a:cs typeface="Arial" panose="020B0604020202020204" pitchFamily="34" charset="0"/>
            </a:endParaRPr>
          </a:p>
          <a:p>
            <a:endParaRPr lang="en-GB" sz="1400" kern="0">
              <a:solidFill>
                <a:schemeClr val="tx1"/>
              </a:solidFill>
              <a:latin typeface="Arial" panose="020B0604020202020204" pitchFamily="34" charset="0"/>
              <a:cs typeface="Arial" panose="020B0604020202020204" pitchFamily="34" charset="0"/>
            </a:endParaRPr>
          </a:p>
          <a:p>
            <a:endParaRPr lang="en-GB" sz="1400" kern="0">
              <a:solidFill>
                <a:schemeClr val="tx1"/>
              </a:solidFill>
              <a:latin typeface="Arial" panose="020B0604020202020204" pitchFamily="34" charset="0"/>
              <a:cs typeface="Arial" panose="020B0604020202020204" pitchFamily="34" charset="0"/>
            </a:endParaRPr>
          </a:p>
          <a:p>
            <a:endParaRPr lang="en-GB" sz="1400" kern="0">
              <a:latin typeface="Arial" panose="020B0604020202020204" pitchFamily="34" charset="0"/>
              <a:cs typeface="Arial" panose="020B0604020202020204" pitchFamily="34" charset="0"/>
            </a:endParaRPr>
          </a:p>
          <a:p>
            <a:pPr algn="ctr">
              <a:buChar char="-"/>
            </a:pPr>
            <a:endParaRPr lang="en-GB" sz="1400" kern="0">
              <a:latin typeface="Arial" panose="020B0604020202020204" pitchFamily="34" charset="0"/>
              <a:cs typeface="Arial" panose="020B0604020202020204" pitchFamily="34" charset="0"/>
            </a:endParaRPr>
          </a:p>
          <a:p>
            <a:endParaRPr lang="en-GB" sz="1400" kern="0">
              <a:latin typeface="Arial" panose="020B0604020202020204" pitchFamily="34" charset="0"/>
              <a:cs typeface="Arial" panose="020B0604020202020204" pitchFamily="34" charset="0"/>
            </a:endParaRPr>
          </a:p>
          <a:p>
            <a:endParaRPr lang="en-GB" sz="1400" kern="0">
              <a:latin typeface="Arial" panose="020B0604020202020204" pitchFamily="34" charset="0"/>
              <a:cs typeface="Arial" panose="020B0604020202020204" pitchFamily="34" charset="0"/>
            </a:endParaRPr>
          </a:p>
        </p:txBody>
      </p:sp>
      <p:sp>
        <p:nvSpPr>
          <p:cNvPr id="11" name="Content Placeholder 1">
            <a:extLst>
              <a:ext uri="{FF2B5EF4-FFF2-40B4-BE49-F238E27FC236}">
                <a16:creationId xmlns:a16="http://schemas.microsoft.com/office/drawing/2014/main" id="{4BB88056-0E93-46DC-917D-F2049FFE4998}"/>
              </a:ext>
            </a:extLst>
          </p:cNvPr>
          <p:cNvSpPr txBox="1">
            <a:spLocks/>
          </p:cNvSpPr>
          <p:nvPr/>
        </p:nvSpPr>
        <p:spPr bwMode="auto">
          <a:xfrm>
            <a:off x="6174426" y="1369427"/>
            <a:ext cx="5778373" cy="5125490"/>
          </a:xfrm>
          <a:prstGeom prst="rect">
            <a:avLst/>
          </a:prstGeom>
          <a:noFill/>
          <a:ln w="28575" algn="ctr">
            <a:solidFill>
              <a:srgbClr val="009137"/>
            </a:solidFill>
            <a:miter lim="800000"/>
            <a:headEnd/>
            <a:tailEnd/>
          </a:ln>
          <a:effectLst/>
        </p:spPr>
        <p:txBody>
          <a:bodyPr vert="horz" wrap="square" lIns="0" tIns="0" rIns="0" bIns="0" numCol="1" anchor="t" anchorCtr="0" compatLnSpc="1">
            <a:prstTxWarp prst="textNoShape">
              <a:avLst/>
            </a:prstTxWarp>
          </a:bodyPr>
          <a:lstStyle>
            <a:lvl1pPr algn="l" defTabSz="820636" rtl="0" eaLnBrk="1" fontAlgn="base" hangingPunct="1">
              <a:spcBef>
                <a:spcPct val="20000"/>
              </a:spcBef>
              <a:spcAft>
                <a:spcPct val="0"/>
              </a:spcAft>
              <a:defRPr sz="2585" b="0">
                <a:solidFill>
                  <a:schemeClr val="accent5"/>
                </a:solidFill>
                <a:latin typeface="+mn-lt"/>
                <a:ea typeface="+mn-ea"/>
                <a:cs typeface="+mn-cs"/>
              </a:defRPr>
            </a:lvl1pPr>
            <a:lvl2pPr marL="410318" indent="-205159" algn="l" defTabSz="820636" rtl="0" eaLnBrk="1" fontAlgn="base" hangingPunct="1">
              <a:spcBef>
                <a:spcPct val="20000"/>
              </a:spcBef>
              <a:spcAft>
                <a:spcPct val="0"/>
              </a:spcAft>
              <a:buClrTx/>
              <a:buChar char="•"/>
              <a:defRPr sz="1477">
                <a:solidFill>
                  <a:schemeClr val="tx1"/>
                </a:solidFill>
                <a:latin typeface="+mn-lt"/>
                <a:cs typeface="+mn-cs"/>
              </a:defRPr>
            </a:lvl2pPr>
            <a:lvl3pPr marL="820636" indent="-205159" algn="l" defTabSz="820636" rtl="0" eaLnBrk="1" fontAlgn="base" hangingPunct="1">
              <a:spcBef>
                <a:spcPct val="20000"/>
              </a:spcBef>
              <a:spcAft>
                <a:spcPct val="0"/>
              </a:spcAft>
              <a:buClrTx/>
              <a:buFont typeface="Arial" panose="020B0604020202020204" pitchFamily="34" charset="0"/>
              <a:buChar char="•"/>
              <a:defRPr sz="1477">
                <a:solidFill>
                  <a:schemeClr val="tx1"/>
                </a:solidFill>
                <a:latin typeface="+mn-lt"/>
                <a:cs typeface="+mn-cs"/>
              </a:defRPr>
            </a:lvl3pPr>
            <a:lvl4pPr marL="1235351" indent="-209556" algn="l" defTabSz="820636" rtl="0" eaLnBrk="1" fontAlgn="base" hangingPunct="1">
              <a:spcBef>
                <a:spcPct val="20000"/>
              </a:spcBef>
              <a:spcAft>
                <a:spcPct val="0"/>
              </a:spcAft>
              <a:buClrTx/>
              <a:buFont typeface="Trebuchet MS" pitchFamily="34" charset="0"/>
              <a:buChar char="–"/>
              <a:defRPr sz="1477">
                <a:solidFill>
                  <a:schemeClr val="tx1"/>
                </a:solidFill>
                <a:latin typeface="+mn-lt"/>
                <a:cs typeface="+mn-cs"/>
              </a:defRPr>
            </a:lvl4pPr>
            <a:lvl5pPr marL="1844966" indent="-203694" algn="l" defTabSz="820636" rtl="0" eaLnBrk="1" fontAlgn="base" hangingPunct="1">
              <a:spcBef>
                <a:spcPct val="20000"/>
              </a:spcBef>
              <a:spcAft>
                <a:spcPct val="0"/>
              </a:spcAft>
              <a:buClrTx/>
              <a:buFont typeface="Trebuchet MS" pitchFamily="34" charset="0"/>
              <a:buChar char="–"/>
              <a:defRPr sz="1477">
                <a:solidFill>
                  <a:schemeClr val="tx1"/>
                </a:solidFill>
                <a:latin typeface="+mn-lt"/>
                <a:cs typeface="+mn-cs"/>
              </a:defRPr>
            </a:lvl5pPr>
            <a:lvl6pPr marL="2267007"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6pPr>
            <a:lvl7pPr marL="2689048"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7pPr>
            <a:lvl8pPr marL="3111090"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8pPr>
            <a:lvl9pPr marL="3533131"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9pPr>
          </a:lstStyle>
          <a:p>
            <a:pPr algn="ctr"/>
            <a:endParaRPr lang="en-GB" sz="1000" b="1">
              <a:solidFill>
                <a:schemeClr val="tx1"/>
              </a:solidFill>
              <a:latin typeface="Arial" panose="020B0604020202020204" pitchFamily="34" charset="0"/>
              <a:cs typeface="Arial" panose="020B0604020202020204" pitchFamily="34" charset="0"/>
            </a:endParaRPr>
          </a:p>
          <a:p>
            <a:endParaRPr lang="en-GB" sz="1400" kern="0">
              <a:solidFill>
                <a:schemeClr val="tx1"/>
              </a:solidFill>
              <a:latin typeface="Arial" panose="020B0604020202020204" pitchFamily="34" charset="0"/>
              <a:cs typeface="Arial" panose="020B0604020202020204" pitchFamily="34" charset="0"/>
            </a:endParaRPr>
          </a:p>
          <a:p>
            <a:endParaRPr lang="en-GB" sz="1400" kern="0">
              <a:solidFill>
                <a:schemeClr val="tx1"/>
              </a:solidFill>
              <a:latin typeface="Arial" panose="020B0604020202020204" pitchFamily="34" charset="0"/>
              <a:cs typeface="Arial" panose="020B0604020202020204" pitchFamily="34" charset="0"/>
            </a:endParaRPr>
          </a:p>
          <a:p>
            <a:endParaRPr lang="en-GB" sz="1400" kern="0">
              <a:latin typeface="Arial" panose="020B0604020202020204" pitchFamily="34" charset="0"/>
              <a:cs typeface="Arial" panose="020B0604020202020204" pitchFamily="34" charset="0"/>
            </a:endParaRPr>
          </a:p>
          <a:p>
            <a:pPr algn="ctr">
              <a:buChar char="-"/>
            </a:pPr>
            <a:endParaRPr lang="en-GB" sz="1400" kern="0">
              <a:latin typeface="Arial" panose="020B0604020202020204" pitchFamily="34" charset="0"/>
              <a:cs typeface="Arial" panose="020B0604020202020204" pitchFamily="34" charset="0"/>
            </a:endParaRPr>
          </a:p>
          <a:p>
            <a:endParaRPr lang="en-GB" sz="1400" kern="0">
              <a:latin typeface="Arial" panose="020B0604020202020204" pitchFamily="34" charset="0"/>
              <a:cs typeface="Arial" panose="020B0604020202020204" pitchFamily="34" charset="0"/>
            </a:endParaRPr>
          </a:p>
          <a:p>
            <a:endParaRPr lang="en-GB" sz="1400" kern="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7D7E5DC-73D9-4FB8-B46A-4D39D1408767}"/>
              </a:ext>
            </a:extLst>
          </p:cNvPr>
          <p:cNvSpPr txBox="1"/>
          <p:nvPr/>
        </p:nvSpPr>
        <p:spPr>
          <a:xfrm>
            <a:off x="527150" y="585972"/>
            <a:ext cx="7139742" cy="400110"/>
          </a:xfrm>
          <a:prstGeom prst="rect">
            <a:avLst/>
          </a:prstGeom>
          <a:noFill/>
        </p:spPr>
        <p:txBody>
          <a:bodyPr wrap="square" lIns="91440" tIns="45720" rIns="91440" bIns="45720" rtlCol="0" anchor="t">
            <a:spAutoFit/>
          </a:bodyPr>
          <a:lstStyle/>
          <a:p>
            <a:r>
              <a:rPr lang="en-GB" sz="2000" b="1">
                <a:solidFill>
                  <a:srgbClr val="009137"/>
                </a:solidFill>
                <a:latin typeface="Arial"/>
                <a:cs typeface="Arial"/>
              </a:rPr>
              <a:t>Greener resources and training</a:t>
            </a:r>
            <a:endParaRPr lang="en-GB" sz="2000" b="1">
              <a:solidFill>
                <a:srgbClr val="009137"/>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B026862-BC7A-4181-A556-2BCAA074FA5E}"/>
              </a:ext>
            </a:extLst>
          </p:cNvPr>
          <p:cNvSpPr/>
          <p:nvPr/>
        </p:nvSpPr>
        <p:spPr>
          <a:xfrm>
            <a:off x="6290268" y="1307872"/>
            <a:ext cx="5546690" cy="5401479"/>
          </a:xfrm>
          <a:prstGeom prst="rect">
            <a:avLst/>
          </a:prstGeom>
        </p:spPr>
        <p:txBody>
          <a:bodyPr wrap="square" lIns="91440" tIns="45720" rIns="91440" bIns="45720" anchor="t">
            <a:spAutoFit/>
          </a:bodyPr>
          <a:lstStyle/>
          <a:p>
            <a:pPr>
              <a:lnSpc>
                <a:spcPct val="150000"/>
              </a:lnSpc>
            </a:pPr>
            <a:r>
              <a:rPr lang="en-GB" sz="1400" b="1" dirty="0">
                <a:solidFill>
                  <a:srgbClr val="009639"/>
                </a:solidFill>
              </a:rPr>
              <a:t>Training / learning resources</a:t>
            </a:r>
            <a:endParaRPr lang="en-GB" sz="1400" b="1" dirty="0">
              <a:solidFill>
                <a:srgbClr val="009639"/>
              </a:solidFill>
              <a:cs typeface="Arial" panose="020B0604020202020204" pitchFamily="34" charset="0"/>
            </a:endParaRPr>
          </a:p>
          <a:p>
            <a:pPr marL="285750" indent="-285750">
              <a:lnSpc>
                <a:spcPct val="150000"/>
              </a:lnSpc>
              <a:buFont typeface="Arial" panose="020B0604020202020204" pitchFamily="34" charset="0"/>
              <a:buChar char="•"/>
            </a:pPr>
            <a:r>
              <a:rPr lang="en-GB" sz="1400" dirty="0">
                <a:cs typeface="Arial"/>
                <a:hlinkClick r:id="rId3"/>
              </a:rPr>
              <a:t>E-learning for healthcare</a:t>
            </a:r>
            <a:r>
              <a:rPr lang="en-GB" sz="1400" dirty="0">
                <a:cs typeface="Arial"/>
              </a:rPr>
              <a:t> module ‘Building a Net Zero NHS’</a:t>
            </a:r>
          </a:p>
          <a:p>
            <a:pPr marL="285750" indent="-285750">
              <a:lnSpc>
                <a:spcPct val="150000"/>
              </a:lnSpc>
              <a:buFont typeface="Arial" panose="020B0604020202020204" pitchFamily="34" charset="0"/>
              <a:buChar char="•"/>
            </a:pPr>
            <a:r>
              <a:rPr lang="en-GB" sz="1400" dirty="0">
                <a:cs typeface="Arial"/>
                <a:hlinkClick r:id="rId4"/>
              </a:rPr>
              <a:t>Greener NHS Training hub </a:t>
            </a:r>
            <a:r>
              <a:rPr lang="en-GB" sz="1400" dirty="0">
                <a:cs typeface="Arial"/>
              </a:rPr>
              <a:t>on </a:t>
            </a:r>
            <a:r>
              <a:rPr lang="en-GB" sz="1400" dirty="0" err="1">
                <a:cs typeface="Arial"/>
              </a:rPr>
              <a:t>FutureNHS</a:t>
            </a:r>
            <a:r>
              <a:rPr lang="en-GB" sz="1400" dirty="0">
                <a:cs typeface="Arial"/>
              </a:rPr>
              <a:t>; brings together a variety of training and educational offers</a:t>
            </a:r>
          </a:p>
          <a:p>
            <a:pPr>
              <a:lnSpc>
                <a:spcPct val="150000"/>
              </a:lnSpc>
            </a:pPr>
            <a:endParaRPr lang="en-GB" sz="1400" b="1" dirty="0">
              <a:solidFill>
                <a:srgbClr val="009639"/>
              </a:solidFill>
              <a:cs typeface="Arial"/>
            </a:endParaRPr>
          </a:p>
          <a:p>
            <a:pPr>
              <a:lnSpc>
                <a:spcPct val="150000"/>
              </a:lnSpc>
            </a:pPr>
            <a:r>
              <a:rPr lang="en-GB" sz="1400" b="1" i="0" u="none" strike="noStrike" dirty="0">
                <a:solidFill>
                  <a:srgbClr val="009639"/>
                </a:solidFill>
                <a:effectLst/>
              </a:rPr>
              <a:t>Websites</a:t>
            </a:r>
            <a:endParaRPr lang="en-GB" sz="1400" dirty="0">
              <a:cs typeface="Arial"/>
            </a:endParaRPr>
          </a:p>
          <a:p>
            <a:pPr marL="285750" indent="-285750">
              <a:lnSpc>
                <a:spcPct val="150000"/>
              </a:lnSpc>
              <a:buFont typeface="Arial" panose="020B0604020202020204" pitchFamily="34" charset="0"/>
              <a:buChar char="•"/>
            </a:pPr>
            <a:r>
              <a:rPr lang="en-GB" sz="1400" b="0" i="0" u="sng" strike="noStrike" dirty="0">
                <a:solidFill>
                  <a:srgbClr val="0563C1"/>
                </a:solidFill>
                <a:effectLst/>
                <a:hlinkClick r:id="rId5"/>
              </a:rPr>
              <a:t>Greener Allied Health Professional hub</a:t>
            </a:r>
            <a:endParaRPr lang="en-GB" sz="1400" b="0" i="0" u="sng" strike="noStrike" dirty="0">
              <a:solidFill>
                <a:srgbClr val="0563C1"/>
              </a:solidFill>
              <a:effectLst/>
              <a:cs typeface="Arial"/>
            </a:endParaRPr>
          </a:p>
          <a:p>
            <a:pPr marL="285750" indent="-285750">
              <a:lnSpc>
                <a:spcPct val="150000"/>
              </a:lnSpc>
              <a:buFont typeface="Arial" panose="020B0604020202020204" pitchFamily="34" charset="0"/>
              <a:buChar char="•"/>
            </a:pPr>
            <a:r>
              <a:rPr lang="en-GB" sz="1400" u="sng" kern="0" dirty="0">
                <a:solidFill>
                  <a:srgbClr val="0563C1"/>
                </a:solidFill>
                <a:cs typeface="Arial"/>
                <a:hlinkClick r:id="rId6">
                  <a:extLst>
                    <a:ext uri="{A12FA001-AC4F-418D-AE19-62706E023703}">
                      <ahyp:hlinkClr xmlns:ahyp="http://schemas.microsoft.com/office/drawing/2018/hyperlinkcolor" val="tx"/>
                    </a:ext>
                  </a:extLst>
                </a:hlinkClick>
              </a:rPr>
              <a:t>AHPs Deliver </a:t>
            </a:r>
            <a:r>
              <a:rPr lang="en-GB" sz="1400" u="sng" kern="0" dirty="0">
                <a:solidFill>
                  <a:srgbClr val="0563C1"/>
                </a:solidFill>
                <a:cs typeface="Arial"/>
                <a:hlinkClick r:id="rId6"/>
              </a:rPr>
              <a:t>Focus 4 </a:t>
            </a:r>
            <a:r>
              <a:rPr lang="en-GB" sz="1400" u="sng" kern="0" dirty="0">
                <a:solidFill>
                  <a:srgbClr val="0563C1"/>
                </a:solidFill>
                <a:cs typeface="Arial"/>
                <a:hlinkClick r:id="rId6">
                  <a:extLst>
                    <a:ext uri="{A12FA001-AC4F-418D-AE19-62706E023703}">
                      <ahyp:hlinkClr xmlns:ahyp="http://schemas.microsoft.com/office/drawing/2018/hyperlinkcolor" val="tx"/>
                    </a:ext>
                  </a:extLst>
                </a:hlinkClick>
              </a:rPr>
              <a:t>implementation framework</a:t>
            </a:r>
            <a:endParaRPr lang="en-GB" sz="1400" b="1" kern="0" dirty="0">
              <a:cs typeface="Arial"/>
              <a:hlinkClick r:id="" action="ppaction://noaction"/>
            </a:endParaRPr>
          </a:p>
          <a:p>
            <a:pPr marL="285750" indent="-285750">
              <a:lnSpc>
                <a:spcPct val="150000"/>
              </a:lnSpc>
              <a:buFont typeface="Arial" panose="020B0604020202020204" pitchFamily="34" charset="0"/>
              <a:buChar char="•"/>
            </a:pPr>
            <a:r>
              <a:rPr lang="en-GB" sz="1400" kern="0" dirty="0">
                <a:cs typeface="Arial"/>
                <a:hlinkClick r:id="rId7"/>
              </a:rPr>
              <a:t>Greener NHS Website</a:t>
            </a:r>
            <a:endParaRPr lang="en-GB" sz="1400" kern="0" dirty="0">
              <a:cs typeface="Arial"/>
            </a:endParaRPr>
          </a:p>
          <a:p>
            <a:pPr marL="742950" lvl="1" indent="-285750">
              <a:lnSpc>
                <a:spcPct val="150000"/>
              </a:lnSpc>
              <a:buFont typeface="Arial" panose="020B0604020202020204" pitchFamily="34" charset="0"/>
              <a:buChar char="•"/>
            </a:pPr>
            <a:r>
              <a:rPr lang="en-GB" sz="1400" kern="0" dirty="0">
                <a:cs typeface="Arial"/>
              </a:rPr>
              <a:t>Subscribe to the </a:t>
            </a:r>
            <a:r>
              <a:rPr lang="en-GB" sz="1400" kern="0" dirty="0">
                <a:cs typeface="Arial"/>
                <a:hlinkClick r:id="rId8"/>
              </a:rPr>
              <a:t>Greener NHS E-bulletin</a:t>
            </a:r>
            <a:endParaRPr lang="en-GB" sz="1400" kern="0" dirty="0">
              <a:cs typeface="Arial"/>
            </a:endParaRPr>
          </a:p>
          <a:p>
            <a:pPr marL="285750" indent="-285750">
              <a:lnSpc>
                <a:spcPct val="150000"/>
              </a:lnSpc>
              <a:buFont typeface="Arial" panose="020B0604020202020204" pitchFamily="34" charset="0"/>
              <a:buChar char="•"/>
            </a:pPr>
            <a:r>
              <a:rPr lang="en-GB" sz="1400" b="0" i="0" dirty="0">
                <a:solidFill>
                  <a:srgbClr val="000000"/>
                </a:solidFill>
                <a:effectLst/>
                <a:hlinkClick r:id="rId9"/>
              </a:rPr>
              <a:t>Centre for sustainable healthcare (CSH)</a:t>
            </a:r>
            <a:r>
              <a:rPr lang="en-GB" sz="1400" kern="0" dirty="0">
                <a:solidFill>
                  <a:srgbClr val="000000"/>
                </a:solidFill>
                <a:cs typeface="Arial"/>
              </a:rPr>
              <a:t> </a:t>
            </a:r>
            <a:endParaRPr lang="en-GB" sz="1400" kern="0" dirty="0">
              <a:cs typeface="Arial" panose="020B0604020202020204" pitchFamily="34" charset="0"/>
            </a:endParaRPr>
          </a:p>
          <a:p>
            <a:pPr marL="285750" indent="-285750">
              <a:lnSpc>
                <a:spcPct val="150000"/>
              </a:lnSpc>
              <a:buFont typeface="Arial" panose="020B0604020202020204" pitchFamily="34" charset="0"/>
              <a:buChar char="•"/>
            </a:pPr>
            <a:r>
              <a:rPr lang="en-GB" sz="1400" kern="0" dirty="0">
                <a:ea typeface="+mn-lt"/>
                <a:cs typeface="+mn-lt"/>
                <a:hlinkClick r:id="rId10"/>
              </a:rPr>
              <a:t>UK Health Alliance on Climate Change</a:t>
            </a:r>
            <a:endParaRPr lang="en-GB" sz="1400" kern="0" dirty="0">
              <a:cs typeface="Arial" panose="020B0604020202020204" pitchFamily="34" charset="0"/>
            </a:endParaRPr>
          </a:p>
          <a:p>
            <a:pPr marL="285750" indent="-285750">
              <a:lnSpc>
                <a:spcPct val="150000"/>
              </a:lnSpc>
              <a:buFont typeface="Arial" panose="020B0604020202020204" pitchFamily="34" charset="0"/>
              <a:buChar char="•"/>
            </a:pPr>
            <a:r>
              <a:rPr lang="en-GB" sz="1400" kern="0" dirty="0">
                <a:ea typeface="+mn-lt"/>
                <a:cs typeface="+mn-lt"/>
                <a:hlinkClick r:id="rId11"/>
              </a:rPr>
              <a:t>Sustainable Healthcare coalition Care pathways carbon footprint calculator</a:t>
            </a:r>
            <a:endParaRPr lang="en-GB" sz="1400" kern="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kern="0" dirty="0">
                <a:ea typeface="+mn-lt"/>
                <a:cs typeface="+mn-lt"/>
                <a:hlinkClick r:id="rId12"/>
              </a:rPr>
              <a:t>Healthcare lifecycle assessment database</a:t>
            </a:r>
            <a:r>
              <a:rPr lang="en-GB" sz="1400" kern="0" dirty="0">
                <a:ea typeface="+mn-lt"/>
                <a:cs typeface="+mn-lt"/>
              </a:rPr>
              <a:t> </a:t>
            </a:r>
            <a:endParaRPr lang="en-GB" sz="1400" kern="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hlinkClick r:id="rId13"/>
            </a:endParaRPr>
          </a:p>
        </p:txBody>
      </p:sp>
      <p:sp>
        <p:nvSpPr>
          <p:cNvPr id="12" name="Rectangle 11">
            <a:extLst>
              <a:ext uri="{FF2B5EF4-FFF2-40B4-BE49-F238E27FC236}">
                <a16:creationId xmlns:a16="http://schemas.microsoft.com/office/drawing/2014/main" id="{5C755E81-B9A3-439B-ACC0-918992EA719A}"/>
              </a:ext>
            </a:extLst>
          </p:cNvPr>
          <p:cNvSpPr/>
          <p:nvPr/>
        </p:nvSpPr>
        <p:spPr>
          <a:xfrm>
            <a:off x="405860" y="1307872"/>
            <a:ext cx="5493496" cy="4759444"/>
          </a:xfrm>
          <a:prstGeom prst="rect">
            <a:avLst/>
          </a:prstGeom>
        </p:spPr>
        <p:txBody>
          <a:bodyPr wrap="square" lIns="91440" tIns="45720" rIns="91440" bIns="45720" anchor="t">
            <a:spAutoFit/>
          </a:bodyPr>
          <a:lstStyle/>
          <a:p>
            <a:pPr>
              <a:lnSpc>
                <a:spcPct val="150000"/>
              </a:lnSpc>
            </a:pPr>
            <a:r>
              <a:rPr lang="en-GB" sz="1600" b="1" i="0" u="none" strike="noStrike">
                <a:solidFill>
                  <a:srgbClr val="009639"/>
                </a:solidFill>
                <a:effectLst/>
              </a:rPr>
              <a:t>Reports/reference documents</a:t>
            </a:r>
            <a:endParaRPr lang="en-US" sz="1600" b="0" i="0">
              <a:solidFill>
                <a:srgbClr val="000000"/>
              </a:solidFill>
              <a:effectLst/>
            </a:endParaRPr>
          </a:p>
          <a:p>
            <a:pPr marL="285750" indent="-285750">
              <a:lnSpc>
                <a:spcPct val="150000"/>
              </a:lnSpc>
              <a:buFont typeface="Arial" panose="020B0604020202020204" pitchFamily="34" charset="0"/>
              <a:buChar char="•"/>
            </a:pPr>
            <a:r>
              <a:rPr lang="en-GB" sz="1600" kern="0">
                <a:cs typeface="Arial" panose="020B0604020202020204" pitchFamily="34" charset="0"/>
              </a:rPr>
              <a:t>‘Delivering a ‘Net Zero’ National Health Service’ </a:t>
            </a:r>
            <a:r>
              <a:rPr lang="en-GB" sz="1600" kern="0">
                <a:cs typeface="Arial" panose="020B0604020202020204" pitchFamily="34" charset="0"/>
                <a:hlinkClick r:id="rId14"/>
              </a:rPr>
              <a:t>report</a:t>
            </a:r>
            <a:endParaRPr lang="en-GB" sz="1600" kern="0">
              <a:cs typeface="Arial" panose="020B0604020202020204" pitchFamily="34" charset="0"/>
            </a:endParaRPr>
          </a:p>
          <a:p>
            <a:pPr marL="285750" indent="-285750">
              <a:lnSpc>
                <a:spcPct val="150000"/>
              </a:lnSpc>
              <a:buFont typeface="Arial" panose="020B0604020202020204" pitchFamily="34" charset="0"/>
              <a:buChar char="•"/>
            </a:pPr>
            <a:r>
              <a:rPr lang="en-GB" sz="1600" kern="0">
                <a:ea typeface="+mn-lt"/>
                <a:cs typeface="Arial" panose="020B0604020202020204" pitchFamily="34" charset="0"/>
                <a:hlinkClick r:id="rId15"/>
              </a:rPr>
              <a:t>The Lancet Countdown on health and climate change</a:t>
            </a:r>
            <a:endParaRPr lang="en-GB" sz="1600" kern="0">
              <a:ea typeface="+mn-lt"/>
              <a:cs typeface="Arial" panose="020B0604020202020204" pitchFamily="34" charset="0"/>
            </a:endParaRPr>
          </a:p>
          <a:p>
            <a:pPr marL="285750" indent="-285750">
              <a:lnSpc>
                <a:spcPct val="150000"/>
              </a:lnSpc>
              <a:buFont typeface="Arial" panose="020B0604020202020204" pitchFamily="34" charset="0"/>
              <a:buChar char="•"/>
            </a:pPr>
            <a:r>
              <a:rPr kumimoji="0" lang="en-GB" sz="1700" b="0" i="0" u="none" strike="noStrike" kern="1200" cap="none" spc="0" normalizeH="0" baseline="0" noProof="0">
                <a:ln>
                  <a:noFill/>
                </a:ln>
                <a:solidFill>
                  <a:prstClr val="black"/>
                </a:solidFill>
                <a:effectLst/>
                <a:uLnTx/>
                <a:uFillTx/>
                <a:ea typeface="+mn-ea"/>
                <a:cs typeface="Arial" panose="020B0604020202020204" pitchFamily="34" charset="0"/>
              </a:rPr>
              <a:t>The </a:t>
            </a:r>
            <a:r>
              <a:rPr lang="en-GB" sz="1600">
                <a:hlinkClick r:id="rId16"/>
              </a:rPr>
              <a:t>Health and Care Act 2022</a:t>
            </a:r>
            <a:endParaRPr lang="en-GB" sz="1600"/>
          </a:p>
          <a:p>
            <a:pPr marL="285750" indent="-285750">
              <a:lnSpc>
                <a:spcPct val="150000"/>
              </a:lnSpc>
              <a:buFont typeface="Arial" panose="020B0604020202020204" pitchFamily="34" charset="0"/>
              <a:buChar char="•"/>
            </a:pPr>
            <a:r>
              <a:rPr lang="en-GB" sz="1600" u="sng">
                <a:solidFill>
                  <a:srgbClr val="0070C0"/>
                </a:solidFill>
                <a:effectLst/>
                <a:ea typeface="Times New Roman" panose="02020603050405020304" pitchFamily="18" charset="0"/>
                <a:hlinkClick r:id="rId17">
                  <a:extLst>
                    <a:ext uri="{A12FA001-AC4F-418D-AE19-62706E023703}">
                      <ahyp:hlinkClr xmlns:ahyp="http://schemas.microsoft.com/office/drawing/2018/hyperlinkcolor" val="tx"/>
                    </a:ext>
                  </a:extLst>
                </a:hlinkClick>
              </a:rPr>
              <a:t>AHPs Deliver</a:t>
            </a:r>
            <a:r>
              <a:rPr lang="en-GB" sz="1600">
                <a:solidFill>
                  <a:srgbClr val="0070C0"/>
                </a:solidFill>
                <a:effectLst/>
                <a:ea typeface="Times New Roman" panose="02020603050405020304" pitchFamily="18" charset="0"/>
              </a:rPr>
              <a:t> </a:t>
            </a:r>
            <a:endParaRPr lang="en-GB" sz="1600">
              <a:solidFill>
                <a:srgbClr val="0070C0"/>
              </a:solidFill>
              <a:effectLst/>
              <a:ea typeface="Calibri" panose="020F0502020204030204" pitchFamily="34" charset="0"/>
            </a:endParaRPr>
          </a:p>
          <a:p>
            <a:pPr>
              <a:lnSpc>
                <a:spcPct val="150000"/>
              </a:lnSpc>
            </a:pPr>
            <a:endParaRPr lang="en-GB" sz="1600" kern="0">
              <a:ea typeface="+mn-lt"/>
              <a:cs typeface="Arial" panose="020B0604020202020204" pitchFamily="34" charset="0"/>
            </a:endParaRPr>
          </a:p>
          <a:p>
            <a:pPr algn="l" rtl="0" fontAlgn="base"/>
            <a:r>
              <a:rPr lang="en-GB" sz="1600" b="1" i="0" u="none" strike="noStrike">
                <a:solidFill>
                  <a:srgbClr val="009639"/>
                </a:solidFill>
                <a:effectLst/>
              </a:rPr>
              <a:t>Futures NHS workspaces / pages</a:t>
            </a:r>
          </a:p>
          <a:p>
            <a:pPr marL="285750" indent="-285750" algn="l" rtl="0" fontAlgn="base">
              <a:lnSpc>
                <a:spcPct val="150000"/>
              </a:lnSpc>
              <a:buFont typeface="Arial" panose="020B0604020202020204" pitchFamily="34" charset="0"/>
              <a:buChar char="•"/>
            </a:pPr>
            <a:r>
              <a:rPr lang="en-GB" sz="1600" b="0" i="0" u="sng" strike="noStrike">
                <a:solidFill>
                  <a:srgbClr val="0563C1"/>
                </a:solidFill>
                <a:effectLst/>
                <a:hlinkClick r:id="rId18"/>
              </a:rPr>
              <a:t>National AHP Virtual Hub - Greener AHP forum</a:t>
            </a:r>
            <a:endParaRPr lang="en-US" sz="1600" b="0" i="0">
              <a:solidFill>
                <a:srgbClr val="000000"/>
              </a:solidFill>
              <a:effectLst/>
            </a:endParaRPr>
          </a:p>
          <a:p>
            <a:pPr marL="285750" indent="-285750" algn="l" rtl="0" fontAlgn="base">
              <a:lnSpc>
                <a:spcPct val="150000"/>
              </a:lnSpc>
              <a:buFont typeface="Arial" panose="020B0604020202020204" pitchFamily="34" charset="0"/>
              <a:buChar char="•"/>
            </a:pPr>
            <a:r>
              <a:rPr lang="en-GB" sz="1600">
                <a:hlinkClick r:id="rId19"/>
              </a:rPr>
              <a:t>Greener NHS Knowledge Hub</a:t>
            </a:r>
            <a:r>
              <a:rPr lang="en-GB" sz="1600" b="0" i="0" u="sng" strike="noStrike">
                <a:solidFill>
                  <a:srgbClr val="0563C1"/>
                </a:solidFill>
                <a:effectLst/>
                <a:hlinkClick r:id="rId20"/>
              </a:rPr>
              <a:t>Central Commercial Function (CCF) Hub</a:t>
            </a:r>
            <a:r>
              <a:rPr lang="en-GB" sz="1600" b="0" i="0">
                <a:solidFill>
                  <a:srgbClr val="000000"/>
                </a:solidFill>
                <a:effectLst/>
              </a:rPr>
              <a:t>​</a:t>
            </a:r>
          </a:p>
          <a:p>
            <a:pPr marL="742950" lvl="1" indent="-285750" fontAlgn="base">
              <a:lnSpc>
                <a:spcPct val="150000"/>
              </a:lnSpc>
              <a:buFont typeface="Arial,Sans-Serif" panose="020B0604020202020204" pitchFamily="34" charset="0"/>
              <a:buChar char="•"/>
            </a:pPr>
            <a:r>
              <a:rPr lang="en-GB" sz="1200">
                <a:solidFill>
                  <a:srgbClr val="0563C1"/>
                </a:solidFill>
                <a:hlinkClick r:id="rId21">
                  <a:extLst>
                    <a:ext uri="{A12FA001-AC4F-418D-AE19-62706E023703}">
                      <ahyp:hlinkClr xmlns:ahyp="http://schemas.microsoft.com/office/drawing/2018/hyperlinkcolor" val="tx"/>
                    </a:ext>
                  </a:extLst>
                </a:hlinkClick>
              </a:rPr>
              <a:t>Walking Aids How to Guide</a:t>
            </a:r>
            <a:endParaRPr lang="en-GB" sz="1200">
              <a:solidFill>
                <a:srgbClr val="0563C1"/>
              </a:solidFill>
            </a:endParaRPr>
          </a:p>
          <a:p>
            <a:pPr marL="742950" lvl="1" indent="-285750">
              <a:lnSpc>
                <a:spcPct val="150000"/>
              </a:lnSpc>
              <a:buFont typeface="Arial,Sans-Serif" panose="020B0604020202020204" pitchFamily="34" charset="0"/>
              <a:buChar char="•"/>
            </a:pPr>
            <a:r>
              <a:rPr lang="en-GB" sz="1200">
                <a:solidFill>
                  <a:srgbClr val="0563C1"/>
                </a:solidFill>
                <a:hlinkClick r:id="rId22"/>
              </a:rPr>
              <a:t>Copy Paper How-to Guide</a:t>
            </a:r>
            <a:endParaRPr lang="en-GB" sz="1200"/>
          </a:p>
          <a:p>
            <a:pPr marL="742950" lvl="1" indent="-285750">
              <a:lnSpc>
                <a:spcPct val="150000"/>
              </a:lnSpc>
              <a:buFont typeface="Arial,Sans-Serif" panose="020B0604020202020204" pitchFamily="34" charset="0"/>
              <a:buChar char="•"/>
            </a:pPr>
            <a:r>
              <a:rPr lang="en-GB" sz="1200">
                <a:solidFill>
                  <a:srgbClr val="0563C1"/>
                </a:solidFill>
                <a:hlinkClick r:id="rId23"/>
              </a:rPr>
              <a:t>Medical Device Remanufacture How-to Guide</a:t>
            </a:r>
            <a:endParaRPr lang="en-GB" sz="1200"/>
          </a:p>
          <a:p>
            <a:pPr marL="742950" lvl="1" indent="-285750">
              <a:lnSpc>
                <a:spcPct val="150000"/>
              </a:lnSpc>
              <a:buFont typeface="Arial,Sans-Serif" panose="020B0604020202020204" pitchFamily="34" charset="0"/>
              <a:buChar char="•"/>
            </a:pPr>
            <a:r>
              <a:rPr lang="en-GB" sz="1200">
                <a:solidFill>
                  <a:srgbClr val="0563C1"/>
                </a:solidFill>
                <a:hlinkClick r:id="rId24"/>
              </a:rPr>
              <a:t>Catering Consumables How-to Guide</a:t>
            </a:r>
            <a:endParaRPr lang="en-GB"/>
          </a:p>
        </p:txBody>
      </p:sp>
    </p:spTree>
    <p:extLst>
      <p:ext uri="{BB962C8B-B14F-4D97-AF65-F5344CB8AC3E}">
        <p14:creationId xmlns:p14="http://schemas.microsoft.com/office/powerpoint/2010/main" val="210248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838200" y="3057832"/>
            <a:ext cx="10515600" cy="2487692"/>
          </a:xfrm>
        </p:spPr>
        <p:txBody>
          <a:bodyPr>
            <a:normAutofit fontScale="90000"/>
          </a:bodyPr>
          <a:lstStyle/>
          <a:p>
            <a:pPr>
              <a:lnSpc>
                <a:spcPct val="150000"/>
              </a:lnSpc>
            </a:pPr>
            <a:br>
              <a:rPr lang="en-GB" sz="2800">
                <a:cs typeface="Arial"/>
              </a:rPr>
            </a:br>
            <a:br>
              <a:rPr lang="en-GB" sz="2800">
                <a:cs typeface="Arial"/>
              </a:rPr>
            </a:br>
            <a:br>
              <a:rPr lang="en-GB"/>
            </a:br>
            <a:br>
              <a:rPr lang="en-GB" sz="2400">
                <a:cs typeface="Arial"/>
              </a:rPr>
            </a:br>
            <a:endParaRPr lang="en-GB" sz="2400">
              <a:solidFill>
                <a:schemeClr val="tx1">
                  <a:lumMod val="95000"/>
                  <a:lumOff val="5000"/>
                </a:schemeClr>
              </a:solidFill>
              <a:cs typeface="Arial"/>
            </a:endParaRPr>
          </a:p>
        </p:txBody>
      </p:sp>
      <p:sp>
        <p:nvSpPr>
          <p:cNvPr id="6" name="Title 1">
            <a:extLst>
              <a:ext uri="{FF2B5EF4-FFF2-40B4-BE49-F238E27FC236}">
                <a16:creationId xmlns:a16="http://schemas.microsoft.com/office/drawing/2014/main" id="{464BABCC-D3D9-3369-7D6C-43C2515E8DBF}"/>
              </a:ext>
            </a:extLst>
          </p:cNvPr>
          <p:cNvSpPr txBox="1">
            <a:spLocks/>
          </p:cNvSpPr>
          <p:nvPr/>
        </p:nvSpPr>
        <p:spPr>
          <a:xfrm>
            <a:off x="755822" y="1312476"/>
            <a:ext cx="10515600" cy="781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r>
              <a:rPr lang="en-GB" sz="2800">
                <a:solidFill>
                  <a:srgbClr val="009137"/>
                </a:solidFill>
                <a:latin typeface="Arial"/>
                <a:cs typeface="Arial"/>
              </a:rPr>
              <a:t>Aims</a:t>
            </a:r>
          </a:p>
        </p:txBody>
      </p:sp>
      <p:sp>
        <p:nvSpPr>
          <p:cNvPr id="4" name="TextBox 3">
            <a:extLst>
              <a:ext uri="{FF2B5EF4-FFF2-40B4-BE49-F238E27FC236}">
                <a16:creationId xmlns:a16="http://schemas.microsoft.com/office/drawing/2014/main" id="{7C03B835-A494-F46C-4944-1BE88B8A4F31}"/>
              </a:ext>
            </a:extLst>
          </p:cNvPr>
          <p:cNvSpPr txBox="1"/>
          <p:nvPr/>
        </p:nvSpPr>
        <p:spPr>
          <a:xfrm>
            <a:off x="838200" y="2185462"/>
            <a:ext cx="8711381" cy="4011355"/>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en-GB" sz="2200" dirty="0">
                <a:solidFill>
                  <a:schemeClr val="bg2">
                    <a:lumMod val="50000"/>
                  </a:schemeClr>
                </a:solidFill>
                <a:cs typeface="Arial"/>
              </a:rPr>
              <a:t>Why AHPs should get involved</a:t>
            </a:r>
          </a:p>
          <a:p>
            <a:pPr marL="285750" indent="-285750">
              <a:lnSpc>
                <a:spcPct val="150000"/>
              </a:lnSpc>
              <a:buFont typeface="Arial" panose="020B0604020202020204" pitchFamily="34" charset="0"/>
              <a:buChar char="•"/>
            </a:pPr>
            <a:r>
              <a:rPr lang="en-GB" sz="2200" dirty="0">
                <a:solidFill>
                  <a:schemeClr val="bg2">
                    <a:lumMod val="50000"/>
                  </a:schemeClr>
                </a:solidFill>
                <a:cs typeface="Arial"/>
              </a:rPr>
              <a:t>National #GreenerAHP work: Focus 4 AHPs Deliver</a:t>
            </a:r>
          </a:p>
          <a:p>
            <a:pPr marL="285750" indent="-285750">
              <a:lnSpc>
                <a:spcPct val="150000"/>
              </a:lnSpc>
              <a:buFont typeface="Arial" panose="020B0604020202020204" pitchFamily="34" charset="0"/>
              <a:buChar char="•"/>
            </a:pPr>
            <a:r>
              <a:rPr lang="en-GB" sz="2200" dirty="0">
                <a:solidFill>
                  <a:schemeClr val="bg2">
                    <a:lumMod val="50000"/>
                  </a:schemeClr>
                </a:solidFill>
                <a:cs typeface="Arial"/>
              </a:rPr>
              <a:t>Examples of Greener AHP initiatives </a:t>
            </a:r>
          </a:p>
          <a:p>
            <a:pPr marL="285750" indent="-285750">
              <a:lnSpc>
                <a:spcPct val="150000"/>
              </a:lnSpc>
              <a:buFont typeface="Arial" panose="020B0604020202020204" pitchFamily="34" charset="0"/>
              <a:buChar char="•"/>
            </a:pPr>
            <a:r>
              <a:rPr lang="en-GB" sz="2200" dirty="0">
                <a:solidFill>
                  <a:schemeClr val="bg2">
                    <a:lumMod val="50000"/>
                  </a:schemeClr>
                </a:solidFill>
                <a:cs typeface="Arial"/>
              </a:rPr>
              <a:t>Ways to get involved</a:t>
            </a:r>
          </a:p>
          <a:p>
            <a:pPr marL="285750" indent="-285750">
              <a:lnSpc>
                <a:spcPct val="150000"/>
              </a:lnSpc>
              <a:buFont typeface="Arial" panose="020B0604020202020204" pitchFamily="34" charset="0"/>
              <a:buChar char="•"/>
            </a:pPr>
            <a:r>
              <a:rPr lang="en-GB" sz="2200" dirty="0">
                <a:solidFill>
                  <a:schemeClr val="bg2">
                    <a:lumMod val="50000"/>
                  </a:schemeClr>
                </a:solidFill>
                <a:cs typeface="Arial"/>
              </a:rPr>
              <a:t>How to share and showcase what you’re doing</a:t>
            </a:r>
          </a:p>
          <a:p>
            <a:pPr marL="285750" indent="-285750">
              <a:lnSpc>
                <a:spcPct val="150000"/>
              </a:lnSpc>
              <a:buFont typeface="Arial" panose="020B0604020202020204" pitchFamily="34" charset="0"/>
              <a:buChar char="•"/>
            </a:pPr>
            <a:r>
              <a:rPr lang="en-GB" sz="2200" dirty="0">
                <a:solidFill>
                  <a:schemeClr val="bg2">
                    <a:lumMod val="50000"/>
                  </a:schemeClr>
                </a:solidFill>
                <a:cs typeface="Arial"/>
              </a:rPr>
              <a:t>Resources</a:t>
            </a:r>
          </a:p>
          <a:p>
            <a:pPr marL="285750" indent="-285750">
              <a:lnSpc>
                <a:spcPct val="150000"/>
              </a:lnSpc>
              <a:buFont typeface="Arial" panose="020B0604020202020204" pitchFamily="34" charset="0"/>
              <a:buChar char="•"/>
            </a:pPr>
            <a:r>
              <a:rPr lang="en-GB" sz="2200" dirty="0">
                <a:solidFill>
                  <a:schemeClr val="bg2">
                    <a:lumMod val="50000"/>
                  </a:schemeClr>
                </a:solidFill>
                <a:cs typeface="Arial"/>
              </a:rPr>
              <a:t>Q &amp; A and opportunity to share best practice examples</a:t>
            </a:r>
            <a:br>
              <a:rPr lang="en-GB" sz="1600" dirty="0">
                <a:cs typeface="Arial"/>
              </a:rPr>
            </a:br>
            <a:endParaRPr lang="en-GB" dirty="0"/>
          </a:p>
        </p:txBody>
      </p:sp>
    </p:spTree>
    <p:extLst>
      <p:ext uri="{BB962C8B-B14F-4D97-AF65-F5344CB8AC3E}">
        <p14:creationId xmlns:p14="http://schemas.microsoft.com/office/powerpoint/2010/main" val="204748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6AA2-0DE6-DBE1-043D-93EC1D66159F}"/>
              </a:ext>
            </a:extLst>
          </p:cNvPr>
          <p:cNvSpPr>
            <a:spLocks noGrp="1"/>
          </p:cNvSpPr>
          <p:nvPr>
            <p:ph type="title"/>
          </p:nvPr>
        </p:nvSpPr>
        <p:spPr/>
        <p:txBody>
          <a:bodyPr>
            <a:normAutofit/>
          </a:bodyPr>
          <a:lstStyle/>
          <a:p>
            <a:r>
              <a:rPr lang="en-GB" sz="2800" b="1">
                <a:solidFill>
                  <a:srgbClr val="009137"/>
                </a:solidFill>
                <a:latin typeface="Arial" panose="020B0604020202020204" pitchFamily="34" charset="0"/>
                <a:cs typeface="Arial" panose="020B0604020202020204" pitchFamily="34" charset="0"/>
              </a:rPr>
              <a:t>Why get involved</a:t>
            </a:r>
            <a:endParaRPr lang="en-GB" sz="2800"/>
          </a:p>
        </p:txBody>
      </p:sp>
      <p:graphicFrame>
        <p:nvGraphicFramePr>
          <p:cNvPr id="10" name="Content Placeholder 2">
            <a:extLst>
              <a:ext uri="{FF2B5EF4-FFF2-40B4-BE49-F238E27FC236}">
                <a16:creationId xmlns:a16="http://schemas.microsoft.com/office/drawing/2014/main" id="{A04C62A9-7BDD-116B-5191-61530167C9F5}"/>
              </a:ext>
            </a:extLst>
          </p:cNvPr>
          <p:cNvGraphicFramePr>
            <a:graphicFrameLocks noGrp="1"/>
          </p:cNvGraphicFramePr>
          <p:nvPr>
            <p:ph sz="half" idx="1"/>
            <p:extLst>
              <p:ext uri="{D42A27DB-BD31-4B8C-83A1-F6EECF244321}">
                <p14:modId xmlns:p14="http://schemas.microsoft.com/office/powerpoint/2010/main" val="3565582239"/>
              </p:ext>
            </p:extLst>
          </p:nvPr>
        </p:nvGraphicFramePr>
        <p:xfrm>
          <a:off x="838200" y="1690688"/>
          <a:ext cx="5892034" cy="4121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5B5A90CE-DD94-1164-FBFA-47452C4A06ED}"/>
              </a:ext>
            </a:extLst>
          </p:cNvPr>
          <p:cNvGrpSpPr>
            <a:grpSpLocks noChangeAspect="1"/>
          </p:cNvGrpSpPr>
          <p:nvPr/>
        </p:nvGrpSpPr>
        <p:grpSpPr>
          <a:xfrm>
            <a:off x="7619444" y="2100557"/>
            <a:ext cx="3470829" cy="3301667"/>
            <a:chOff x="3495041" y="501967"/>
            <a:chExt cx="6471920" cy="6468075"/>
          </a:xfrm>
        </p:grpSpPr>
        <p:pic>
          <p:nvPicPr>
            <p:cNvPr id="6" name="Picture 5">
              <a:extLst>
                <a:ext uri="{FF2B5EF4-FFF2-40B4-BE49-F238E27FC236}">
                  <a16:creationId xmlns:a16="http://schemas.microsoft.com/office/drawing/2014/main" id="{A8975DB9-1594-AA09-3830-93AD31A57F82}"/>
                </a:ext>
              </a:extLst>
            </p:cNvPr>
            <p:cNvPicPr>
              <a:picLocks noChangeAspect="1"/>
            </p:cNvPicPr>
            <p:nvPr/>
          </p:nvPicPr>
          <p:blipFill rotWithShape="1">
            <a:blip r:embed="rId8">
              <a:alphaModFix amt="85000"/>
              <a:extLst>
                <a:ext uri="{28A0092B-C50C-407E-A947-70E740481C1C}">
                  <a14:useLocalDpi xmlns:a14="http://schemas.microsoft.com/office/drawing/2010/main" val="0"/>
                </a:ext>
              </a:extLst>
            </a:blip>
            <a:srcRect l="25596" r="25504"/>
            <a:stretch/>
          </p:blipFill>
          <p:spPr>
            <a:xfrm>
              <a:off x="3495041" y="501967"/>
              <a:ext cx="6471920" cy="6468075"/>
            </a:xfrm>
            <a:prstGeom prst="ellipse">
              <a:avLst/>
            </a:prstGeom>
            <a:effectLst>
              <a:outerShdw blurRad="50800" dist="50800" dir="5400000" algn="ctr" rotWithShape="0">
                <a:srgbClr val="000000">
                  <a:alpha val="0"/>
                </a:srgbClr>
              </a:outerShdw>
              <a:softEdge rad="25400"/>
            </a:effectLst>
          </p:spPr>
        </p:pic>
        <p:pic>
          <p:nvPicPr>
            <p:cNvPr id="7" name="Picture 6" descr="Icon&#10;&#10;Description automatically generated">
              <a:extLst>
                <a:ext uri="{FF2B5EF4-FFF2-40B4-BE49-F238E27FC236}">
                  <a16:creationId xmlns:a16="http://schemas.microsoft.com/office/drawing/2014/main" id="{448F0E7B-1968-46F1-9D19-CC9A3DA984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6446" y="1452707"/>
              <a:ext cx="3229109" cy="4566594"/>
            </a:xfrm>
            <a:prstGeom prst="rect">
              <a:avLst/>
            </a:prstGeom>
            <a:ln>
              <a:noFill/>
            </a:ln>
            <a:effectLst>
              <a:outerShdw blurRad="50800" dist="38100" dir="8100000" algn="tr" rotWithShape="0">
                <a:prstClr val="black"/>
              </a:outerShdw>
            </a:effectLst>
          </p:spPr>
        </p:pic>
      </p:grpSp>
    </p:spTree>
    <p:extLst>
      <p:ext uri="{BB962C8B-B14F-4D97-AF65-F5344CB8AC3E}">
        <p14:creationId xmlns:p14="http://schemas.microsoft.com/office/powerpoint/2010/main" val="366500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838200" y="385003"/>
            <a:ext cx="8699090" cy="1325563"/>
          </a:xfrm>
        </p:spPr>
        <p:txBody>
          <a:bodyPr>
            <a:normAutofit/>
          </a:bodyPr>
          <a:lstStyle/>
          <a:p>
            <a:pPr>
              <a:lnSpc>
                <a:spcPct val="150000"/>
              </a:lnSpc>
            </a:pPr>
            <a:r>
              <a:rPr lang="en-GB" sz="2400" dirty="0">
                <a:solidFill>
                  <a:srgbClr val="009137"/>
                </a:solidFill>
                <a:latin typeface="Arial"/>
                <a:cs typeface="Arial"/>
              </a:rPr>
              <a:t>AHPs Deliver Strategy 2022 – 2027: </a:t>
            </a:r>
            <a:br>
              <a:rPr lang="en-GB" sz="2800" dirty="0">
                <a:solidFill>
                  <a:srgbClr val="009137"/>
                </a:solidFill>
                <a:latin typeface="Arial"/>
                <a:cs typeface="Arial"/>
              </a:rPr>
            </a:br>
            <a:r>
              <a:rPr lang="en-GB" sz="2200" dirty="0">
                <a:solidFill>
                  <a:srgbClr val="009137"/>
                </a:solidFill>
                <a:latin typeface="Arial"/>
                <a:cs typeface="Arial"/>
              </a:rPr>
              <a:t>Focus 4 Greener AHPs: crowdsourced &gt; 900 responders</a:t>
            </a:r>
            <a:endParaRPr lang="en-GB" sz="2200" dirty="0">
              <a:latin typeface="Arial"/>
              <a:cs typeface="Arial"/>
            </a:endParaRPr>
          </a:p>
        </p:txBody>
      </p:sp>
      <p:sp>
        <p:nvSpPr>
          <p:cNvPr id="5" name="Content Placeholder 4">
            <a:extLst>
              <a:ext uri="{FF2B5EF4-FFF2-40B4-BE49-F238E27FC236}">
                <a16:creationId xmlns:a16="http://schemas.microsoft.com/office/drawing/2014/main" id="{80352BED-0CEE-20DB-C01B-17CAA4489D36}"/>
              </a:ext>
            </a:extLst>
          </p:cNvPr>
          <p:cNvSpPr txBox="1">
            <a:spLocks noGrp="1"/>
          </p:cNvSpPr>
          <p:nvPr>
            <p:ph idx="1"/>
          </p:nvPr>
        </p:nvSpPr>
        <p:spPr>
          <a:xfrm>
            <a:off x="2957298" y="1716757"/>
            <a:ext cx="5460151" cy="2087751"/>
          </a:xfrm>
          <a:prstGeom prst="rect">
            <a:avLst/>
          </a:prstGeom>
          <a:noFill/>
        </p:spPr>
        <p:txBody>
          <a:bodyPr wrap="square" lIns="91440" tIns="45720" rIns="91440" bIns="45720" rtlCol="0" anchor="t">
            <a:spAutoFit/>
          </a:bodyPr>
          <a:lstStyle/>
          <a:p>
            <a:pPr marL="0" indent="0">
              <a:lnSpc>
                <a:spcPct val="150000"/>
              </a:lnSpc>
              <a:buNone/>
            </a:pPr>
            <a:r>
              <a:rPr lang="en-GB" sz="1800">
                <a:solidFill>
                  <a:schemeClr val="bg2">
                    <a:lumMod val="50000"/>
                  </a:schemeClr>
                </a:solidFill>
                <a:latin typeface="Arial"/>
                <a:cs typeface="Arial"/>
              </a:rPr>
              <a:t>The ambitions for environmental sustainability are:</a:t>
            </a:r>
            <a:endParaRPr lang="en-GB" sz="1800">
              <a:solidFill>
                <a:schemeClr val="bg2">
                  <a:lumMod val="50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800" b="1">
                <a:solidFill>
                  <a:schemeClr val="bg2">
                    <a:lumMod val="50000"/>
                  </a:schemeClr>
                </a:solidFill>
                <a:latin typeface="Arial"/>
                <a:cs typeface="Arial"/>
              </a:rPr>
              <a:t>Workforce</a:t>
            </a:r>
            <a:endParaRPr lang="en-GB" sz="1800" b="1">
              <a:solidFill>
                <a:schemeClr val="bg2">
                  <a:lumMod val="50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800" b="1">
                <a:solidFill>
                  <a:schemeClr val="bg2">
                    <a:lumMod val="50000"/>
                  </a:schemeClr>
                </a:solidFill>
                <a:latin typeface="Arial"/>
                <a:cs typeface="Arial"/>
              </a:rPr>
              <a:t>Models of care</a:t>
            </a:r>
            <a:endParaRPr lang="en-GB" sz="1800" b="1">
              <a:solidFill>
                <a:schemeClr val="bg2">
                  <a:lumMod val="50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800" b="1">
                <a:solidFill>
                  <a:schemeClr val="bg2">
                    <a:lumMod val="50000"/>
                  </a:schemeClr>
                </a:solidFill>
                <a:latin typeface="Arial"/>
                <a:cs typeface="Arial"/>
              </a:rPr>
              <a:t>Resource use</a:t>
            </a:r>
            <a:endParaRPr lang="en-GB" sz="2150">
              <a:solidFill>
                <a:schemeClr val="bg2">
                  <a:lumMod val="50000"/>
                </a:schemeClr>
              </a:solidFill>
            </a:endParaRPr>
          </a:p>
        </p:txBody>
      </p:sp>
      <p:pic>
        <p:nvPicPr>
          <p:cNvPr id="6" name="Picture 6" descr="Chart&#10;&#10;Description automatically generated">
            <a:extLst>
              <a:ext uri="{FF2B5EF4-FFF2-40B4-BE49-F238E27FC236}">
                <a16:creationId xmlns:a16="http://schemas.microsoft.com/office/drawing/2014/main" id="{BB8F7E46-BC6E-049E-78C6-FAFD9FBDB5A0}"/>
              </a:ext>
            </a:extLst>
          </p:cNvPr>
          <p:cNvPicPr>
            <a:picLocks noChangeAspect="1"/>
          </p:cNvPicPr>
          <p:nvPr/>
        </p:nvPicPr>
        <p:blipFill>
          <a:blip r:embed="rId3"/>
          <a:stretch>
            <a:fillRect/>
          </a:stretch>
        </p:blipFill>
        <p:spPr>
          <a:xfrm>
            <a:off x="2379406" y="3795503"/>
            <a:ext cx="3307967" cy="2975718"/>
          </a:xfrm>
          <a:prstGeom prst="rect">
            <a:avLst/>
          </a:prstGeom>
        </p:spPr>
      </p:pic>
      <p:pic>
        <p:nvPicPr>
          <p:cNvPr id="3" name="Picture 2">
            <a:extLst>
              <a:ext uri="{FF2B5EF4-FFF2-40B4-BE49-F238E27FC236}">
                <a16:creationId xmlns:a16="http://schemas.microsoft.com/office/drawing/2014/main" id="{A3AF80D5-7D85-8D75-1842-B0FD9113546A}"/>
              </a:ext>
            </a:extLst>
          </p:cNvPr>
          <p:cNvPicPr>
            <a:picLocks noChangeAspect="1"/>
          </p:cNvPicPr>
          <p:nvPr/>
        </p:nvPicPr>
        <p:blipFill>
          <a:blip r:embed="rId4"/>
          <a:stretch>
            <a:fillRect/>
          </a:stretch>
        </p:blipFill>
        <p:spPr>
          <a:xfrm>
            <a:off x="978147" y="1808888"/>
            <a:ext cx="1839204" cy="2608305"/>
          </a:xfrm>
          <a:prstGeom prst="rect">
            <a:avLst/>
          </a:prstGeom>
        </p:spPr>
      </p:pic>
      <p:pic>
        <p:nvPicPr>
          <p:cNvPr id="4" name="Picture 3">
            <a:extLst>
              <a:ext uri="{FF2B5EF4-FFF2-40B4-BE49-F238E27FC236}">
                <a16:creationId xmlns:a16="http://schemas.microsoft.com/office/drawing/2014/main" id="{44694891-7FED-9D83-466B-1970E37BE8DC}"/>
              </a:ext>
            </a:extLst>
          </p:cNvPr>
          <p:cNvPicPr>
            <a:picLocks noChangeAspect="1"/>
          </p:cNvPicPr>
          <p:nvPr/>
        </p:nvPicPr>
        <p:blipFill>
          <a:blip r:embed="rId5"/>
          <a:stretch>
            <a:fillRect/>
          </a:stretch>
        </p:blipFill>
        <p:spPr>
          <a:xfrm>
            <a:off x="5598883" y="2534077"/>
            <a:ext cx="6059770" cy="33020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477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759542" y="1441485"/>
            <a:ext cx="5924062" cy="4403325"/>
          </a:xfrm>
        </p:spPr>
        <p:txBody>
          <a:bodyPr>
            <a:normAutofit/>
          </a:bodyPr>
          <a:lstStyle/>
          <a:p>
            <a:r>
              <a:rPr lang="en-GB" sz="1800" dirty="0"/>
              <a:t>Education, regulators and professional bodies</a:t>
            </a:r>
            <a:br>
              <a:rPr lang="en-GB" sz="1800" dirty="0"/>
            </a:br>
            <a:r>
              <a:rPr lang="en-GB" sz="1800" b="0" dirty="0">
                <a:solidFill>
                  <a:schemeClr val="tx1">
                    <a:lumMod val="50000"/>
                    <a:lumOff val="50000"/>
                  </a:schemeClr>
                </a:solidFill>
              </a:rPr>
              <a:t>Curricula: pre and post registration </a:t>
            </a:r>
            <a:br>
              <a:rPr lang="en-GB" sz="1800" b="0" dirty="0"/>
            </a:br>
            <a:r>
              <a:rPr lang="en-GB" sz="1800" b="0" dirty="0">
                <a:solidFill>
                  <a:schemeClr val="tx1">
                    <a:lumMod val="50000"/>
                    <a:lumOff val="50000"/>
                  </a:schemeClr>
                </a:solidFill>
              </a:rPr>
              <a:t>HCPC: SCPEs</a:t>
            </a:r>
            <a:br>
              <a:rPr lang="en-GB" sz="1800" b="0" dirty="0"/>
            </a:br>
            <a:r>
              <a:rPr lang="en-GB" sz="1800" b="0" dirty="0">
                <a:solidFill>
                  <a:schemeClr val="tx1">
                    <a:lumMod val="50000"/>
                    <a:lumOff val="50000"/>
                  </a:schemeClr>
                </a:solidFill>
              </a:rPr>
              <a:t>Greener AHP advisory group</a:t>
            </a:r>
            <a:br>
              <a:rPr lang="en-GB" sz="1800" dirty="0"/>
            </a:br>
            <a:br>
              <a:rPr lang="en-GB" sz="1800" dirty="0"/>
            </a:br>
            <a:r>
              <a:rPr lang="en-GB" sz="1800" dirty="0"/>
              <a:t>Communications &amp; networks</a:t>
            </a:r>
            <a:br>
              <a:rPr lang="en-GB" sz="1800" dirty="0"/>
            </a:br>
            <a:r>
              <a:rPr lang="en-GB" sz="1800" b="0" dirty="0">
                <a:hlinkClick r:id="rId3"/>
              </a:rPr>
              <a:t>Lunch &amp; Learn</a:t>
            </a:r>
            <a:br>
              <a:rPr lang="en-GB" sz="1800" b="0" dirty="0"/>
            </a:br>
            <a:r>
              <a:rPr lang="en-GB" sz="1800" b="0" dirty="0">
                <a:solidFill>
                  <a:schemeClr val="tx1">
                    <a:lumMod val="50000"/>
                    <a:lumOff val="50000"/>
                  </a:schemeClr>
                </a:solidFill>
              </a:rPr>
              <a:t>Connecting with GNHS regions</a:t>
            </a:r>
            <a:br>
              <a:rPr lang="en-GB" sz="1800" b="0" dirty="0"/>
            </a:br>
            <a:r>
              <a:rPr lang="en-GB" sz="1800" b="0" dirty="0">
                <a:solidFill>
                  <a:schemeClr val="tx1">
                    <a:lumMod val="50000"/>
                    <a:lumOff val="50000"/>
                  </a:schemeClr>
                </a:solidFill>
              </a:rPr>
              <a:t>Centre for Sustainable Healthcare networks</a:t>
            </a:r>
            <a:br>
              <a:rPr lang="en-GB" sz="1800" dirty="0"/>
            </a:br>
            <a:br>
              <a:rPr lang="en-GB" sz="1800" dirty="0"/>
            </a:br>
            <a:r>
              <a:rPr lang="en-GB" sz="1800" dirty="0"/>
              <a:t>Awareness raising</a:t>
            </a:r>
            <a:br>
              <a:rPr lang="en-GB" sz="1800" dirty="0"/>
            </a:br>
            <a:r>
              <a:rPr lang="en-GB" sz="1800" b="0" dirty="0">
                <a:highlight>
                  <a:srgbClr val="FFFF00"/>
                </a:highlight>
              </a:rPr>
              <a:t>Case studies</a:t>
            </a:r>
            <a:br>
              <a:rPr lang="en-GB" sz="1800" dirty="0">
                <a:highlight>
                  <a:srgbClr val="FFFF00"/>
                </a:highlight>
                <a:cs typeface="Arial"/>
              </a:rPr>
            </a:br>
            <a:r>
              <a:rPr lang="en-GB" sz="1800" b="0" dirty="0">
                <a:solidFill>
                  <a:schemeClr val="tx1">
                    <a:lumMod val="50000"/>
                    <a:lumOff val="50000"/>
                  </a:schemeClr>
                </a:solidFill>
              </a:rPr>
              <a:t>Greener AHP hub</a:t>
            </a:r>
            <a:br>
              <a:rPr lang="en-GB" sz="1800" b="0" dirty="0"/>
            </a:br>
            <a:r>
              <a:rPr lang="en-GB" sz="1800" b="0" dirty="0">
                <a:solidFill>
                  <a:schemeClr val="tx1">
                    <a:lumMod val="50000"/>
                    <a:lumOff val="50000"/>
                  </a:schemeClr>
                </a:solidFill>
              </a:rPr>
              <a:t>Production of an </a:t>
            </a:r>
            <a:r>
              <a:rPr lang="en-GB" sz="1800" b="0" dirty="0">
                <a:latin typeface="Arial"/>
                <a:cs typeface="Calibri"/>
                <a:hlinkClick r:id="rId4"/>
              </a:rPr>
              <a:t>animation for AHPs by AHPs</a:t>
            </a:r>
            <a:br>
              <a:rPr lang="en-GB" sz="1800" b="0" dirty="0"/>
            </a:br>
            <a:r>
              <a:rPr lang="en-GB" sz="1800" b="0" dirty="0">
                <a:solidFill>
                  <a:schemeClr val="tx1">
                    <a:lumMod val="50000"/>
                    <a:lumOff val="50000"/>
                  </a:schemeClr>
                </a:solidFill>
              </a:rPr>
              <a:t>Greener AHP week</a:t>
            </a:r>
            <a:br>
              <a:rPr lang="en-GB" sz="1800" b="0" dirty="0"/>
            </a:br>
            <a:endParaRPr lang="en-GB" sz="1800" dirty="0">
              <a:solidFill>
                <a:schemeClr val="tx1">
                  <a:lumMod val="50000"/>
                  <a:lumOff val="50000"/>
                </a:schemeClr>
              </a:solidFill>
            </a:endParaRPr>
          </a:p>
        </p:txBody>
      </p:sp>
      <p:sp>
        <p:nvSpPr>
          <p:cNvPr id="3" name="TextBox 2">
            <a:extLst>
              <a:ext uri="{FF2B5EF4-FFF2-40B4-BE49-F238E27FC236}">
                <a16:creationId xmlns:a16="http://schemas.microsoft.com/office/drawing/2014/main" id="{10882DB6-A6BD-B11B-023C-27A63616F7E7}"/>
              </a:ext>
            </a:extLst>
          </p:cNvPr>
          <p:cNvSpPr txBox="1"/>
          <p:nvPr/>
        </p:nvSpPr>
        <p:spPr>
          <a:xfrm>
            <a:off x="759542" y="788140"/>
            <a:ext cx="5323234" cy="461665"/>
          </a:xfrm>
          <a:prstGeom prst="rect">
            <a:avLst/>
          </a:prstGeom>
          <a:noFill/>
        </p:spPr>
        <p:txBody>
          <a:bodyPr wrap="square" rtlCol="0">
            <a:spAutoFit/>
          </a:bodyPr>
          <a:lstStyle/>
          <a:p>
            <a:r>
              <a:rPr lang="en-GB" sz="2400" b="1" dirty="0">
                <a:solidFill>
                  <a:srgbClr val="009137"/>
                </a:solidFill>
                <a:latin typeface="Arial" panose="020B0604020202020204" pitchFamily="34" charset="0"/>
                <a:cs typeface="Arial" panose="020B0604020202020204" pitchFamily="34" charset="0"/>
              </a:rPr>
              <a:t>National Greener AHP work</a:t>
            </a:r>
          </a:p>
        </p:txBody>
      </p:sp>
      <p:pic>
        <p:nvPicPr>
          <p:cNvPr id="9" name="Picture 9" descr="Logo, company name&#10;&#10;Description automatically generated">
            <a:extLst>
              <a:ext uri="{FF2B5EF4-FFF2-40B4-BE49-F238E27FC236}">
                <a16:creationId xmlns:a16="http://schemas.microsoft.com/office/drawing/2014/main" id="{5A90B276-0A82-78C7-3CC5-12B2102DC073}"/>
              </a:ext>
            </a:extLst>
          </p:cNvPr>
          <p:cNvPicPr>
            <a:picLocks noChangeAspect="1"/>
          </p:cNvPicPr>
          <p:nvPr/>
        </p:nvPicPr>
        <p:blipFill>
          <a:blip r:embed="rId5"/>
          <a:stretch>
            <a:fillRect/>
          </a:stretch>
        </p:blipFill>
        <p:spPr>
          <a:xfrm>
            <a:off x="6317029" y="4949337"/>
            <a:ext cx="2257425" cy="1485900"/>
          </a:xfrm>
          <a:prstGeom prst="rect">
            <a:avLst/>
          </a:prstGeom>
        </p:spPr>
      </p:pic>
      <p:pic>
        <p:nvPicPr>
          <p:cNvPr id="10" name="Picture 10">
            <a:extLst>
              <a:ext uri="{FF2B5EF4-FFF2-40B4-BE49-F238E27FC236}">
                <a16:creationId xmlns:a16="http://schemas.microsoft.com/office/drawing/2014/main" id="{E8BF5B8F-40F4-73A4-D377-FF9634B8215F}"/>
              </a:ext>
            </a:extLst>
          </p:cNvPr>
          <p:cNvPicPr>
            <a:picLocks noChangeAspect="1"/>
          </p:cNvPicPr>
          <p:nvPr/>
        </p:nvPicPr>
        <p:blipFill>
          <a:blip r:embed="rId6"/>
          <a:stretch>
            <a:fillRect/>
          </a:stretch>
        </p:blipFill>
        <p:spPr>
          <a:xfrm>
            <a:off x="7886212" y="3431443"/>
            <a:ext cx="3657600" cy="1047750"/>
          </a:xfrm>
          <a:prstGeom prst="rect">
            <a:avLst/>
          </a:prstGeom>
        </p:spPr>
      </p:pic>
      <p:pic>
        <p:nvPicPr>
          <p:cNvPr id="11" name="Picture 11">
            <a:extLst>
              <a:ext uri="{FF2B5EF4-FFF2-40B4-BE49-F238E27FC236}">
                <a16:creationId xmlns:a16="http://schemas.microsoft.com/office/drawing/2014/main" id="{24E66895-00D8-F62D-7250-D04B0F86AF64}"/>
              </a:ext>
            </a:extLst>
          </p:cNvPr>
          <p:cNvPicPr>
            <a:picLocks noChangeAspect="1"/>
          </p:cNvPicPr>
          <p:nvPr/>
        </p:nvPicPr>
        <p:blipFill>
          <a:blip r:embed="rId7"/>
          <a:stretch>
            <a:fillRect/>
          </a:stretch>
        </p:blipFill>
        <p:spPr>
          <a:xfrm>
            <a:off x="8673855" y="4951780"/>
            <a:ext cx="3407997" cy="1192823"/>
          </a:xfrm>
          <a:prstGeom prst="rect">
            <a:avLst/>
          </a:prstGeom>
        </p:spPr>
      </p:pic>
      <p:pic>
        <p:nvPicPr>
          <p:cNvPr id="12" name="Picture 12" descr="Graphical user interface, text, application&#10;&#10;Description automatically generated">
            <a:extLst>
              <a:ext uri="{FF2B5EF4-FFF2-40B4-BE49-F238E27FC236}">
                <a16:creationId xmlns:a16="http://schemas.microsoft.com/office/drawing/2014/main" id="{050317E3-7394-C869-437B-561BEDE94741}"/>
              </a:ext>
            </a:extLst>
          </p:cNvPr>
          <p:cNvPicPr>
            <a:picLocks noChangeAspect="1"/>
          </p:cNvPicPr>
          <p:nvPr/>
        </p:nvPicPr>
        <p:blipFill>
          <a:blip r:embed="rId8"/>
          <a:stretch>
            <a:fillRect/>
          </a:stretch>
        </p:blipFill>
        <p:spPr>
          <a:xfrm>
            <a:off x="9119578" y="1538654"/>
            <a:ext cx="1962150" cy="1428750"/>
          </a:xfrm>
          <a:prstGeom prst="rect">
            <a:avLst/>
          </a:prstGeom>
        </p:spPr>
      </p:pic>
      <p:pic>
        <p:nvPicPr>
          <p:cNvPr id="13" name="Picture 13" descr="Text, application&#10;&#10;Description automatically generated">
            <a:extLst>
              <a:ext uri="{FF2B5EF4-FFF2-40B4-BE49-F238E27FC236}">
                <a16:creationId xmlns:a16="http://schemas.microsoft.com/office/drawing/2014/main" id="{927122AA-8093-A035-6C3E-C49C26A81D5B}"/>
              </a:ext>
            </a:extLst>
          </p:cNvPr>
          <p:cNvPicPr>
            <a:picLocks noChangeAspect="1"/>
          </p:cNvPicPr>
          <p:nvPr/>
        </p:nvPicPr>
        <p:blipFill>
          <a:blip r:embed="rId9"/>
          <a:stretch>
            <a:fillRect/>
          </a:stretch>
        </p:blipFill>
        <p:spPr>
          <a:xfrm>
            <a:off x="6771298" y="245452"/>
            <a:ext cx="2343883" cy="1662968"/>
          </a:xfrm>
          <a:prstGeom prst="rect">
            <a:avLst/>
          </a:prstGeom>
        </p:spPr>
      </p:pic>
      <p:pic>
        <p:nvPicPr>
          <p:cNvPr id="14" name="Picture 14" descr="Icon&#10;&#10;Description automatically generated">
            <a:extLst>
              <a:ext uri="{FF2B5EF4-FFF2-40B4-BE49-F238E27FC236}">
                <a16:creationId xmlns:a16="http://schemas.microsoft.com/office/drawing/2014/main" id="{09BAE69E-7D86-2294-DA88-5EA1F1263C5C}"/>
              </a:ext>
            </a:extLst>
          </p:cNvPr>
          <p:cNvPicPr>
            <a:picLocks noChangeAspect="1"/>
          </p:cNvPicPr>
          <p:nvPr/>
        </p:nvPicPr>
        <p:blipFill>
          <a:blip r:embed="rId10"/>
          <a:stretch>
            <a:fillRect/>
          </a:stretch>
        </p:blipFill>
        <p:spPr>
          <a:xfrm>
            <a:off x="7175624" y="2027360"/>
            <a:ext cx="1201372" cy="1406281"/>
          </a:xfrm>
          <a:prstGeom prst="rect">
            <a:avLst/>
          </a:prstGeom>
        </p:spPr>
      </p:pic>
      <p:pic>
        <p:nvPicPr>
          <p:cNvPr id="15" name="Picture 15" descr="A picture containing graphical user interface&#10;&#10;Description automatically generated">
            <a:extLst>
              <a:ext uri="{FF2B5EF4-FFF2-40B4-BE49-F238E27FC236}">
                <a16:creationId xmlns:a16="http://schemas.microsoft.com/office/drawing/2014/main" id="{30FB6D7B-C8B7-7150-358D-3682DF354CCC}"/>
              </a:ext>
            </a:extLst>
          </p:cNvPr>
          <p:cNvPicPr>
            <a:picLocks noChangeAspect="1"/>
          </p:cNvPicPr>
          <p:nvPr/>
        </p:nvPicPr>
        <p:blipFill>
          <a:blip r:embed="rId11"/>
          <a:stretch>
            <a:fillRect/>
          </a:stretch>
        </p:blipFill>
        <p:spPr>
          <a:xfrm>
            <a:off x="5722327" y="3338634"/>
            <a:ext cx="2095500" cy="1333500"/>
          </a:xfrm>
          <a:prstGeom prst="rect">
            <a:avLst/>
          </a:prstGeom>
        </p:spPr>
      </p:pic>
    </p:spTree>
    <p:extLst>
      <p:ext uri="{BB962C8B-B14F-4D97-AF65-F5344CB8AC3E}">
        <p14:creationId xmlns:p14="http://schemas.microsoft.com/office/powerpoint/2010/main" val="288139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1880419" y="2766218"/>
            <a:ext cx="6811297" cy="1697627"/>
          </a:xfrm>
        </p:spPr>
        <p:txBody>
          <a:bodyPr>
            <a:normAutofit/>
          </a:bodyPr>
          <a:lstStyle/>
          <a:p>
            <a:pPr algn="ctr"/>
            <a:r>
              <a:rPr lang="en-GB" sz="2800" dirty="0">
                <a:solidFill>
                  <a:srgbClr val="009137"/>
                </a:solidFill>
                <a:latin typeface="Arial"/>
                <a:cs typeface="Arial"/>
              </a:rPr>
              <a:t>Examples of small every-day actions and Greener AHP initiatives</a:t>
            </a:r>
          </a:p>
        </p:txBody>
      </p:sp>
      <p:sp>
        <p:nvSpPr>
          <p:cNvPr id="5" name="Title 1">
            <a:extLst>
              <a:ext uri="{FF2B5EF4-FFF2-40B4-BE49-F238E27FC236}">
                <a16:creationId xmlns:a16="http://schemas.microsoft.com/office/drawing/2014/main" id="{912DA498-2A70-1EB5-9BD0-518EBB04AB45}"/>
              </a:ext>
            </a:extLst>
          </p:cNvPr>
          <p:cNvSpPr txBox="1">
            <a:spLocks/>
          </p:cNvSpPr>
          <p:nvPr/>
        </p:nvSpPr>
        <p:spPr>
          <a:xfrm>
            <a:off x="787420" y="1556587"/>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a:br>
            <a:br>
              <a:rPr lang="en-GB"/>
            </a:br>
            <a:br>
              <a:rPr lang="en-GB" sz="2400">
                <a:cs typeface="Arial"/>
              </a:rPr>
            </a:br>
            <a:endParaRPr lang="en-GB" sz="2400">
              <a:solidFill>
                <a:schemeClr val="tx1">
                  <a:lumMod val="95000"/>
                  <a:lumOff val="5000"/>
                </a:schemeClr>
              </a:solidFill>
              <a:cs typeface="Arial"/>
            </a:endParaRPr>
          </a:p>
        </p:txBody>
      </p:sp>
      <p:sp>
        <p:nvSpPr>
          <p:cNvPr id="8" name="Title 1">
            <a:extLst>
              <a:ext uri="{FF2B5EF4-FFF2-40B4-BE49-F238E27FC236}">
                <a16:creationId xmlns:a16="http://schemas.microsoft.com/office/drawing/2014/main" id="{73F2E80A-EE8E-410F-7A6F-CF313B9A1134}"/>
              </a:ext>
            </a:extLst>
          </p:cNvPr>
          <p:cNvSpPr txBox="1">
            <a:spLocks/>
          </p:cNvSpPr>
          <p:nvPr/>
        </p:nvSpPr>
        <p:spPr>
          <a:xfrm>
            <a:off x="787420" y="1635450"/>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000"/>
            </a:br>
            <a:endParaRPr lang="en-GB" sz="1800">
              <a:solidFill>
                <a:schemeClr val="tx1">
                  <a:lumMod val="95000"/>
                  <a:lumOff val="5000"/>
                </a:schemeClr>
              </a:solidFill>
              <a:cs typeface="Arial"/>
            </a:endParaRPr>
          </a:p>
          <a:p>
            <a:endParaRPr lang="en-GB" sz="1800" b="0">
              <a:cs typeface="Arial"/>
            </a:endParaRPr>
          </a:p>
          <a:p>
            <a:endParaRPr lang="en-GB" sz="2400">
              <a:solidFill>
                <a:schemeClr val="tx1">
                  <a:lumMod val="95000"/>
                  <a:lumOff val="5000"/>
                </a:schemeClr>
              </a:solidFill>
              <a:cs typeface="Arial"/>
            </a:endParaRPr>
          </a:p>
          <a:p>
            <a:endParaRPr lang="en-GB" sz="2400">
              <a:solidFill>
                <a:schemeClr val="tx1">
                  <a:lumMod val="95000"/>
                  <a:lumOff val="5000"/>
                </a:schemeClr>
              </a:solidFill>
              <a:cs typeface="Arial"/>
            </a:endParaRPr>
          </a:p>
        </p:txBody>
      </p:sp>
      <p:sp>
        <p:nvSpPr>
          <p:cNvPr id="4" name="Title 1">
            <a:extLst>
              <a:ext uri="{FF2B5EF4-FFF2-40B4-BE49-F238E27FC236}">
                <a16:creationId xmlns:a16="http://schemas.microsoft.com/office/drawing/2014/main" id="{91BABD61-17BF-4573-EABA-C01B6569980B}"/>
              </a:ext>
            </a:extLst>
          </p:cNvPr>
          <p:cNvSpPr txBox="1">
            <a:spLocks/>
          </p:cNvSpPr>
          <p:nvPr/>
        </p:nvSpPr>
        <p:spPr>
          <a:xfrm>
            <a:off x="759542" y="2451195"/>
            <a:ext cx="10515600" cy="36664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400">
                <a:cs typeface="Arial"/>
              </a:rPr>
            </a:br>
            <a:endParaRPr lang="en-GB" sz="2400">
              <a:solidFill>
                <a:schemeClr val="tx1">
                  <a:lumMod val="95000"/>
                  <a:lumOff val="5000"/>
                </a:schemeClr>
              </a:solidFill>
              <a:cs typeface="Arial"/>
            </a:endParaRPr>
          </a:p>
        </p:txBody>
      </p:sp>
      <p:grpSp>
        <p:nvGrpSpPr>
          <p:cNvPr id="3" name="Group 2">
            <a:extLst>
              <a:ext uri="{FF2B5EF4-FFF2-40B4-BE49-F238E27FC236}">
                <a16:creationId xmlns:a16="http://schemas.microsoft.com/office/drawing/2014/main" id="{65013B43-21B0-FFB0-20CF-AD5375043A2A}"/>
              </a:ext>
            </a:extLst>
          </p:cNvPr>
          <p:cNvGrpSpPr>
            <a:grpSpLocks noChangeAspect="1"/>
          </p:cNvGrpSpPr>
          <p:nvPr/>
        </p:nvGrpSpPr>
        <p:grpSpPr>
          <a:xfrm>
            <a:off x="9121075" y="596222"/>
            <a:ext cx="2381012" cy="2264966"/>
            <a:chOff x="3495041" y="501967"/>
            <a:chExt cx="6471920" cy="6468075"/>
          </a:xfrm>
        </p:grpSpPr>
        <p:pic>
          <p:nvPicPr>
            <p:cNvPr id="6" name="Picture 5">
              <a:extLst>
                <a:ext uri="{FF2B5EF4-FFF2-40B4-BE49-F238E27FC236}">
                  <a16:creationId xmlns:a16="http://schemas.microsoft.com/office/drawing/2014/main" id="{9DAB9109-A41B-4A76-3278-DAFCDBD7CDA5}"/>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25596" r="25504"/>
            <a:stretch/>
          </p:blipFill>
          <p:spPr>
            <a:xfrm>
              <a:off x="3495041" y="501967"/>
              <a:ext cx="6471920" cy="6468075"/>
            </a:xfrm>
            <a:prstGeom prst="ellipse">
              <a:avLst/>
            </a:prstGeom>
            <a:effectLst>
              <a:outerShdw blurRad="50800" dist="50800" dir="5400000" algn="ctr" rotWithShape="0">
                <a:srgbClr val="000000">
                  <a:alpha val="0"/>
                </a:srgbClr>
              </a:outerShdw>
              <a:softEdge rad="25400"/>
            </a:effectLst>
          </p:spPr>
        </p:pic>
        <p:pic>
          <p:nvPicPr>
            <p:cNvPr id="7" name="Picture 6" descr="Icon&#10;&#10;Description automatically generated">
              <a:extLst>
                <a:ext uri="{FF2B5EF4-FFF2-40B4-BE49-F238E27FC236}">
                  <a16:creationId xmlns:a16="http://schemas.microsoft.com/office/drawing/2014/main" id="{5EAA8F23-83BC-D2CF-0534-8059261BE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446" y="1452707"/>
              <a:ext cx="3229109" cy="4566594"/>
            </a:xfrm>
            <a:prstGeom prst="rect">
              <a:avLst/>
            </a:prstGeom>
            <a:ln>
              <a:noFill/>
            </a:ln>
            <a:effectLst>
              <a:outerShdw blurRad="50800" dist="38100" dir="8100000" algn="tr" rotWithShape="0">
                <a:prstClr val="black"/>
              </a:outerShdw>
            </a:effectLst>
          </p:spPr>
        </p:pic>
      </p:grpSp>
    </p:spTree>
    <p:extLst>
      <p:ext uri="{BB962C8B-B14F-4D97-AF65-F5344CB8AC3E}">
        <p14:creationId xmlns:p14="http://schemas.microsoft.com/office/powerpoint/2010/main" val="396759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711999" y="402470"/>
            <a:ext cx="7873181" cy="1325563"/>
          </a:xfrm>
        </p:spPr>
        <p:txBody>
          <a:bodyPr>
            <a:normAutofit/>
          </a:bodyPr>
          <a:lstStyle/>
          <a:p>
            <a:r>
              <a:rPr lang="en-GB" sz="2400" dirty="0">
                <a:cs typeface="Arial"/>
              </a:rPr>
              <a:t>Small every-day actions / </a:t>
            </a:r>
            <a:r>
              <a:rPr lang="en-GB" sz="2400" dirty="0">
                <a:hlinkClick r:id="rId3">
                  <a:extLst>
                    <a:ext uri="{A12FA001-AC4F-418D-AE19-62706E023703}">
                      <ahyp:hlinkClr xmlns:ahyp="http://schemas.microsoft.com/office/drawing/2018/hyperlinkcolor" val="tx"/>
                    </a:ext>
                  </a:extLst>
                </a:hlinkClick>
              </a:rPr>
              <a:t>Sustainable Quality Improvement</a:t>
            </a:r>
            <a:r>
              <a:rPr lang="en-GB" sz="2400" dirty="0"/>
              <a:t> </a:t>
            </a:r>
            <a:r>
              <a:rPr lang="en-GB" sz="2400" dirty="0">
                <a:cs typeface="Arial"/>
              </a:rPr>
              <a:t>projects / low carbon models of care / carbon foot printing</a:t>
            </a:r>
          </a:p>
        </p:txBody>
      </p:sp>
      <p:sp>
        <p:nvSpPr>
          <p:cNvPr id="5" name="Title 1">
            <a:extLst>
              <a:ext uri="{FF2B5EF4-FFF2-40B4-BE49-F238E27FC236}">
                <a16:creationId xmlns:a16="http://schemas.microsoft.com/office/drawing/2014/main" id="{912DA498-2A70-1EB5-9BD0-518EBB04AB45}"/>
              </a:ext>
            </a:extLst>
          </p:cNvPr>
          <p:cNvSpPr txBox="1">
            <a:spLocks/>
          </p:cNvSpPr>
          <p:nvPr/>
        </p:nvSpPr>
        <p:spPr>
          <a:xfrm>
            <a:off x="787420" y="1556587"/>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a:br>
            <a:br>
              <a:rPr lang="en-GB"/>
            </a:br>
            <a:br>
              <a:rPr lang="en-GB" sz="2400">
                <a:cs typeface="Arial"/>
              </a:rPr>
            </a:br>
            <a:endParaRPr lang="en-GB" sz="2400">
              <a:solidFill>
                <a:schemeClr val="tx1">
                  <a:lumMod val="95000"/>
                  <a:lumOff val="5000"/>
                </a:schemeClr>
              </a:solidFill>
              <a:cs typeface="Arial"/>
            </a:endParaRPr>
          </a:p>
        </p:txBody>
      </p:sp>
      <p:sp>
        <p:nvSpPr>
          <p:cNvPr id="8" name="Title 1">
            <a:extLst>
              <a:ext uri="{FF2B5EF4-FFF2-40B4-BE49-F238E27FC236}">
                <a16:creationId xmlns:a16="http://schemas.microsoft.com/office/drawing/2014/main" id="{73F2E80A-EE8E-410F-7A6F-CF313B9A1134}"/>
              </a:ext>
            </a:extLst>
          </p:cNvPr>
          <p:cNvSpPr txBox="1">
            <a:spLocks/>
          </p:cNvSpPr>
          <p:nvPr/>
        </p:nvSpPr>
        <p:spPr>
          <a:xfrm>
            <a:off x="0" y="1716272"/>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000"/>
            </a:br>
            <a:endParaRPr lang="en-GB" sz="1800">
              <a:solidFill>
                <a:schemeClr val="tx1">
                  <a:lumMod val="95000"/>
                  <a:lumOff val="5000"/>
                </a:schemeClr>
              </a:solidFill>
              <a:cs typeface="Arial"/>
            </a:endParaRPr>
          </a:p>
          <a:p>
            <a:endParaRPr lang="en-GB" sz="1800" b="0">
              <a:cs typeface="Arial"/>
            </a:endParaRPr>
          </a:p>
          <a:p>
            <a:endParaRPr lang="en-GB" sz="2400">
              <a:solidFill>
                <a:schemeClr val="tx1">
                  <a:lumMod val="95000"/>
                  <a:lumOff val="5000"/>
                </a:schemeClr>
              </a:solidFill>
              <a:cs typeface="Arial"/>
            </a:endParaRPr>
          </a:p>
          <a:p>
            <a:endParaRPr lang="en-GB" sz="2400">
              <a:solidFill>
                <a:schemeClr val="tx1">
                  <a:lumMod val="95000"/>
                  <a:lumOff val="5000"/>
                </a:schemeClr>
              </a:solidFill>
              <a:cs typeface="Arial"/>
            </a:endParaRPr>
          </a:p>
        </p:txBody>
      </p:sp>
      <p:sp>
        <p:nvSpPr>
          <p:cNvPr id="4" name="Title 1">
            <a:extLst>
              <a:ext uri="{FF2B5EF4-FFF2-40B4-BE49-F238E27FC236}">
                <a16:creationId xmlns:a16="http://schemas.microsoft.com/office/drawing/2014/main" id="{91BABD61-17BF-4573-EABA-C01B6569980B}"/>
              </a:ext>
            </a:extLst>
          </p:cNvPr>
          <p:cNvSpPr txBox="1">
            <a:spLocks/>
          </p:cNvSpPr>
          <p:nvPr/>
        </p:nvSpPr>
        <p:spPr>
          <a:xfrm>
            <a:off x="390694" y="2007074"/>
            <a:ext cx="5327166" cy="459537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pPr marL="342900" indent="-342900">
              <a:lnSpc>
                <a:spcPct val="170000"/>
              </a:lnSpc>
              <a:buFont typeface="Arial" panose="020B0604020202020204" pitchFamily="34" charset="0"/>
              <a:buChar char="•"/>
            </a:pPr>
            <a:r>
              <a:rPr lang="en-GB" sz="6000" b="0" dirty="0">
                <a:solidFill>
                  <a:schemeClr val="bg2">
                    <a:lumMod val="25000"/>
                  </a:schemeClr>
                </a:solidFill>
                <a:cs typeface="Arial"/>
              </a:rPr>
              <a:t>Using content of your email signature to communicate key messaging or resources e.g. links to e-learning, carbon footprint of an email attachment  </a:t>
            </a:r>
            <a:endParaRPr lang="en-US" sz="6000" dirty="0">
              <a:solidFill>
                <a:schemeClr val="bg2">
                  <a:lumMod val="25000"/>
                </a:schemeClr>
              </a:solidFill>
            </a:endParaRPr>
          </a:p>
          <a:p>
            <a:pPr marL="342900" indent="-342900">
              <a:lnSpc>
                <a:spcPct val="170000"/>
              </a:lnSpc>
              <a:buFont typeface="Arial" panose="020B0604020202020204" pitchFamily="34" charset="0"/>
              <a:buChar char="•"/>
            </a:pPr>
            <a:r>
              <a:rPr lang="en-GB" sz="6000" b="0" dirty="0">
                <a:solidFill>
                  <a:schemeClr val="bg2">
                    <a:lumMod val="25000"/>
                  </a:schemeClr>
                </a:solidFill>
                <a:cs typeface="Arial"/>
              </a:rPr>
              <a:t>Using QR codes and website links to self-help info where possible instead of printing</a:t>
            </a:r>
          </a:p>
          <a:p>
            <a:pPr marL="342900" indent="-342900">
              <a:lnSpc>
                <a:spcPct val="170000"/>
              </a:lnSpc>
              <a:buFont typeface="Arial" panose="020B0604020202020204" pitchFamily="34" charset="0"/>
              <a:buChar char="•"/>
            </a:pPr>
            <a:r>
              <a:rPr lang="en-GB" sz="6000" b="0" dirty="0">
                <a:solidFill>
                  <a:schemeClr val="bg2">
                    <a:lumMod val="25000"/>
                  </a:schemeClr>
                </a:solidFill>
                <a:cs typeface="Arial"/>
              </a:rPr>
              <a:t>Incorporating ES into curricula and student placement projects </a:t>
            </a:r>
          </a:p>
          <a:p>
            <a:pPr marL="342900" indent="-342900">
              <a:lnSpc>
                <a:spcPct val="170000"/>
              </a:lnSpc>
              <a:buFont typeface="Arial" panose="020B0604020202020204" pitchFamily="34" charset="0"/>
              <a:buChar char="•"/>
            </a:pPr>
            <a:r>
              <a:rPr lang="en-GB" sz="6000" b="0" dirty="0">
                <a:solidFill>
                  <a:schemeClr val="bg2">
                    <a:lumMod val="25000"/>
                  </a:schemeClr>
                </a:solidFill>
                <a:cs typeface="Arial"/>
              </a:rPr>
              <a:t>Reusable instead of single use: straws, masks, drapes, biodegradable aprons </a:t>
            </a:r>
            <a:r>
              <a:rPr lang="en-GB" sz="6000" b="0" dirty="0">
                <a:solidFill>
                  <a:srgbClr val="0563C1"/>
                </a:solidFill>
                <a:cs typeface="Arial"/>
                <a:hlinkClick r:id="rId4"/>
              </a:rPr>
              <a:t>NHS Single-Use Plastics Reduction Campaign Pledge</a:t>
            </a:r>
          </a:p>
          <a:p>
            <a:pPr marL="342900" indent="-342900">
              <a:lnSpc>
                <a:spcPct val="170000"/>
              </a:lnSpc>
              <a:buFont typeface="Arial,Sans-Serif" panose="020B0604020202020204" pitchFamily="34" charset="0"/>
              <a:buChar char="•"/>
            </a:pPr>
            <a:r>
              <a:rPr lang="en-GB" sz="6000" b="0" dirty="0">
                <a:solidFill>
                  <a:srgbClr val="0563C1"/>
                </a:solidFill>
                <a:cs typeface="Arial"/>
                <a:hlinkClick r:id="rId5"/>
              </a:rPr>
              <a:t>Orthotics team, The Royal Wolverhampton NHS Trust</a:t>
            </a:r>
            <a:endParaRPr lang="en-GB" sz="6000" b="0" dirty="0">
              <a:solidFill>
                <a:srgbClr val="767171"/>
              </a:solidFill>
              <a:cs typeface="Arial"/>
            </a:endParaRPr>
          </a:p>
          <a:p>
            <a:pPr marL="342900" indent="-342900">
              <a:lnSpc>
                <a:spcPct val="170000"/>
              </a:lnSpc>
              <a:buFont typeface="Arial,Sans-Serif" panose="020B0604020202020204" pitchFamily="34" charset="0"/>
              <a:buChar char="•"/>
            </a:pPr>
            <a:r>
              <a:rPr lang="en-GB" sz="6000" b="0" dirty="0">
                <a:solidFill>
                  <a:srgbClr val="0563C1"/>
                </a:solidFill>
                <a:cs typeface="Arial"/>
                <a:hlinkClick r:id="rId6"/>
              </a:rPr>
              <a:t>GOSHpods goes Green: Green champions &amp; period pants</a:t>
            </a:r>
            <a:endParaRPr lang="en-GB" sz="6000" b="0" dirty="0">
              <a:solidFill>
                <a:srgbClr val="0563C1"/>
              </a:solidFill>
              <a:cs typeface="Arial"/>
            </a:endParaRPr>
          </a:p>
          <a:p>
            <a:pPr marL="342900" indent="-342900">
              <a:lnSpc>
                <a:spcPct val="170000"/>
              </a:lnSpc>
              <a:buFont typeface="Arial,Sans-Serif" panose="020B0604020202020204" pitchFamily="34" charset="0"/>
              <a:buChar char="•"/>
            </a:pPr>
            <a:endParaRPr lang="en-GB" dirty="0"/>
          </a:p>
          <a:p>
            <a:br>
              <a:rPr lang="en-GB" dirty="0"/>
            </a:br>
            <a:br>
              <a:rPr lang="en-GB" dirty="0"/>
            </a:br>
            <a:br>
              <a:rPr lang="en-GB" sz="2400" dirty="0">
                <a:cs typeface="Arial"/>
              </a:rPr>
            </a:br>
            <a:endParaRPr lang="en-GB" sz="2400" dirty="0">
              <a:solidFill>
                <a:schemeClr val="tx1">
                  <a:lumMod val="95000"/>
                  <a:lumOff val="5000"/>
                </a:schemeClr>
              </a:solidFill>
              <a:cs typeface="Arial"/>
            </a:endParaRPr>
          </a:p>
        </p:txBody>
      </p:sp>
      <p:sp>
        <p:nvSpPr>
          <p:cNvPr id="3" name="TextBox 2">
            <a:extLst>
              <a:ext uri="{FF2B5EF4-FFF2-40B4-BE49-F238E27FC236}">
                <a16:creationId xmlns:a16="http://schemas.microsoft.com/office/drawing/2014/main" id="{6A52FA25-4040-A164-D1A2-396F4ABF1137}"/>
              </a:ext>
            </a:extLst>
          </p:cNvPr>
          <p:cNvSpPr txBox="1"/>
          <p:nvPr/>
        </p:nvSpPr>
        <p:spPr>
          <a:xfrm>
            <a:off x="5463968" y="1395666"/>
            <a:ext cx="4682354" cy="5113387"/>
          </a:xfrm>
          <a:prstGeom prst="rect">
            <a:avLst/>
          </a:prstGeom>
          <a:noFill/>
        </p:spPr>
        <p:txBody>
          <a:bodyPr wrap="square" lIns="91440" tIns="45720" rIns="91440" bIns="45720" rtlCol="0" anchor="t">
            <a:spAutoFit/>
          </a:bodyPr>
          <a:lstStyle/>
          <a:p>
            <a:pPr marL="342900" indent="-342900">
              <a:lnSpc>
                <a:spcPct val="170000"/>
              </a:lnSpc>
              <a:buFont typeface="Arial" panose="020B0604020202020204" pitchFamily="34" charset="0"/>
              <a:buChar char="•"/>
            </a:pPr>
            <a:r>
              <a:rPr lang="en-GB" sz="1500" b="0" dirty="0">
                <a:hlinkClick r:id="rId3"/>
              </a:rPr>
              <a:t>Early mobilisation in CICU Southampton</a:t>
            </a:r>
            <a:endParaRPr lang="en-GB" sz="1500" dirty="0">
              <a:hlinkClick r:id="rId7"/>
            </a:endParaRPr>
          </a:p>
          <a:p>
            <a:pPr marL="342900" indent="-342900">
              <a:lnSpc>
                <a:spcPct val="170000"/>
              </a:lnSpc>
              <a:buFont typeface="Arial" panose="020B0604020202020204" pitchFamily="34" charset="0"/>
              <a:buChar char="•"/>
            </a:pPr>
            <a:r>
              <a:rPr lang="en-GB" sz="1500" dirty="0">
                <a:hlinkClick r:id="rId7"/>
              </a:rPr>
              <a:t>Community e-bikes Sussex</a:t>
            </a:r>
            <a:endParaRPr lang="en-GB" sz="1500" dirty="0"/>
          </a:p>
          <a:p>
            <a:pPr marL="342900" indent="-342900">
              <a:lnSpc>
                <a:spcPct val="170000"/>
              </a:lnSpc>
              <a:buFont typeface="Arial" panose="020B0604020202020204" pitchFamily="34" charset="0"/>
              <a:buChar char="•"/>
            </a:pPr>
            <a:r>
              <a:rPr lang="en-GB" sz="1500" b="0" dirty="0">
                <a:solidFill>
                  <a:srgbClr val="0070C0"/>
                </a:solidFill>
                <a:cs typeface="Arial"/>
                <a:hlinkClick r:id="rId8">
                  <a:extLst>
                    <a:ext uri="{A12FA001-AC4F-418D-AE19-62706E023703}">
                      <ahyp:hlinkClr xmlns:ahyp="http://schemas.microsoft.com/office/drawing/2018/hyperlinkcolor" val="tx"/>
                    </a:ext>
                  </a:extLst>
                </a:hlinkClick>
              </a:rPr>
              <a:t>Paper reduction and engaging the workforce</a:t>
            </a:r>
            <a:endParaRPr lang="en-GB" sz="1500" b="0" dirty="0">
              <a:solidFill>
                <a:srgbClr val="0070C0"/>
              </a:solidFill>
              <a:cs typeface="Arial"/>
            </a:endParaRPr>
          </a:p>
          <a:p>
            <a:pPr marL="342900" indent="-342900">
              <a:lnSpc>
                <a:spcPct val="170000"/>
              </a:lnSpc>
              <a:buFont typeface="Arial" panose="020B0604020202020204" pitchFamily="34" charset="0"/>
              <a:buChar char="•"/>
            </a:pPr>
            <a:r>
              <a:rPr lang="en-GB" sz="1500" u="sng" dirty="0">
                <a:hlinkClick r:id="rId9"/>
              </a:rPr>
              <a:t>‘The gloves are off’ campaign</a:t>
            </a:r>
            <a:endParaRPr lang="en-GB" sz="1500" dirty="0"/>
          </a:p>
          <a:p>
            <a:pPr marL="342900" indent="-342900">
              <a:lnSpc>
                <a:spcPct val="170000"/>
              </a:lnSpc>
              <a:buFont typeface="Arial" panose="020B0604020202020204" pitchFamily="34" charset="0"/>
              <a:buChar char="•"/>
            </a:pPr>
            <a:r>
              <a:rPr lang="en-GB" sz="1500" dirty="0">
                <a:hlinkClick r:id="rId10"/>
              </a:rPr>
              <a:t>Pandemic Innovation: A Home-Visiting Service for Laryngectomees</a:t>
            </a:r>
            <a:endParaRPr lang="en-GB" sz="1500" dirty="0">
              <a:cs typeface="Arial" panose="020B0604020202020204"/>
            </a:endParaRPr>
          </a:p>
          <a:p>
            <a:pPr marL="342900" indent="-342900">
              <a:lnSpc>
                <a:spcPct val="170000"/>
              </a:lnSpc>
              <a:buFont typeface="Arial" panose="020B0604020202020204" pitchFamily="34" charset="0"/>
              <a:buChar char="•"/>
            </a:pPr>
            <a:r>
              <a:rPr lang="en-GB" sz="1500" dirty="0">
                <a:solidFill>
                  <a:schemeClr val="bg2">
                    <a:lumMod val="25000"/>
                  </a:schemeClr>
                </a:solidFill>
                <a:cs typeface="Arial"/>
              </a:rPr>
              <a:t>Saving Turtles, University Hospitals Coventry and Warwickshire </a:t>
            </a:r>
          </a:p>
          <a:p>
            <a:pPr marL="342900" indent="-342900">
              <a:lnSpc>
                <a:spcPct val="170000"/>
              </a:lnSpc>
              <a:buFont typeface="Arial" panose="020B0604020202020204" pitchFamily="34" charset="0"/>
              <a:buChar char="•"/>
            </a:pPr>
            <a:r>
              <a:rPr lang="en-GB" sz="1500" dirty="0">
                <a:solidFill>
                  <a:schemeClr val="bg2">
                    <a:lumMod val="25000"/>
                  </a:schemeClr>
                </a:solidFill>
                <a:cs typeface="Arial"/>
              </a:rPr>
              <a:t>Singing for Health, Northern Ireland</a:t>
            </a:r>
          </a:p>
          <a:p>
            <a:pPr marL="342900" indent="-342900">
              <a:lnSpc>
                <a:spcPct val="150000"/>
              </a:lnSpc>
              <a:buFont typeface="Arial" panose="020B0604020202020204" pitchFamily="34" charset="0"/>
              <a:buChar char="•"/>
            </a:pPr>
            <a:r>
              <a:rPr lang="en-GB" sz="1500" b="0" dirty="0">
                <a:solidFill>
                  <a:schemeClr val="bg2">
                    <a:lumMod val="25000"/>
                  </a:schemeClr>
                </a:solidFill>
                <a:cs typeface="Arial"/>
              </a:rPr>
              <a:t>Walking aid reuse schemes, physical therapy services </a:t>
            </a:r>
          </a:p>
          <a:p>
            <a:pPr marL="285750" indent="-285750">
              <a:lnSpc>
                <a:spcPct val="150000"/>
              </a:lnSpc>
              <a:buFont typeface="Arial" panose="020B0604020202020204" pitchFamily="34" charset="0"/>
              <a:buChar char="•"/>
            </a:pPr>
            <a:r>
              <a:rPr lang="en-GB" sz="1200" kern="0" dirty="0">
                <a:ea typeface="+mn-lt"/>
                <a:cs typeface="+mn-lt"/>
              </a:rPr>
              <a:t>Use carbon calculators </a:t>
            </a:r>
            <a:r>
              <a:rPr lang="en-GB" sz="1200" kern="0" dirty="0">
                <a:ea typeface="+mn-lt"/>
                <a:cs typeface="+mn-lt"/>
                <a:hlinkClick r:id="rId11"/>
              </a:rPr>
              <a:t>Sustainable Healthcare coalition Care pathways carbon footprint calculator</a:t>
            </a:r>
            <a:r>
              <a:rPr lang="en-GB" sz="1200" kern="0" dirty="0">
                <a:latin typeface="Arial" panose="020B0604020202020204" pitchFamily="34" charset="0"/>
                <a:cs typeface="Arial" panose="020B0604020202020204" pitchFamily="34" charset="0"/>
              </a:rPr>
              <a:t> and </a:t>
            </a:r>
            <a:r>
              <a:rPr lang="en-GB" sz="1200" kern="0" dirty="0">
                <a:ea typeface="+mn-lt"/>
                <a:cs typeface="+mn-lt"/>
                <a:hlinkClick r:id="rId12"/>
              </a:rPr>
              <a:t>Healthcare lifecycle assessment database</a:t>
            </a:r>
            <a:r>
              <a:rPr lang="en-GB" sz="1200" kern="0" dirty="0">
                <a:ea typeface="+mn-lt"/>
                <a:cs typeface="+mn-lt"/>
              </a:rPr>
              <a:t> </a:t>
            </a:r>
            <a:endParaRPr lang="en-GB" sz="1200" kern="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42D27E5-AC76-4B5F-3A11-A4EFEBC63E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07750" y="399155"/>
            <a:ext cx="1614576" cy="1614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E71088-EBD9-0E59-6460-1FBBC8E5F1D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30863" y="2341353"/>
            <a:ext cx="1500921" cy="15009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aphical user interface, text, application, chat or text message&#10;&#10;Description automatically generated">
            <a:extLst>
              <a:ext uri="{FF2B5EF4-FFF2-40B4-BE49-F238E27FC236}">
                <a16:creationId xmlns:a16="http://schemas.microsoft.com/office/drawing/2014/main" id="{FBBA722C-4E9A-61DE-4F8A-5DFE4E9FB69A}"/>
              </a:ext>
            </a:extLst>
          </p:cNvPr>
          <p:cNvPicPr>
            <a:picLocks noChangeAspect="1"/>
          </p:cNvPicPr>
          <p:nvPr/>
        </p:nvPicPr>
        <p:blipFill>
          <a:blip r:embed="rId15"/>
          <a:stretch>
            <a:fillRect/>
          </a:stretch>
        </p:blipFill>
        <p:spPr>
          <a:xfrm>
            <a:off x="10146322" y="4172635"/>
            <a:ext cx="1688124" cy="2371577"/>
          </a:xfrm>
          <a:prstGeom prst="rect">
            <a:avLst/>
          </a:prstGeom>
        </p:spPr>
      </p:pic>
    </p:spTree>
    <p:extLst>
      <p:ext uri="{BB962C8B-B14F-4D97-AF65-F5344CB8AC3E}">
        <p14:creationId xmlns:p14="http://schemas.microsoft.com/office/powerpoint/2010/main" val="121598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787420" y="1260074"/>
            <a:ext cx="9585612" cy="1325563"/>
          </a:xfrm>
        </p:spPr>
        <p:txBody>
          <a:bodyPr>
            <a:normAutofit/>
          </a:bodyPr>
          <a:lstStyle/>
          <a:p>
            <a:r>
              <a:rPr lang="en-GB" sz="2400" dirty="0">
                <a:cs typeface="Arial"/>
              </a:rPr>
              <a:t>Using and contributing to research &amp; guidelines; </a:t>
            </a:r>
            <a:br>
              <a:rPr lang="en-GB" sz="2400" dirty="0">
                <a:cs typeface="Arial"/>
              </a:rPr>
            </a:br>
            <a:r>
              <a:rPr lang="en-GB" sz="2400" dirty="0">
                <a:cs typeface="Arial"/>
              </a:rPr>
              <a:t>funding examples</a:t>
            </a:r>
          </a:p>
        </p:txBody>
      </p:sp>
      <p:sp>
        <p:nvSpPr>
          <p:cNvPr id="5" name="Title 1">
            <a:extLst>
              <a:ext uri="{FF2B5EF4-FFF2-40B4-BE49-F238E27FC236}">
                <a16:creationId xmlns:a16="http://schemas.microsoft.com/office/drawing/2014/main" id="{912DA498-2A70-1EB5-9BD0-518EBB04AB45}"/>
              </a:ext>
            </a:extLst>
          </p:cNvPr>
          <p:cNvSpPr txBox="1">
            <a:spLocks/>
          </p:cNvSpPr>
          <p:nvPr/>
        </p:nvSpPr>
        <p:spPr>
          <a:xfrm>
            <a:off x="787420" y="1556587"/>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a:br>
            <a:br>
              <a:rPr lang="en-GB"/>
            </a:br>
            <a:br>
              <a:rPr lang="en-GB" sz="2400">
                <a:cs typeface="Arial"/>
              </a:rPr>
            </a:br>
            <a:endParaRPr lang="en-GB" sz="2400">
              <a:solidFill>
                <a:schemeClr val="tx1">
                  <a:lumMod val="95000"/>
                  <a:lumOff val="5000"/>
                </a:schemeClr>
              </a:solidFill>
              <a:cs typeface="Arial"/>
            </a:endParaRPr>
          </a:p>
        </p:txBody>
      </p:sp>
      <p:sp>
        <p:nvSpPr>
          <p:cNvPr id="8" name="Title 1">
            <a:extLst>
              <a:ext uri="{FF2B5EF4-FFF2-40B4-BE49-F238E27FC236}">
                <a16:creationId xmlns:a16="http://schemas.microsoft.com/office/drawing/2014/main" id="{73F2E80A-EE8E-410F-7A6F-CF313B9A1134}"/>
              </a:ext>
            </a:extLst>
          </p:cNvPr>
          <p:cNvSpPr txBox="1">
            <a:spLocks/>
          </p:cNvSpPr>
          <p:nvPr/>
        </p:nvSpPr>
        <p:spPr>
          <a:xfrm>
            <a:off x="787420" y="1635450"/>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000"/>
            </a:br>
            <a:endParaRPr lang="en-GB" sz="1800">
              <a:solidFill>
                <a:schemeClr val="tx1">
                  <a:lumMod val="95000"/>
                  <a:lumOff val="5000"/>
                </a:schemeClr>
              </a:solidFill>
              <a:cs typeface="Arial"/>
            </a:endParaRPr>
          </a:p>
          <a:p>
            <a:endParaRPr lang="en-GB" sz="1800" b="0">
              <a:cs typeface="Arial"/>
            </a:endParaRPr>
          </a:p>
          <a:p>
            <a:endParaRPr lang="en-GB" sz="2400">
              <a:solidFill>
                <a:schemeClr val="tx1">
                  <a:lumMod val="95000"/>
                  <a:lumOff val="5000"/>
                </a:schemeClr>
              </a:solidFill>
              <a:cs typeface="Arial"/>
            </a:endParaRPr>
          </a:p>
          <a:p>
            <a:endParaRPr lang="en-GB" sz="2400">
              <a:solidFill>
                <a:schemeClr val="tx1">
                  <a:lumMod val="95000"/>
                  <a:lumOff val="5000"/>
                </a:schemeClr>
              </a:solidFill>
              <a:cs typeface="Arial"/>
            </a:endParaRPr>
          </a:p>
        </p:txBody>
      </p:sp>
      <p:sp>
        <p:nvSpPr>
          <p:cNvPr id="4" name="Title 1">
            <a:extLst>
              <a:ext uri="{FF2B5EF4-FFF2-40B4-BE49-F238E27FC236}">
                <a16:creationId xmlns:a16="http://schemas.microsoft.com/office/drawing/2014/main" id="{91BABD61-17BF-4573-EABA-C01B6569980B}"/>
              </a:ext>
            </a:extLst>
          </p:cNvPr>
          <p:cNvSpPr txBox="1">
            <a:spLocks/>
          </p:cNvSpPr>
          <p:nvPr/>
        </p:nvSpPr>
        <p:spPr>
          <a:xfrm>
            <a:off x="1030706" y="2450845"/>
            <a:ext cx="10515600" cy="335967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endParaRPr lang="en-GB" sz="4000" dirty="0">
              <a:solidFill>
                <a:schemeClr val="bg2">
                  <a:lumMod val="50000"/>
                </a:schemeClr>
              </a:solidFill>
              <a:cs typeface="Arial"/>
            </a:endParaRPr>
          </a:p>
          <a:p>
            <a:endParaRPr lang="en-GB" sz="2800" dirty="0">
              <a:solidFill>
                <a:schemeClr val="bg2">
                  <a:lumMod val="50000"/>
                </a:schemeClr>
              </a:solidFill>
              <a:cs typeface="Arial"/>
            </a:endParaRPr>
          </a:p>
          <a:p>
            <a:pPr marL="342900" indent="-342900">
              <a:lnSpc>
                <a:spcPct val="160000"/>
              </a:lnSpc>
              <a:buFont typeface="Arial" panose="020B0604020202020204" pitchFamily="34" charset="0"/>
              <a:buChar char="•"/>
            </a:pPr>
            <a:r>
              <a:rPr lang="en-GB" sz="6000" b="0" dirty="0">
                <a:hlinkClick r:id="rId3"/>
              </a:rPr>
              <a:t>Telehealth patient consultation guidelines and training</a:t>
            </a:r>
            <a:endParaRPr lang="en-GB" sz="6000" b="0" dirty="0"/>
          </a:p>
          <a:p>
            <a:pPr marL="342900" indent="-342900">
              <a:lnSpc>
                <a:spcPct val="160000"/>
              </a:lnSpc>
              <a:buFont typeface="Arial" panose="020B0604020202020204" pitchFamily="34" charset="0"/>
              <a:buChar char="•"/>
            </a:pPr>
            <a:r>
              <a:rPr lang="en-GB" sz="6000" b="0" dirty="0">
                <a:hlinkClick r:id="rId4"/>
              </a:rPr>
              <a:t>Green Theatre Checklist</a:t>
            </a:r>
            <a:endParaRPr lang="en-GB" sz="6000" b="0" dirty="0"/>
          </a:p>
          <a:p>
            <a:pPr marL="342900" indent="-342900">
              <a:lnSpc>
                <a:spcPct val="160000"/>
              </a:lnSpc>
              <a:buFont typeface="Arial" panose="020B0604020202020204" pitchFamily="34" charset="0"/>
              <a:buChar char="•"/>
            </a:pPr>
            <a:r>
              <a:rPr lang="en-GB" sz="6000" b="0" dirty="0">
                <a:solidFill>
                  <a:schemeClr val="bg2">
                    <a:lumMod val="50000"/>
                  </a:schemeClr>
                </a:solidFill>
                <a:cs typeface="Arial"/>
                <a:hlinkClick r:id="rId5"/>
              </a:rPr>
              <a:t>How to guides on CCF</a:t>
            </a:r>
            <a:endParaRPr lang="en-GB" sz="6000" b="0" dirty="0">
              <a:solidFill>
                <a:schemeClr val="bg2">
                  <a:lumMod val="50000"/>
                </a:schemeClr>
              </a:solidFill>
              <a:cs typeface="Arial"/>
            </a:endParaRPr>
          </a:p>
          <a:p>
            <a:pPr>
              <a:lnSpc>
                <a:spcPct val="160000"/>
              </a:lnSpc>
            </a:pPr>
            <a:endParaRPr lang="en-GB" sz="6000" b="0" dirty="0">
              <a:solidFill>
                <a:schemeClr val="bg2">
                  <a:lumMod val="50000"/>
                </a:schemeClr>
              </a:solidFill>
              <a:cs typeface="Arial"/>
            </a:endParaRPr>
          </a:p>
          <a:p>
            <a:pPr marL="342900" indent="-342900">
              <a:lnSpc>
                <a:spcPct val="160000"/>
              </a:lnSpc>
              <a:buFont typeface="Arial" panose="020B0604020202020204" pitchFamily="34" charset="0"/>
              <a:buChar char="•"/>
            </a:pPr>
            <a:r>
              <a:rPr lang="en-GB" sz="6000" b="0" dirty="0">
                <a:solidFill>
                  <a:schemeClr val="bg2">
                    <a:lumMod val="50000"/>
                  </a:schemeClr>
                </a:solidFill>
                <a:cs typeface="Arial"/>
                <a:hlinkClick r:id="rId6"/>
              </a:rPr>
              <a:t>Healthier Futures Action Fund</a:t>
            </a:r>
            <a:endParaRPr lang="en-GB" sz="6000" b="0" dirty="0">
              <a:solidFill>
                <a:schemeClr val="bg2">
                  <a:lumMod val="50000"/>
                </a:schemeClr>
              </a:solidFill>
              <a:cs typeface="Arial"/>
            </a:endParaRPr>
          </a:p>
          <a:p>
            <a:pPr marL="342900" indent="-342900">
              <a:lnSpc>
                <a:spcPct val="160000"/>
              </a:lnSpc>
              <a:buFont typeface="Arial" panose="020B0604020202020204" pitchFamily="34" charset="0"/>
              <a:buChar char="•"/>
            </a:pPr>
            <a:r>
              <a:rPr lang="en-GB" sz="6000" b="0" dirty="0">
                <a:solidFill>
                  <a:schemeClr val="bg2">
                    <a:lumMod val="50000"/>
                  </a:schemeClr>
                </a:solidFill>
                <a:cs typeface="Arial"/>
                <a:hlinkClick r:id="rId7"/>
              </a:rPr>
              <a:t>SBRI healthcare funding</a:t>
            </a:r>
            <a:endParaRPr lang="en-GB" sz="6000" b="0" dirty="0">
              <a:solidFill>
                <a:schemeClr val="bg2">
                  <a:lumMod val="50000"/>
                </a:schemeClr>
              </a:solidFill>
              <a:cs typeface="Arial"/>
            </a:endParaRPr>
          </a:p>
          <a:p>
            <a:pPr marL="342900" indent="-342900">
              <a:lnSpc>
                <a:spcPct val="160000"/>
              </a:lnSpc>
              <a:buFont typeface="Arial" panose="020B0604020202020204" pitchFamily="34" charset="0"/>
              <a:buChar char="•"/>
            </a:pPr>
            <a:r>
              <a:rPr lang="en-GB" sz="6000" b="0" dirty="0">
                <a:solidFill>
                  <a:schemeClr val="bg2">
                    <a:lumMod val="50000"/>
                  </a:schemeClr>
                </a:solidFill>
                <a:cs typeface="Arial"/>
                <a:hlinkClick r:id="rId8"/>
              </a:rPr>
              <a:t>NHS forest free trees!</a:t>
            </a:r>
            <a:endParaRPr lang="en-GB" sz="6000" b="0" dirty="0">
              <a:solidFill>
                <a:schemeClr val="bg2">
                  <a:lumMod val="50000"/>
                </a:schemeClr>
              </a:solidFill>
              <a:cs typeface="Arial"/>
            </a:endParaRPr>
          </a:p>
          <a:p>
            <a:br>
              <a:rPr lang="en-GB" sz="2400" dirty="0">
                <a:cs typeface="Arial"/>
              </a:rPr>
            </a:br>
            <a:br>
              <a:rPr lang="en-GB" dirty="0"/>
            </a:br>
            <a:br>
              <a:rPr lang="en-GB" dirty="0"/>
            </a:br>
            <a:br>
              <a:rPr lang="en-GB" sz="2400" dirty="0">
                <a:cs typeface="Arial"/>
              </a:rPr>
            </a:br>
            <a:endParaRPr lang="en-GB" sz="2400" dirty="0">
              <a:solidFill>
                <a:schemeClr val="tx1">
                  <a:lumMod val="95000"/>
                  <a:lumOff val="5000"/>
                </a:schemeClr>
              </a:solidFill>
              <a:cs typeface="Arial"/>
            </a:endParaRPr>
          </a:p>
        </p:txBody>
      </p:sp>
      <p:pic>
        <p:nvPicPr>
          <p:cNvPr id="6" name="Picture 5">
            <a:extLst>
              <a:ext uri="{FF2B5EF4-FFF2-40B4-BE49-F238E27FC236}">
                <a16:creationId xmlns:a16="http://schemas.microsoft.com/office/drawing/2014/main" id="{A249B80A-BF0A-4D68-EE73-E6358AEBE73D}"/>
              </a:ext>
            </a:extLst>
          </p:cNvPr>
          <p:cNvPicPr>
            <a:picLocks noChangeAspect="1"/>
          </p:cNvPicPr>
          <p:nvPr/>
        </p:nvPicPr>
        <p:blipFill>
          <a:blip r:embed="rId9"/>
          <a:stretch>
            <a:fillRect/>
          </a:stretch>
        </p:blipFill>
        <p:spPr>
          <a:xfrm>
            <a:off x="5155059" y="4272364"/>
            <a:ext cx="6634533" cy="1486135"/>
          </a:xfrm>
          <a:prstGeom prst="rect">
            <a:avLst/>
          </a:prstGeom>
        </p:spPr>
      </p:pic>
      <p:pic>
        <p:nvPicPr>
          <p:cNvPr id="9" name="Picture 8">
            <a:extLst>
              <a:ext uri="{FF2B5EF4-FFF2-40B4-BE49-F238E27FC236}">
                <a16:creationId xmlns:a16="http://schemas.microsoft.com/office/drawing/2014/main" id="{B1F03BF1-9EFA-2145-2CEA-2A18DD982CCE}"/>
              </a:ext>
            </a:extLst>
          </p:cNvPr>
          <p:cNvPicPr>
            <a:picLocks noChangeAspect="1"/>
          </p:cNvPicPr>
          <p:nvPr/>
        </p:nvPicPr>
        <p:blipFill>
          <a:blip r:embed="rId10"/>
          <a:stretch>
            <a:fillRect/>
          </a:stretch>
        </p:blipFill>
        <p:spPr>
          <a:xfrm>
            <a:off x="6435499" y="2678002"/>
            <a:ext cx="2391542" cy="1310845"/>
          </a:xfrm>
          <a:prstGeom prst="rect">
            <a:avLst/>
          </a:prstGeom>
        </p:spPr>
      </p:pic>
      <p:pic>
        <p:nvPicPr>
          <p:cNvPr id="7" name="Picture 6">
            <a:extLst>
              <a:ext uri="{FF2B5EF4-FFF2-40B4-BE49-F238E27FC236}">
                <a16:creationId xmlns:a16="http://schemas.microsoft.com/office/drawing/2014/main" id="{3144D16D-89C7-A07D-BD9A-CE42D6865A78}"/>
              </a:ext>
            </a:extLst>
          </p:cNvPr>
          <p:cNvPicPr>
            <a:picLocks noChangeAspect="1"/>
          </p:cNvPicPr>
          <p:nvPr/>
        </p:nvPicPr>
        <p:blipFill>
          <a:blip r:embed="rId11"/>
          <a:stretch>
            <a:fillRect/>
          </a:stretch>
        </p:blipFill>
        <p:spPr>
          <a:xfrm>
            <a:off x="9011727" y="1322009"/>
            <a:ext cx="2965897" cy="2079023"/>
          </a:xfrm>
          <a:prstGeom prst="rect">
            <a:avLst/>
          </a:prstGeom>
        </p:spPr>
      </p:pic>
    </p:spTree>
    <p:extLst>
      <p:ext uri="{BB962C8B-B14F-4D97-AF65-F5344CB8AC3E}">
        <p14:creationId xmlns:p14="http://schemas.microsoft.com/office/powerpoint/2010/main" val="150713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D8E2-F68B-C902-D2D2-042EF8B0C7A2}"/>
              </a:ext>
            </a:extLst>
          </p:cNvPr>
          <p:cNvSpPr>
            <a:spLocks noGrp="1"/>
          </p:cNvSpPr>
          <p:nvPr>
            <p:ph type="title"/>
          </p:nvPr>
        </p:nvSpPr>
        <p:spPr>
          <a:xfrm>
            <a:off x="1880419" y="2766218"/>
            <a:ext cx="7873181" cy="1325563"/>
          </a:xfrm>
        </p:spPr>
        <p:txBody>
          <a:bodyPr>
            <a:normAutofit/>
          </a:bodyPr>
          <a:lstStyle/>
          <a:p>
            <a:pPr algn="ctr"/>
            <a:r>
              <a:rPr lang="en-GB" sz="2800">
                <a:solidFill>
                  <a:srgbClr val="009137"/>
                </a:solidFill>
                <a:latin typeface="Arial"/>
                <a:cs typeface="Arial"/>
              </a:rPr>
              <a:t>Ways to get involved</a:t>
            </a:r>
          </a:p>
        </p:txBody>
      </p:sp>
      <p:sp>
        <p:nvSpPr>
          <p:cNvPr id="5" name="Title 1">
            <a:extLst>
              <a:ext uri="{FF2B5EF4-FFF2-40B4-BE49-F238E27FC236}">
                <a16:creationId xmlns:a16="http://schemas.microsoft.com/office/drawing/2014/main" id="{912DA498-2A70-1EB5-9BD0-518EBB04AB45}"/>
              </a:ext>
            </a:extLst>
          </p:cNvPr>
          <p:cNvSpPr txBox="1">
            <a:spLocks/>
          </p:cNvSpPr>
          <p:nvPr/>
        </p:nvSpPr>
        <p:spPr>
          <a:xfrm>
            <a:off x="787420" y="1556587"/>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a:br>
            <a:br>
              <a:rPr lang="en-GB"/>
            </a:br>
            <a:br>
              <a:rPr lang="en-GB" sz="2400">
                <a:cs typeface="Arial"/>
              </a:rPr>
            </a:br>
            <a:endParaRPr lang="en-GB" sz="2400">
              <a:solidFill>
                <a:schemeClr val="tx1">
                  <a:lumMod val="95000"/>
                  <a:lumOff val="5000"/>
                </a:schemeClr>
              </a:solidFill>
              <a:cs typeface="Arial"/>
            </a:endParaRPr>
          </a:p>
        </p:txBody>
      </p:sp>
      <p:sp>
        <p:nvSpPr>
          <p:cNvPr id="8" name="Title 1">
            <a:extLst>
              <a:ext uri="{FF2B5EF4-FFF2-40B4-BE49-F238E27FC236}">
                <a16:creationId xmlns:a16="http://schemas.microsoft.com/office/drawing/2014/main" id="{73F2E80A-EE8E-410F-7A6F-CF313B9A1134}"/>
              </a:ext>
            </a:extLst>
          </p:cNvPr>
          <p:cNvSpPr txBox="1">
            <a:spLocks/>
          </p:cNvSpPr>
          <p:nvPr/>
        </p:nvSpPr>
        <p:spPr>
          <a:xfrm>
            <a:off x="787420" y="1635450"/>
            <a:ext cx="10515600" cy="440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000"/>
            </a:br>
            <a:endParaRPr lang="en-GB" sz="1800">
              <a:solidFill>
                <a:schemeClr val="tx1">
                  <a:lumMod val="95000"/>
                  <a:lumOff val="5000"/>
                </a:schemeClr>
              </a:solidFill>
              <a:cs typeface="Arial"/>
            </a:endParaRPr>
          </a:p>
          <a:p>
            <a:endParaRPr lang="en-GB" sz="1800" b="0">
              <a:cs typeface="Arial"/>
            </a:endParaRPr>
          </a:p>
          <a:p>
            <a:endParaRPr lang="en-GB" sz="2400">
              <a:solidFill>
                <a:schemeClr val="tx1">
                  <a:lumMod val="95000"/>
                  <a:lumOff val="5000"/>
                </a:schemeClr>
              </a:solidFill>
              <a:cs typeface="Arial"/>
            </a:endParaRPr>
          </a:p>
          <a:p>
            <a:endParaRPr lang="en-GB" sz="2400">
              <a:solidFill>
                <a:schemeClr val="tx1">
                  <a:lumMod val="95000"/>
                  <a:lumOff val="5000"/>
                </a:schemeClr>
              </a:solidFill>
              <a:cs typeface="Arial"/>
            </a:endParaRPr>
          </a:p>
        </p:txBody>
      </p:sp>
      <p:sp>
        <p:nvSpPr>
          <p:cNvPr id="4" name="Title 1">
            <a:extLst>
              <a:ext uri="{FF2B5EF4-FFF2-40B4-BE49-F238E27FC236}">
                <a16:creationId xmlns:a16="http://schemas.microsoft.com/office/drawing/2014/main" id="{91BABD61-17BF-4573-EABA-C01B6569980B}"/>
              </a:ext>
            </a:extLst>
          </p:cNvPr>
          <p:cNvSpPr txBox="1">
            <a:spLocks/>
          </p:cNvSpPr>
          <p:nvPr/>
        </p:nvSpPr>
        <p:spPr>
          <a:xfrm>
            <a:off x="759542" y="2451195"/>
            <a:ext cx="10515600" cy="36664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rgbClr val="009639"/>
                </a:solidFill>
                <a:latin typeface="+mj-lt"/>
                <a:ea typeface="+mj-ea"/>
                <a:cs typeface="+mj-cs"/>
              </a:defRPr>
            </a:lvl1pPr>
          </a:lstStyle>
          <a:p>
            <a:br>
              <a:rPr lang="en-GB" sz="2400">
                <a:cs typeface="Arial"/>
              </a:rPr>
            </a:br>
            <a:endParaRPr lang="en-GB" sz="2400">
              <a:solidFill>
                <a:schemeClr val="tx1">
                  <a:lumMod val="95000"/>
                  <a:lumOff val="5000"/>
                </a:schemeClr>
              </a:solidFill>
              <a:cs typeface="Arial"/>
            </a:endParaRPr>
          </a:p>
        </p:txBody>
      </p:sp>
      <p:grpSp>
        <p:nvGrpSpPr>
          <p:cNvPr id="9" name="Group 8">
            <a:extLst>
              <a:ext uri="{FF2B5EF4-FFF2-40B4-BE49-F238E27FC236}">
                <a16:creationId xmlns:a16="http://schemas.microsoft.com/office/drawing/2014/main" id="{2F6C1D6C-A03C-8252-05DF-8AEEE60700D2}"/>
              </a:ext>
            </a:extLst>
          </p:cNvPr>
          <p:cNvGrpSpPr>
            <a:grpSpLocks noChangeAspect="1"/>
          </p:cNvGrpSpPr>
          <p:nvPr/>
        </p:nvGrpSpPr>
        <p:grpSpPr>
          <a:xfrm>
            <a:off x="9121075" y="596222"/>
            <a:ext cx="2381012" cy="2264966"/>
            <a:chOff x="3495041" y="501967"/>
            <a:chExt cx="6471920" cy="6468075"/>
          </a:xfrm>
        </p:grpSpPr>
        <p:pic>
          <p:nvPicPr>
            <p:cNvPr id="10" name="Picture 9">
              <a:extLst>
                <a:ext uri="{FF2B5EF4-FFF2-40B4-BE49-F238E27FC236}">
                  <a16:creationId xmlns:a16="http://schemas.microsoft.com/office/drawing/2014/main" id="{DB0088E4-0B6A-A4A6-45C7-44ABC14CCE3C}"/>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25596" r="25504"/>
            <a:stretch/>
          </p:blipFill>
          <p:spPr>
            <a:xfrm>
              <a:off x="3495041" y="501967"/>
              <a:ext cx="6471920" cy="6468075"/>
            </a:xfrm>
            <a:prstGeom prst="ellipse">
              <a:avLst/>
            </a:prstGeom>
            <a:effectLst>
              <a:outerShdw blurRad="50800" dist="50800" dir="5400000" algn="ctr" rotWithShape="0">
                <a:srgbClr val="000000">
                  <a:alpha val="0"/>
                </a:srgbClr>
              </a:outerShdw>
              <a:softEdge rad="25400"/>
            </a:effectLst>
          </p:spPr>
        </p:pic>
        <p:pic>
          <p:nvPicPr>
            <p:cNvPr id="11" name="Picture 10" descr="Icon&#10;&#10;Description automatically generated">
              <a:extLst>
                <a:ext uri="{FF2B5EF4-FFF2-40B4-BE49-F238E27FC236}">
                  <a16:creationId xmlns:a16="http://schemas.microsoft.com/office/drawing/2014/main" id="{F158A2A3-32F0-960F-1EED-D0266DB39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446" y="1452707"/>
              <a:ext cx="3229109" cy="4566594"/>
            </a:xfrm>
            <a:prstGeom prst="rect">
              <a:avLst/>
            </a:prstGeom>
            <a:ln>
              <a:noFill/>
            </a:ln>
            <a:effectLst>
              <a:outerShdw blurRad="50800" dist="38100" dir="8100000" algn="tr" rotWithShape="0">
                <a:prstClr val="black"/>
              </a:outerShdw>
            </a:effectLst>
          </p:spPr>
        </p:pic>
      </p:grpSp>
    </p:spTree>
    <p:extLst>
      <p:ext uri="{BB962C8B-B14F-4D97-AF65-F5344CB8AC3E}">
        <p14:creationId xmlns:p14="http://schemas.microsoft.com/office/powerpoint/2010/main" val="286610428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9639"/>
      </a:dk2>
      <a:lt2>
        <a:srgbClr val="E7E6E6"/>
      </a:lt2>
      <a:accent1>
        <a:srgbClr val="009639"/>
      </a:accent1>
      <a:accent2>
        <a:srgbClr val="A8D08D"/>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 COLUMN TEXT WHITE">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 COLUMN TEXT BLUE">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CK COVER ">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Custom 2">
      <a:dk1>
        <a:sysClr val="windowText" lastClr="000000"/>
      </a:dk1>
      <a:lt1>
        <a:sysClr val="window" lastClr="FFFFFF"/>
      </a:lt1>
      <a:dk2>
        <a:srgbClr val="009639"/>
      </a:dk2>
      <a:lt2>
        <a:srgbClr val="E7E6E6"/>
      </a:lt2>
      <a:accent1>
        <a:srgbClr val="009639"/>
      </a:accent1>
      <a:accent2>
        <a:srgbClr val="A8D08D"/>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93e462-6fd8-4e68-abcf-606b3ecaee88">
      <Terms xmlns="http://schemas.microsoft.com/office/infopath/2007/PartnerControls"/>
    </lcf76f155ced4ddcb4097134ff3c332f>
    <TaxCatchAll xmlns="cccaf3ac-2de9-44d4-aa31-54302fceb5f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7C979AEEBEC940B7F1899D09275881" ma:contentTypeVersion="16" ma:contentTypeDescription="Create a new document." ma:contentTypeScope="" ma:versionID="f0cdefb6914cb2dae9810acf19cedbed">
  <xsd:schema xmlns:xsd="http://www.w3.org/2001/XMLSchema" xmlns:xs="http://www.w3.org/2001/XMLSchema" xmlns:p="http://schemas.microsoft.com/office/2006/metadata/properties" xmlns:ns2="9893e462-6fd8-4e68-abcf-606b3ecaee88" xmlns:ns3="50067d21-9a68-4149-b9e7-a9390e5c88ed" xmlns:ns4="cccaf3ac-2de9-44d4-aa31-54302fceb5f7" targetNamespace="http://schemas.microsoft.com/office/2006/metadata/properties" ma:root="true" ma:fieldsID="55f9ed72d7234ebaf9baea2225100af8" ns2:_="" ns3:_="" ns4:_="">
    <xsd:import namespace="9893e462-6fd8-4e68-abcf-606b3ecaee88"/>
    <xsd:import namespace="50067d21-9a68-4149-b9e7-a9390e5c88e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3e462-6fd8-4e68-abcf-606b3ecaee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067d21-9a68-4149-b9e7-a9390e5c88e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01d9233-2538-4d96-8dec-7fd5f9171565}" ma:internalName="TaxCatchAll" ma:showField="CatchAllData" ma:web="50067d21-9a68-4149-b9e7-a9390e5c88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0A9814-1FCF-4786-B348-9C53F9603ED8}">
  <ds:schemaRefs>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elements/1.1/"/>
    <ds:schemaRef ds:uri="9893e462-6fd8-4e68-abcf-606b3ecaee88"/>
    <ds:schemaRef ds:uri="http://schemas.openxmlformats.org/package/2006/metadata/core-properties"/>
    <ds:schemaRef ds:uri="cccaf3ac-2de9-44d4-aa31-54302fceb5f7"/>
    <ds:schemaRef ds:uri="50067d21-9a68-4149-b9e7-a9390e5c88ed"/>
    <ds:schemaRef ds:uri="http://www.w3.org/XML/1998/namespace"/>
  </ds:schemaRefs>
</ds:datastoreItem>
</file>

<file path=customXml/itemProps2.xml><?xml version="1.0" encoding="utf-8"?>
<ds:datastoreItem xmlns:ds="http://schemas.openxmlformats.org/officeDocument/2006/customXml" ds:itemID="{17F885B1-BC34-4232-8722-99DFCFEE50F6}">
  <ds:schemaRefs>
    <ds:schemaRef ds:uri="50067d21-9a68-4149-b9e7-a9390e5c88ed"/>
    <ds:schemaRef ds:uri="9893e462-6fd8-4e68-abcf-606b3ecaee88"/>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EC04AE-7179-4387-8365-19DAA000D9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1710</Words>
  <Application>Microsoft Office PowerPoint</Application>
  <PresentationFormat>Widescreen</PresentationFormat>
  <Paragraphs>239</Paragraphs>
  <Slides>16</Slides>
  <Notes>16</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Office Theme</vt:lpstr>
      <vt:lpstr>COVER</vt:lpstr>
      <vt:lpstr>1 COLUMN TEXT WHITE</vt:lpstr>
      <vt:lpstr>1 COLUMN TEXT BLUE</vt:lpstr>
      <vt:lpstr>BACK COVER </vt:lpstr>
      <vt:lpstr>Office Theme</vt:lpstr>
      <vt:lpstr>#Greener AHPs </vt:lpstr>
      <vt:lpstr>    </vt:lpstr>
      <vt:lpstr>Why get involved</vt:lpstr>
      <vt:lpstr>AHPs Deliver Strategy 2022 – 2027:  Focus 4 Greener AHPs: crowdsourced &gt; 900 responders</vt:lpstr>
      <vt:lpstr>Education, regulators and professional bodies Curricula: pre and post registration  HCPC: SCPEs Greener AHP advisory group  Communications &amp; networks Lunch &amp; Learn Connecting with GNHS regions Centre for Sustainable Healthcare networks  Awareness raising Case studies Greener AHP hub Production of an animation for AHPs by AHPs Greener AHP week </vt:lpstr>
      <vt:lpstr>Examples of small every-day actions and Greener AHP initiatives</vt:lpstr>
      <vt:lpstr>Small every-day actions / Sustainable Quality Improvement projects / low carbon models of care / carbon foot printing</vt:lpstr>
      <vt:lpstr>Using and contributing to research &amp; guidelines;  funding examples</vt:lpstr>
      <vt:lpstr>Ways to get involved</vt:lpstr>
      <vt:lpstr>Knowledge</vt:lpstr>
      <vt:lpstr>Advocacy and awareness raising </vt:lpstr>
      <vt:lpstr>Education, workforce development &amp; curricula </vt:lpstr>
      <vt:lpstr>Networks, fellowships, additional roles &amp; jobs</vt:lpstr>
      <vt:lpstr>How to share and showcase what you’re doing</vt:lpstr>
      <vt:lpstr>Sharing and showcasing your work</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Taylor</dc:creator>
  <cp:lastModifiedBy>Jessie Frost</cp:lastModifiedBy>
  <cp:revision>4</cp:revision>
  <dcterms:created xsi:type="dcterms:W3CDTF">2023-01-13T15:20:13Z</dcterms:created>
  <dcterms:modified xsi:type="dcterms:W3CDTF">2023-05-19T14:29:18Z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0x010100307C979AEEBEC940B7F1899D09275881</vt:lpwstr>
  </property>
  <property fmtid="{D5CDD505-2E9C-101B-9397-08002B2CF9AE}" pid="3" name="MediaServiceImageTags">
    <vt:lpwstr/>
  </property>
</Properties>
</file>