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60" r:id="rId3"/>
    <p:sldId id="380" r:id="rId4"/>
    <p:sldId id="259" r:id="rId5"/>
    <p:sldId id="344" r:id="rId6"/>
    <p:sldId id="346" r:id="rId7"/>
    <p:sldId id="368" r:id="rId8"/>
    <p:sldId id="270" r:id="rId9"/>
    <p:sldId id="271" r:id="rId10"/>
    <p:sldId id="308" r:id="rId11"/>
    <p:sldId id="273" r:id="rId12"/>
    <p:sldId id="371" r:id="rId13"/>
    <p:sldId id="311" r:id="rId14"/>
    <p:sldId id="349" r:id="rId15"/>
    <p:sldId id="377" r:id="rId16"/>
    <p:sldId id="278" r:id="rId17"/>
    <p:sldId id="266" r:id="rId18"/>
    <p:sldId id="261" r:id="rId19"/>
    <p:sldId id="272" r:id="rId20"/>
    <p:sldId id="320" r:id="rId21"/>
    <p:sldId id="347" r:id="rId22"/>
    <p:sldId id="381" r:id="rId23"/>
    <p:sldId id="382" r:id="rId24"/>
    <p:sldId id="383" r:id="rId25"/>
    <p:sldId id="384" r:id="rId26"/>
    <p:sldId id="3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50" autoAdjust="0"/>
  </p:normalViewPr>
  <p:slideViewPr>
    <p:cSldViewPr snapToGrid="0">
      <p:cViewPr varScale="1">
        <p:scale>
          <a:sx n="56" d="100"/>
          <a:sy n="56" d="100"/>
        </p:scale>
        <p:origin x="10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54106-E081-4076-83DD-F5CBFEA011EA}" type="doc">
      <dgm:prSet loTypeId="urn:microsoft.com/office/officeart/2005/8/layout/cycle2" loCatId="cycle" qsTypeId="urn:microsoft.com/office/officeart/2005/8/quickstyle/simple3" qsCatId="simple" csTypeId="urn:microsoft.com/office/officeart/2005/8/colors/colorful4" csCatId="colorful" phldr="1"/>
      <dgm:spPr/>
      <dgm:t>
        <a:bodyPr/>
        <a:lstStyle/>
        <a:p>
          <a:endParaRPr lang="en-GB"/>
        </a:p>
      </dgm:t>
    </dgm:pt>
    <dgm:pt modelId="{5657CF26-78F9-435F-8E55-0E5D97F97739}">
      <dgm:prSet phldrT="[Text]"/>
      <dgm:spPr/>
      <dgm:t>
        <a:bodyPr/>
        <a:lstStyle/>
        <a:p>
          <a:r>
            <a:rPr lang="en-GB"/>
            <a:t>Being in nature</a:t>
          </a:r>
        </a:p>
      </dgm:t>
    </dgm:pt>
    <dgm:pt modelId="{DBB16625-4AF9-4AF7-9769-C59C6C833EAF}" type="parTrans" cxnId="{F8EEED44-5649-47F0-9DE3-34A23121FBC5}">
      <dgm:prSet/>
      <dgm:spPr/>
      <dgm:t>
        <a:bodyPr/>
        <a:lstStyle/>
        <a:p>
          <a:endParaRPr lang="en-GB"/>
        </a:p>
      </dgm:t>
    </dgm:pt>
    <dgm:pt modelId="{05F15A71-5EE5-4CDB-9D7A-6B1FA78627BA}" type="sibTrans" cxnId="{F8EEED44-5649-47F0-9DE3-34A23121FBC5}">
      <dgm:prSet/>
      <dgm:spPr/>
      <dgm:t>
        <a:bodyPr/>
        <a:lstStyle/>
        <a:p>
          <a:endParaRPr lang="en-GB"/>
        </a:p>
      </dgm:t>
    </dgm:pt>
    <dgm:pt modelId="{F693D2CF-A3A4-4A07-954D-15618D1CDB02}">
      <dgm:prSet phldrT="[Text]"/>
      <dgm:spPr/>
      <dgm:t>
        <a:bodyPr/>
        <a:lstStyle/>
        <a:p>
          <a:r>
            <a:rPr lang="en-GB"/>
            <a:t>Increased nature connectivity</a:t>
          </a:r>
        </a:p>
      </dgm:t>
    </dgm:pt>
    <dgm:pt modelId="{03117BDF-8DE1-40A0-BDBB-5DF7AE8EBC0A}" type="parTrans" cxnId="{2EB67916-9881-4BD4-8970-F1D75F424708}">
      <dgm:prSet/>
      <dgm:spPr/>
      <dgm:t>
        <a:bodyPr/>
        <a:lstStyle/>
        <a:p>
          <a:endParaRPr lang="en-GB"/>
        </a:p>
      </dgm:t>
    </dgm:pt>
    <dgm:pt modelId="{D1B431D3-1CE8-4889-BD1F-D575E5353FAE}" type="sibTrans" cxnId="{2EB67916-9881-4BD4-8970-F1D75F424708}">
      <dgm:prSet/>
      <dgm:spPr/>
      <dgm:t>
        <a:bodyPr/>
        <a:lstStyle/>
        <a:p>
          <a:endParaRPr lang="en-GB"/>
        </a:p>
      </dgm:t>
    </dgm:pt>
    <dgm:pt modelId="{8C6AEA39-FF58-4055-8064-0842CD4CD06F}">
      <dgm:prSet phldrT="[Text]"/>
      <dgm:spPr/>
      <dgm:t>
        <a:bodyPr/>
        <a:lstStyle/>
        <a:p>
          <a:r>
            <a:rPr lang="en-GB"/>
            <a:t>Nature as part of identity</a:t>
          </a:r>
        </a:p>
      </dgm:t>
    </dgm:pt>
    <dgm:pt modelId="{420BE988-E643-49DC-BE8A-8469A4E27EC8}" type="parTrans" cxnId="{8B51AECF-CE3D-474C-BA97-36367D08A891}">
      <dgm:prSet/>
      <dgm:spPr/>
      <dgm:t>
        <a:bodyPr/>
        <a:lstStyle/>
        <a:p>
          <a:endParaRPr lang="en-GB"/>
        </a:p>
      </dgm:t>
    </dgm:pt>
    <dgm:pt modelId="{10271AC2-6477-45B4-BAB8-E6B6E275463D}" type="sibTrans" cxnId="{8B51AECF-CE3D-474C-BA97-36367D08A891}">
      <dgm:prSet/>
      <dgm:spPr/>
      <dgm:t>
        <a:bodyPr/>
        <a:lstStyle/>
        <a:p>
          <a:endParaRPr lang="en-GB"/>
        </a:p>
      </dgm:t>
    </dgm:pt>
    <dgm:pt modelId="{9D78668F-4C6D-4362-B96B-8FAA0B38012D}">
      <dgm:prSet phldrT="[Text]"/>
      <dgm:spPr/>
      <dgm:t>
        <a:bodyPr/>
        <a:lstStyle/>
        <a:p>
          <a:r>
            <a:rPr lang="en-GB"/>
            <a:t>Environmental awareness</a:t>
          </a:r>
        </a:p>
      </dgm:t>
    </dgm:pt>
    <dgm:pt modelId="{EF831965-AFB0-4721-A6D5-348A559C9787}" type="parTrans" cxnId="{F9DE7D1F-6BF8-4330-9065-8C91A0B68528}">
      <dgm:prSet/>
      <dgm:spPr/>
      <dgm:t>
        <a:bodyPr/>
        <a:lstStyle/>
        <a:p>
          <a:endParaRPr lang="en-GB"/>
        </a:p>
      </dgm:t>
    </dgm:pt>
    <dgm:pt modelId="{36B167A7-7DBF-4374-8BBE-8EFE7155E3F9}" type="sibTrans" cxnId="{F9DE7D1F-6BF8-4330-9065-8C91A0B68528}">
      <dgm:prSet/>
      <dgm:spPr/>
      <dgm:t>
        <a:bodyPr/>
        <a:lstStyle/>
        <a:p>
          <a:endParaRPr lang="en-GB"/>
        </a:p>
      </dgm:t>
    </dgm:pt>
    <dgm:pt modelId="{89B3238C-8AAE-4E69-83E5-30B1820E7270}">
      <dgm:prSet phldrT="[Text]"/>
      <dgm:spPr/>
      <dgm:t>
        <a:bodyPr/>
        <a:lstStyle/>
        <a:p>
          <a:r>
            <a:rPr lang="en-GB"/>
            <a:t>Pro-environmental behaviour</a:t>
          </a:r>
        </a:p>
      </dgm:t>
    </dgm:pt>
    <dgm:pt modelId="{3345365D-9C2D-4B78-A4B2-A2734D908B2E}" type="parTrans" cxnId="{76A4BBC4-FEC0-4C15-906A-CD72B3462909}">
      <dgm:prSet/>
      <dgm:spPr/>
      <dgm:t>
        <a:bodyPr/>
        <a:lstStyle/>
        <a:p>
          <a:endParaRPr lang="en-GB"/>
        </a:p>
      </dgm:t>
    </dgm:pt>
    <dgm:pt modelId="{A525BFFD-B94B-41A3-A6C8-BF58907EB36C}" type="sibTrans" cxnId="{76A4BBC4-FEC0-4C15-906A-CD72B3462909}">
      <dgm:prSet/>
      <dgm:spPr/>
      <dgm:t>
        <a:bodyPr/>
        <a:lstStyle/>
        <a:p>
          <a:endParaRPr lang="en-GB"/>
        </a:p>
      </dgm:t>
    </dgm:pt>
    <dgm:pt modelId="{30181944-1047-470F-AC2B-EF7EDBC91B4F}">
      <dgm:prSet/>
      <dgm:spPr/>
      <dgm:t>
        <a:bodyPr/>
        <a:lstStyle/>
        <a:p>
          <a:r>
            <a:rPr lang="en-GB"/>
            <a:t>Environmental sustainabiliy</a:t>
          </a:r>
        </a:p>
      </dgm:t>
    </dgm:pt>
    <dgm:pt modelId="{1B5F3997-48F9-4613-96F6-A4CE79FDC36D}" type="parTrans" cxnId="{244F763A-46C7-4B57-B330-C14130BEAC3A}">
      <dgm:prSet/>
      <dgm:spPr/>
      <dgm:t>
        <a:bodyPr/>
        <a:lstStyle/>
        <a:p>
          <a:endParaRPr lang="en-GB"/>
        </a:p>
      </dgm:t>
    </dgm:pt>
    <dgm:pt modelId="{E880C029-F9F2-4AA5-8ED2-17FE65412BAE}" type="sibTrans" cxnId="{244F763A-46C7-4B57-B330-C14130BEAC3A}">
      <dgm:prSet/>
      <dgm:spPr/>
      <dgm:t>
        <a:bodyPr/>
        <a:lstStyle/>
        <a:p>
          <a:endParaRPr lang="en-GB">
            <a:solidFill>
              <a:schemeClr val="bg1"/>
            </a:solidFill>
          </a:endParaRPr>
        </a:p>
      </dgm:t>
    </dgm:pt>
    <dgm:pt modelId="{E6AF8C1D-666B-4703-BC11-E8C1F15E9D2D}" type="pres">
      <dgm:prSet presAssocID="{CD254106-E081-4076-83DD-F5CBFEA011EA}" presName="cycle" presStyleCnt="0">
        <dgm:presLayoutVars>
          <dgm:dir/>
          <dgm:resizeHandles val="exact"/>
        </dgm:presLayoutVars>
      </dgm:prSet>
      <dgm:spPr/>
    </dgm:pt>
    <dgm:pt modelId="{13E78044-7F45-4BE1-8F0C-8C20219F1BBE}" type="pres">
      <dgm:prSet presAssocID="{5657CF26-78F9-435F-8E55-0E5D97F97739}" presName="node" presStyleLbl="node1" presStyleIdx="0" presStyleCnt="6">
        <dgm:presLayoutVars>
          <dgm:bulletEnabled val="1"/>
        </dgm:presLayoutVars>
      </dgm:prSet>
      <dgm:spPr/>
    </dgm:pt>
    <dgm:pt modelId="{BE47EB7D-A27A-46F9-8F3A-48F1BCA43800}" type="pres">
      <dgm:prSet presAssocID="{05F15A71-5EE5-4CDB-9D7A-6B1FA78627BA}" presName="sibTrans" presStyleLbl="sibTrans2D1" presStyleIdx="0" presStyleCnt="6"/>
      <dgm:spPr/>
    </dgm:pt>
    <dgm:pt modelId="{0E11C432-67A2-4772-95E3-0F50C99D1E44}" type="pres">
      <dgm:prSet presAssocID="{05F15A71-5EE5-4CDB-9D7A-6B1FA78627BA}" presName="connectorText" presStyleLbl="sibTrans2D1" presStyleIdx="0" presStyleCnt="6"/>
      <dgm:spPr/>
    </dgm:pt>
    <dgm:pt modelId="{651D8031-C7CA-4F19-B2E2-02FE1869E71B}" type="pres">
      <dgm:prSet presAssocID="{F693D2CF-A3A4-4A07-954D-15618D1CDB02}" presName="node" presStyleLbl="node1" presStyleIdx="1" presStyleCnt="6">
        <dgm:presLayoutVars>
          <dgm:bulletEnabled val="1"/>
        </dgm:presLayoutVars>
      </dgm:prSet>
      <dgm:spPr/>
    </dgm:pt>
    <dgm:pt modelId="{A3CFF6A3-5F33-4A02-8334-7ACD11D4AD53}" type="pres">
      <dgm:prSet presAssocID="{D1B431D3-1CE8-4889-BD1F-D575E5353FAE}" presName="sibTrans" presStyleLbl="sibTrans2D1" presStyleIdx="1" presStyleCnt="6"/>
      <dgm:spPr/>
    </dgm:pt>
    <dgm:pt modelId="{6343E916-A545-44BE-BA0C-09F9FE1CC2CB}" type="pres">
      <dgm:prSet presAssocID="{D1B431D3-1CE8-4889-BD1F-D575E5353FAE}" presName="connectorText" presStyleLbl="sibTrans2D1" presStyleIdx="1" presStyleCnt="6"/>
      <dgm:spPr/>
    </dgm:pt>
    <dgm:pt modelId="{D3832527-B355-4958-8D60-94624A50B7F8}" type="pres">
      <dgm:prSet presAssocID="{8C6AEA39-FF58-4055-8064-0842CD4CD06F}" presName="node" presStyleLbl="node1" presStyleIdx="2" presStyleCnt="6">
        <dgm:presLayoutVars>
          <dgm:bulletEnabled val="1"/>
        </dgm:presLayoutVars>
      </dgm:prSet>
      <dgm:spPr/>
    </dgm:pt>
    <dgm:pt modelId="{019D1EBA-F8B6-4844-933E-A3D2FF6B35ED}" type="pres">
      <dgm:prSet presAssocID="{10271AC2-6477-45B4-BAB8-E6B6E275463D}" presName="sibTrans" presStyleLbl="sibTrans2D1" presStyleIdx="2" presStyleCnt="6"/>
      <dgm:spPr/>
    </dgm:pt>
    <dgm:pt modelId="{7276446C-F927-463B-9F55-D57521056043}" type="pres">
      <dgm:prSet presAssocID="{10271AC2-6477-45B4-BAB8-E6B6E275463D}" presName="connectorText" presStyleLbl="sibTrans2D1" presStyleIdx="2" presStyleCnt="6"/>
      <dgm:spPr/>
    </dgm:pt>
    <dgm:pt modelId="{6FF819E7-FBC3-4071-B006-1202FF1A3940}" type="pres">
      <dgm:prSet presAssocID="{9D78668F-4C6D-4362-B96B-8FAA0B38012D}" presName="node" presStyleLbl="node1" presStyleIdx="3" presStyleCnt="6">
        <dgm:presLayoutVars>
          <dgm:bulletEnabled val="1"/>
        </dgm:presLayoutVars>
      </dgm:prSet>
      <dgm:spPr/>
    </dgm:pt>
    <dgm:pt modelId="{2CDDFD64-4FCD-4AD4-8615-2C9FA2C4ADA6}" type="pres">
      <dgm:prSet presAssocID="{36B167A7-7DBF-4374-8BBE-8EFE7155E3F9}" presName="sibTrans" presStyleLbl="sibTrans2D1" presStyleIdx="3" presStyleCnt="6"/>
      <dgm:spPr/>
    </dgm:pt>
    <dgm:pt modelId="{2581EB6B-E1FC-41AE-8081-7723941F5D05}" type="pres">
      <dgm:prSet presAssocID="{36B167A7-7DBF-4374-8BBE-8EFE7155E3F9}" presName="connectorText" presStyleLbl="sibTrans2D1" presStyleIdx="3" presStyleCnt="6"/>
      <dgm:spPr/>
    </dgm:pt>
    <dgm:pt modelId="{46A754CC-1BEA-417B-82B7-2AABEC3FE65B}" type="pres">
      <dgm:prSet presAssocID="{89B3238C-8AAE-4E69-83E5-30B1820E7270}" presName="node" presStyleLbl="node1" presStyleIdx="4" presStyleCnt="6">
        <dgm:presLayoutVars>
          <dgm:bulletEnabled val="1"/>
        </dgm:presLayoutVars>
      </dgm:prSet>
      <dgm:spPr/>
    </dgm:pt>
    <dgm:pt modelId="{1BA23C3D-64CE-4C0E-B773-069F61F404FA}" type="pres">
      <dgm:prSet presAssocID="{A525BFFD-B94B-41A3-A6C8-BF58907EB36C}" presName="sibTrans" presStyleLbl="sibTrans2D1" presStyleIdx="4" presStyleCnt="6"/>
      <dgm:spPr/>
    </dgm:pt>
    <dgm:pt modelId="{9D580F28-AF70-423B-9719-4196FDEF8732}" type="pres">
      <dgm:prSet presAssocID="{A525BFFD-B94B-41A3-A6C8-BF58907EB36C}" presName="connectorText" presStyleLbl="sibTrans2D1" presStyleIdx="4" presStyleCnt="6"/>
      <dgm:spPr/>
    </dgm:pt>
    <dgm:pt modelId="{5A63E27E-9272-4C7D-AFAE-C77093B20DB7}" type="pres">
      <dgm:prSet presAssocID="{30181944-1047-470F-AC2B-EF7EDBC91B4F}" presName="node" presStyleLbl="node1" presStyleIdx="5" presStyleCnt="6">
        <dgm:presLayoutVars>
          <dgm:bulletEnabled val="1"/>
        </dgm:presLayoutVars>
      </dgm:prSet>
      <dgm:spPr/>
    </dgm:pt>
    <dgm:pt modelId="{9F22F619-D2F9-429E-BD39-E53D66254084}" type="pres">
      <dgm:prSet presAssocID="{E880C029-F9F2-4AA5-8ED2-17FE65412BAE}" presName="sibTrans" presStyleLbl="sibTrans2D1" presStyleIdx="5" presStyleCnt="6"/>
      <dgm:spPr/>
    </dgm:pt>
    <dgm:pt modelId="{2DF4CADA-C006-41B9-AF4A-A6BF1318C24C}" type="pres">
      <dgm:prSet presAssocID="{E880C029-F9F2-4AA5-8ED2-17FE65412BAE}" presName="connectorText" presStyleLbl="sibTrans2D1" presStyleIdx="5" presStyleCnt="6"/>
      <dgm:spPr/>
    </dgm:pt>
  </dgm:ptLst>
  <dgm:cxnLst>
    <dgm:cxn modelId="{3AACC706-D790-4D50-9566-B0187E934AD6}" type="presOf" srcId="{10271AC2-6477-45B4-BAB8-E6B6E275463D}" destId="{019D1EBA-F8B6-4844-933E-A3D2FF6B35ED}" srcOrd="0" destOrd="0" presId="urn:microsoft.com/office/officeart/2005/8/layout/cycle2"/>
    <dgm:cxn modelId="{2D5AC907-C6FC-4D02-8792-313AD2F4DFD1}" type="presOf" srcId="{A525BFFD-B94B-41A3-A6C8-BF58907EB36C}" destId="{9D580F28-AF70-423B-9719-4196FDEF8732}" srcOrd="1" destOrd="0" presId="urn:microsoft.com/office/officeart/2005/8/layout/cycle2"/>
    <dgm:cxn modelId="{2EB67916-9881-4BD4-8970-F1D75F424708}" srcId="{CD254106-E081-4076-83DD-F5CBFEA011EA}" destId="{F693D2CF-A3A4-4A07-954D-15618D1CDB02}" srcOrd="1" destOrd="0" parTransId="{03117BDF-8DE1-40A0-BDBB-5DF7AE8EBC0A}" sibTransId="{D1B431D3-1CE8-4889-BD1F-D575E5353FAE}"/>
    <dgm:cxn modelId="{F9DE7D1F-6BF8-4330-9065-8C91A0B68528}" srcId="{CD254106-E081-4076-83DD-F5CBFEA011EA}" destId="{9D78668F-4C6D-4362-B96B-8FAA0B38012D}" srcOrd="3" destOrd="0" parTransId="{EF831965-AFB0-4721-A6D5-348A559C9787}" sibTransId="{36B167A7-7DBF-4374-8BBE-8EFE7155E3F9}"/>
    <dgm:cxn modelId="{A3E3841F-74BF-4B3F-9AD2-4DD3B783E97B}" type="presOf" srcId="{05F15A71-5EE5-4CDB-9D7A-6B1FA78627BA}" destId="{BE47EB7D-A27A-46F9-8F3A-48F1BCA43800}" srcOrd="0" destOrd="0" presId="urn:microsoft.com/office/officeart/2005/8/layout/cycle2"/>
    <dgm:cxn modelId="{32AA1A23-88CD-41E1-9ACC-9D2A1BCC365E}" type="presOf" srcId="{D1B431D3-1CE8-4889-BD1F-D575E5353FAE}" destId="{6343E916-A545-44BE-BA0C-09F9FE1CC2CB}" srcOrd="1" destOrd="0" presId="urn:microsoft.com/office/officeart/2005/8/layout/cycle2"/>
    <dgm:cxn modelId="{A71E2034-F4BE-421C-8A9B-E555DAAE167D}" type="presOf" srcId="{CD254106-E081-4076-83DD-F5CBFEA011EA}" destId="{E6AF8C1D-666B-4703-BC11-E8C1F15E9D2D}" srcOrd="0" destOrd="0" presId="urn:microsoft.com/office/officeart/2005/8/layout/cycle2"/>
    <dgm:cxn modelId="{BFF53736-874D-48D6-BAAD-059217C2516D}" type="presOf" srcId="{8C6AEA39-FF58-4055-8064-0842CD4CD06F}" destId="{D3832527-B355-4958-8D60-94624A50B7F8}" srcOrd="0" destOrd="0" presId="urn:microsoft.com/office/officeart/2005/8/layout/cycle2"/>
    <dgm:cxn modelId="{244F763A-46C7-4B57-B330-C14130BEAC3A}" srcId="{CD254106-E081-4076-83DD-F5CBFEA011EA}" destId="{30181944-1047-470F-AC2B-EF7EDBC91B4F}" srcOrd="5" destOrd="0" parTransId="{1B5F3997-48F9-4613-96F6-A4CE79FDC36D}" sibTransId="{E880C029-F9F2-4AA5-8ED2-17FE65412BAE}"/>
    <dgm:cxn modelId="{3643A03B-F0A1-4333-9023-D494DAABFDCE}" type="presOf" srcId="{36B167A7-7DBF-4374-8BBE-8EFE7155E3F9}" destId="{2581EB6B-E1FC-41AE-8081-7723941F5D05}" srcOrd="1" destOrd="0" presId="urn:microsoft.com/office/officeart/2005/8/layout/cycle2"/>
    <dgm:cxn modelId="{F8EEED44-5649-47F0-9DE3-34A23121FBC5}" srcId="{CD254106-E081-4076-83DD-F5CBFEA011EA}" destId="{5657CF26-78F9-435F-8E55-0E5D97F97739}" srcOrd="0" destOrd="0" parTransId="{DBB16625-4AF9-4AF7-9769-C59C6C833EAF}" sibTransId="{05F15A71-5EE5-4CDB-9D7A-6B1FA78627BA}"/>
    <dgm:cxn modelId="{76E4204B-AE32-4C95-B4A5-305B20547A6D}" type="presOf" srcId="{E880C029-F9F2-4AA5-8ED2-17FE65412BAE}" destId="{9F22F619-D2F9-429E-BD39-E53D66254084}" srcOrd="0" destOrd="0" presId="urn:microsoft.com/office/officeart/2005/8/layout/cycle2"/>
    <dgm:cxn modelId="{F6EA5775-CE4E-49F1-BA85-4C547EB5C9B1}" type="presOf" srcId="{E880C029-F9F2-4AA5-8ED2-17FE65412BAE}" destId="{2DF4CADA-C006-41B9-AF4A-A6BF1318C24C}" srcOrd="1" destOrd="0" presId="urn:microsoft.com/office/officeart/2005/8/layout/cycle2"/>
    <dgm:cxn modelId="{D2F24558-F99B-49A2-A3D5-5C599C800648}" type="presOf" srcId="{10271AC2-6477-45B4-BAB8-E6B6E275463D}" destId="{7276446C-F927-463B-9F55-D57521056043}" srcOrd="1" destOrd="0" presId="urn:microsoft.com/office/officeart/2005/8/layout/cycle2"/>
    <dgm:cxn modelId="{13E85598-295F-41EE-A839-2E84A3F06A55}" type="presOf" srcId="{89B3238C-8AAE-4E69-83E5-30B1820E7270}" destId="{46A754CC-1BEA-417B-82B7-2AABEC3FE65B}" srcOrd="0" destOrd="0" presId="urn:microsoft.com/office/officeart/2005/8/layout/cycle2"/>
    <dgm:cxn modelId="{17429EB4-97DC-47A7-8981-D1A45AD9DABA}" type="presOf" srcId="{36B167A7-7DBF-4374-8BBE-8EFE7155E3F9}" destId="{2CDDFD64-4FCD-4AD4-8615-2C9FA2C4ADA6}" srcOrd="0" destOrd="0" presId="urn:microsoft.com/office/officeart/2005/8/layout/cycle2"/>
    <dgm:cxn modelId="{76A4BBC4-FEC0-4C15-906A-CD72B3462909}" srcId="{CD254106-E081-4076-83DD-F5CBFEA011EA}" destId="{89B3238C-8AAE-4E69-83E5-30B1820E7270}" srcOrd="4" destOrd="0" parTransId="{3345365D-9C2D-4B78-A4B2-A2734D908B2E}" sibTransId="{A525BFFD-B94B-41A3-A6C8-BF58907EB36C}"/>
    <dgm:cxn modelId="{8B51AECF-CE3D-474C-BA97-36367D08A891}" srcId="{CD254106-E081-4076-83DD-F5CBFEA011EA}" destId="{8C6AEA39-FF58-4055-8064-0842CD4CD06F}" srcOrd="2" destOrd="0" parTransId="{420BE988-E643-49DC-BE8A-8469A4E27EC8}" sibTransId="{10271AC2-6477-45B4-BAB8-E6B6E275463D}"/>
    <dgm:cxn modelId="{75E94CD4-9B0F-40D4-85F8-B420D70B4C1B}" type="presOf" srcId="{A525BFFD-B94B-41A3-A6C8-BF58907EB36C}" destId="{1BA23C3D-64CE-4C0E-B773-069F61F404FA}" srcOrd="0" destOrd="0" presId="urn:microsoft.com/office/officeart/2005/8/layout/cycle2"/>
    <dgm:cxn modelId="{0FF129DD-6B5B-4326-9879-47F32D1A5693}" type="presOf" srcId="{05F15A71-5EE5-4CDB-9D7A-6B1FA78627BA}" destId="{0E11C432-67A2-4772-95E3-0F50C99D1E44}" srcOrd="1" destOrd="0" presId="urn:microsoft.com/office/officeart/2005/8/layout/cycle2"/>
    <dgm:cxn modelId="{EFCFB8E3-0A34-4E95-825E-251D64855941}" type="presOf" srcId="{F693D2CF-A3A4-4A07-954D-15618D1CDB02}" destId="{651D8031-C7CA-4F19-B2E2-02FE1869E71B}" srcOrd="0" destOrd="0" presId="urn:microsoft.com/office/officeart/2005/8/layout/cycle2"/>
    <dgm:cxn modelId="{C0DB94EE-BBD6-4853-9CBF-81F93DA06797}" type="presOf" srcId="{D1B431D3-1CE8-4889-BD1F-D575E5353FAE}" destId="{A3CFF6A3-5F33-4A02-8334-7ACD11D4AD53}" srcOrd="0" destOrd="0" presId="urn:microsoft.com/office/officeart/2005/8/layout/cycle2"/>
    <dgm:cxn modelId="{9D1115EF-298F-408E-966B-7C63C0DEFDC5}" type="presOf" srcId="{5657CF26-78F9-435F-8E55-0E5D97F97739}" destId="{13E78044-7F45-4BE1-8F0C-8C20219F1BBE}" srcOrd="0" destOrd="0" presId="urn:microsoft.com/office/officeart/2005/8/layout/cycle2"/>
    <dgm:cxn modelId="{5EFF09FF-EB41-4BDB-BA15-7DC8EFA5CBE7}" type="presOf" srcId="{30181944-1047-470F-AC2B-EF7EDBC91B4F}" destId="{5A63E27E-9272-4C7D-AFAE-C77093B20DB7}" srcOrd="0" destOrd="0" presId="urn:microsoft.com/office/officeart/2005/8/layout/cycle2"/>
    <dgm:cxn modelId="{C6D5BCFF-5EE6-4300-869B-3803C67C0956}" type="presOf" srcId="{9D78668F-4C6D-4362-B96B-8FAA0B38012D}" destId="{6FF819E7-FBC3-4071-B006-1202FF1A3940}" srcOrd="0" destOrd="0" presId="urn:microsoft.com/office/officeart/2005/8/layout/cycle2"/>
    <dgm:cxn modelId="{68CF3617-363E-45CE-B6F7-A5C701924905}" type="presParOf" srcId="{E6AF8C1D-666B-4703-BC11-E8C1F15E9D2D}" destId="{13E78044-7F45-4BE1-8F0C-8C20219F1BBE}" srcOrd="0" destOrd="0" presId="urn:microsoft.com/office/officeart/2005/8/layout/cycle2"/>
    <dgm:cxn modelId="{27DAC7C7-FDC5-4B81-A476-971CA1C22761}" type="presParOf" srcId="{E6AF8C1D-666B-4703-BC11-E8C1F15E9D2D}" destId="{BE47EB7D-A27A-46F9-8F3A-48F1BCA43800}" srcOrd="1" destOrd="0" presId="urn:microsoft.com/office/officeart/2005/8/layout/cycle2"/>
    <dgm:cxn modelId="{557EFE0D-C5EB-410C-A005-BB3992909041}" type="presParOf" srcId="{BE47EB7D-A27A-46F9-8F3A-48F1BCA43800}" destId="{0E11C432-67A2-4772-95E3-0F50C99D1E44}" srcOrd="0" destOrd="0" presId="urn:microsoft.com/office/officeart/2005/8/layout/cycle2"/>
    <dgm:cxn modelId="{59813261-9A16-4D00-AA96-96E9F7C8C886}" type="presParOf" srcId="{E6AF8C1D-666B-4703-BC11-E8C1F15E9D2D}" destId="{651D8031-C7CA-4F19-B2E2-02FE1869E71B}" srcOrd="2" destOrd="0" presId="urn:microsoft.com/office/officeart/2005/8/layout/cycle2"/>
    <dgm:cxn modelId="{5D12C9B5-4B65-4E43-8689-4399B0FAA7BE}" type="presParOf" srcId="{E6AF8C1D-666B-4703-BC11-E8C1F15E9D2D}" destId="{A3CFF6A3-5F33-4A02-8334-7ACD11D4AD53}" srcOrd="3" destOrd="0" presId="urn:microsoft.com/office/officeart/2005/8/layout/cycle2"/>
    <dgm:cxn modelId="{DACD870F-4414-4A4C-AB19-C9A12EB9F33E}" type="presParOf" srcId="{A3CFF6A3-5F33-4A02-8334-7ACD11D4AD53}" destId="{6343E916-A545-44BE-BA0C-09F9FE1CC2CB}" srcOrd="0" destOrd="0" presId="urn:microsoft.com/office/officeart/2005/8/layout/cycle2"/>
    <dgm:cxn modelId="{E14C3FE0-0A40-4574-AF72-C513E7D38EF6}" type="presParOf" srcId="{E6AF8C1D-666B-4703-BC11-E8C1F15E9D2D}" destId="{D3832527-B355-4958-8D60-94624A50B7F8}" srcOrd="4" destOrd="0" presId="urn:microsoft.com/office/officeart/2005/8/layout/cycle2"/>
    <dgm:cxn modelId="{897664F7-6026-40DC-A580-4274DAB56FE4}" type="presParOf" srcId="{E6AF8C1D-666B-4703-BC11-E8C1F15E9D2D}" destId="{019D1EBA-F8B6-4844-933E-A3D2FF6B35ED}" srcOrd="5" destOrd="0" presId="urn:microsoft.com/office/officeart/2005/8/layout/cycle2"/>
    <dgm:cxn modelId="{CEF3B466-E093-4DD3-9232-54CF27923102}" type="presParOf" srcId="{019D1EBA-F8B6-4844-933E-A3D2FF6B35ED}" destId="{7276446C-F927-463B-9F55-D57521056043}" srcOrd="0" destOrd="0" presId="urn:microsoft.com/office/officeart/2005/8/layout/cycle2"/>
    <dgm:cxn modelId="{95FC9C69-917D-4014-B015-98768A9081F6}" type="presParOf" srcId="{E6AF8C1D-666B-4703-BC11-E8C1F15E9D2D}" destId="{6FF819E7-FBC3-4071-B006-1202FF1A3940}" srcOrd="6" destOrd="0" presId="urn:microsoft.com/office/officeart/2005/8/layout/cycle2"/>
    <dgm:cxn modelId="{35782A6B-C78E-429C-AAB8-86FADFDFEDB9}" type="presParOf" srcId="{E6AF8C1D-666B-4703-BC11-E8C1F15E9D2D}" destId="{2CDDFD64-4FCD-4AD4-8615-2C9FA2C4ADA6}" srcOrd="7" destOrd="0" presId="urn:microsoft.com/office/officeart/2005/8/layout/cycle2"/>
    <dgm:cxn modelId="{EF67CEFC-74D9-4EBC-9E24-C6C3B9F4CE18}" type="presParOf" srcId="{2CDDFD64-4FCD-4AD4-8615-2C9FA2C4ADA6}" destId="{2581EB6B-E1FC-41AE-8081-7723941F5D05}" srcOrd="0" destOrd="0" presId="urn:microsoft.com/office/officeart/2005/8/layout/cycle2"/>
    <dgm:cxn modelId="{982ECBF4-486D-4566-BB34-E24DAB64A831}" type="presParOf" srcId="{E6AF8C1D-666B-4703-BC11-E8C1F15E9D2D}" destId="{46A754CC-1BEA-417B-82B7-2AABEC3FE65B}" srcOrd="8" destOrd="0" presId="urn:microsoft.com/office/officeart/2005/8/layout/cycle2"/>
    <dgm:cxn modelId="{14149669-F889-4404-BA52-3C55D7D7236D}" type="presParOf" srcId="{E6AF8C1D-666B-4703-BC11-E8C1F15E9D2D}" destId="{1BA23C3D-64CE-4C0E-B773-069F61F404FA}" srcOrd="9" destOrd="0" presId="urn:microsoft.com/office/officeart/2005/8/layout/cycle2"/>
    <dgm:cxn modelId="{6FB5F56B-57C0-4863-A9A0-2791C80572F7}" type="presParOf" srcId="{1BA23C3D-64CE-4C0E-B773-069F61F404FA}" destId="{9D580F28-AF70-423B-9719-4196FDEF8732}" srcOrd="0" destOrd="0" presId="urn:microsoft.com/office/officeart/2005/8/layout/cycle2"/>
    <dgm:cxn modelId="{4504352B-7573-48F9-ACA5-C4F01BC77EC0}" type="presParOf" srcId="{E6AF8C1D-666B-4703-BC11-E8C1F15E9D2D}" destId="{5A63E27E-9272-4C7D-AFAE-C77093B20DB7}" srcOrd="10" destOrd="0" presId="urn:microsoft.com/office/officeart/2005/8/layout/cycle2"/>
    <dgm:cxn modelId="{2D3CBDC8-B409-4261-83A6-DF3862BD8715}" type="presParOf" srcId="{E6AF8C1D-666B-4703-BC11-E8C1F15E9D2D}" destId="{9F22F619-D2F9-429E-BD39-E53D66254084}" srcOrd="11" destOrd="0" presId="urn:microsoft.com/office/officeart/2005/8/layout/cycle2"/>
    <dgm:cxn modelId="{653FFEA1-A39A-4B2D-A7C2-58D37569E4C0}" type="presParOf" srcId="{9F22F619-D2F9-429E-BD39-E53D66254084}" destId="{2DF4CADA-C006-41B9-AF4A-A6BF1318C24C}"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8044-7F45-4BE1-8F0C-8C20219F1BBE}">
      <dsp:nvSpPr>
        <dsp:cNvPr id="0" name=""/>
        <dsp:cNvSpPr/>
      </dsp:nvSpPr>
      <dsp:spPr>
        <a:xfrm>
          <a:off x="4893789" y="999"/>
          <a:ext cx="1379530" cy="1379530"/>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Being in nature</a:t>
          </a:r>
        </a:p>
      </dsp:txBody>
      <dsp:txXfrm>
        <a:off x="5095816" y="203026"/>
        <a:ext cx="975476" cy="975476"/>
      </dsp:txXfrm>
    </dsp:sp>
    <dsp:sp modelId="{BE47EB7D-A27A-46F9-8F3A-48F1BCA43800}">
      <dsp:nvSpPr>
        <dsp:cNvPr id="0" name=""/>
        <dsp:cNvSpPr/>
      </dsp:nvSpPr>
      <dsp:spPr>
        <a:xfrm rot="1800000">
          <a:off x="6287882" y="970189"/>
          <a:ext cx="365726" cy="465591"/>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295232" y="1035878"/>
        <a:ext cx="256008" cy="279355"/>
      </dsp:txXfrm>
    </dsp:sp>
    <dsp:sp modelId="{651D8031-C7CA-4F19-B2E2-02FE1869E71B}">
      <dsp:nvSpPr>
        <dsp:cNvPr id="0" name=""/>
        <dsp:cNvSpPr/>
      </dsp:nvSpPr>
      <dsp:spPr>
        <a:xfrm>
          <a:off x="6686098" y="1035790"/>
          <a:ext cx="1379530" cy="1379530"/>
        </a:xfrm>
        <a:prstGeom prst="ellipse">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Increased nature connectivity</a:t>
          </a:r>
        </a:p>
      </dsp:txBody>
      <dsp:txXfrm>
        <a:off x="6888125" y="1237817"/>
        <a:ext cx="975476" cy="975476"/>
      </dsp:txXfrm>
    </dsp:sp>
    <dsp:sp modelId="{A3CFF6A3-5F33-4A02-8334-7ACD11D4AD53}">
      <dsp:nvSpPr>
        <dsp:cNvPr id="0" name=""/>
        <dsp:cNvSpPr/>
      </dsp:nvSpPr>
      <dsp:spPr>
        <a:xfrm rot="5400000">
          <a:off x="7193000" y="2517198"/>
          <a:ext cx="365726" cy="465591"/>
        </a:xfrm>
        <a:prstGeom prst="rightArrow">
          <a:avLst>
            <a:gd name="adj1" fmla="val 60000"/>
            <a:gd name="adj2" fmla="val 50000"/>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7247859" y="2555457"/>
        <a:ext cx="256008" cy="279355"/>
      </dsp:txXfrm>
    </dsp:sp>
    <dsp:sp modelId="{D3832527-B355-4958-8D60-94624A50B7F8}">
      <dsp:nvSpPr>
        <dsp:cNvPr id="0" name=""/>
        <dsp:cNvSpPr/>
      </dsp:nvSpPr>
      <dsp:spPr>
        <a:xfrm>
          <a:off x="6686098" y="3105370"/>
          <a:ext cx="1379530" cy="1379530"/>
        </a:xfrm>
        <a:prstGeom prst="ellipse">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Nature as part of identity</a:t>
          </a:r>
        </a:p>
      </dsp:txBody>
      <dsp:txXfrm>
        <a:off x="6888125" y="3307397"/>
        <a:ext cx="975476" cy="975476"/>
      </dsp:txXfrm>
    </dsp:sp>
    <dsp:sp modelId="{019D1EBA-F8B6-4844-933E-A3D2FF6B35ED}">
      <dsp:nvSpPr>
        <dsp:cNvPr id="0" name=""/>
        <dsp:cNvSpPr/>
      </dsp:nvSpPr>
      <dsp:spPr>
        <a:xfrm rot="9000000">
          <a:off x="6305810" y="4074559"/>
          <a:ext cx="365726" cy="465591"/>
        </a:xfrm>
        <a:prstGeom prst="rightArrow">
          <a:avLst>
            <a:gd name="adj1" fmla="val 60000"/>
            <a:gd name="adj2" fmla="val 50000"/>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6408178" y="4140248"/>
        <a:ext cx="256008" cy="279355"/>
      </dsp:txXfrm>
    </dsp:sp>
    <dsp:sp modelId="{6FF819E7-FBC3-4071-B006-1202FF1A3940}">
      <dsp:nvSpPr>
        <dsp:cNvPr id="0" name=""/>
        <dsp:cNvSpPr/>
      </dsp:nvSpPr>
      <dsp:spPr>
        <a:xfrm>
          <a:off x="4893789" y="4140160"/>
          <a:ext cx="1379530" cy="1379530"/>
        </a:xfrm>
        <a:prstGeom prst="ellipse">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Environmental awareness</a:t>
          </a:r>
        </a:p>
      </dsp:txBody>
      <dsp:txXfrm>
        <a:off x="5095816" y="4342187"/>
        <a:ext cx="975476" cy="975476"/>
      </dsp:txXfrm>
    </dsp:sp>
    <dsp:sp modelId="{2CDDFD64-4FCD-4AD4-8615-2C9FA2C4ADA6}">
      <dsp:nvSpPr>
        <dsp:cNvPr id="0" name=""/>
        <dsp:cNvSpPr/>
      </dsp:nvSpPr>
      <dsp:spPr>
        <a:xfrm rot="12600000">
          <a:off x="4513501" y="4084910"/>
          <a:ext cx="365726" cy="465591"/>
        </a:xfrm>
        <a:prstGeom prst="rightArrow">
          <a:avLst>
            <a:gd name="adj1" fmla="val 60000"/>
            <a:gd name="adj2" fmla="val 50000"/>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4615869" y="4205458"/>
        <a:ext cx="256008" cy="279355"/>
      </dsp:txXfrm>
    </dsp:sp>
    <dsp:sp modelId="{46A754CC-1BEA-417B-82B7-2AABEC3FE65B}">
      <dsp:nvSpPr>
        <dsp:cNvPr id="0" name=""/>
        <dsp:cNvSpPr/>
      </dsp:nvSpPr>
      <dsp:spPr>
        <a:xfrm>
          <a:off x="3101480" y="3105370"/>
          <a:ext cx="1379530" cy="1379530"/>
        </a:xfrm>
        <a:prstGeom prst="ellipse">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Pro-environmental behaviour</a:t>
          </a:r>
        </a:p>
      </dsp:txBody>
      <dsp:txXfrm>
        <a:off x="3303507" y="3307397"/>
        <a:ext cx="975476" cy="975476"/>
      </dsp:txXfrm>
    </dsp:sp>
    <dsp:sp modelId="{1BA23C3D-64CE-4C0E-B773-069F61F404FA}">
      <dsp:nvSpPr>
        <dsp:cNvPr id="0" name=""/>
        <dsp:cNvSpPr/>
      </dsp:nvSpPr>
      <dsp:spPr>
        <a:xfrm rot="16200000">
          <a:off x="3608382" y="2537900"/>
          <a:ext cx="365726" cy="465591"/>
        </a:xfrm>
        <a:prstGeom prst="rightArrow">
          <a:avLst>
            <a:gd name="adj1" fmla="val 60000"/>
            <a:gd name="adj2" fmla="val 50000"/>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663241" y="2685877"/>
        <a:ext cx="256008" cy="279355"/>
      </dsp:txXfrm>
    </dsp:sp>
    <dsp:sp modelId="{5A63E27E-9272-4C7D-AFAE-C77093B20DB7}">
      <dsp:nvSpPr>
        <dsp:cNvPr id="0" name=""/>
        <dsp:cNvSpPr/>
      </dsp:nvSpPr>
      <dsp:spPr>
        <a:xfrm>
          <a:off x="3101480" y="1035790"/>
          <a:ext cx="1379530" cy="1379530"/>
        </a:xfrm>
        <a:prstGeom prst="ellips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Environmental sustainabiliy</a:t>
          </a:r>
        </a:p>
      </dsp:txBody>
      <dsp:txXfrm>
        <a:off x="3303507" y="1237817"/>
        <a:ext cx="975476" cy="975476"/>
      </dsp:txXfrm>
    </dsp:sp>
    <dsp:sp modelId="{9F22F619-D2F9-429E-BD39-E53D66254084}">
      <dsp:nvSpPr>
        <dsp:cNvPr id="0" name=""/>
        <dsp:cNvSpPr/>
      </dsp:nvSpPr>
      <dsp:spPr>
        <a:xfrm rot="19800000">
          <a:off x="4495573" y="980539"/>
          <a:ext cx="365726" cy="465591"/>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solidFill>
              <a:schemeClr val="bg1"/>
            </a:solidFill>
          </a:endParaRPr>
        </a:p>
      </dsp:txBody>
      <dsp:txXfrm>
        <a:off x="4502923" y="1101087"/>
        <a:ext cx="256008" cy="27935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F59-743B-45FA-9817-92F81DEB77BF}"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BE47C-13E0-4326-B1A3-E3F4633F1104}" type="slidenum">
              <a:rPr lang="en-GB" smtClean="0"/>
              <a:t>‹#›</a:t>
            </a:fld>
            <a:endParaRPr lang="en-GB"/>
          </a:p>
        </p:txBody>
      </p:sp>
    </p:spTree>
    <p:extLst>
      <p:ext uri="{BB962C8B-B14F-4D97-AF65-F5344CB8AC3E}">
        <p14:creationId xmlns:p14="http://schemas.microsoft.com/office/powerpoint/2010/main" val="187076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BEF29F-5DBA-4D33-94BD-2B9A7F21AE16}" type="slidenum">
              <a:rPr lang="en-GB" smtClean="0"/>
              <a:t>15</a:t>
            </a:fld>
            <a:endParaRPr lang="en-GB"/>
          </a:p>
        </p:txBody>
      </p:sp>
    </p:spTree>
    <p:extLst>
      <p:ext uri="{BB962C8B-B14F-4D97-AF65-F5344CB8AC3E}">
        <p14:creationId xmlns:p14="http://schemas.microsoft.com/office/powerpoint/2010/main" val="155000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5"/>
          </p:nvPr>
        </p:nvSpPr>
        <p:spPr/>
        <p:txBody>
          <a:bodyPr/>
          <a:lstStyle/>
          <a:p>
            <a:fld id="{62BEF29F-5DBA-4D33-94BD-2B9A7F21AE16}" type="slidenum">
              <a:rPr lang="en-GB" smtClean="0"/>
              <a:t>16</a:t>
            </a:fld>
            <a:endParaRPr lang="en-GB"/>
          </a:p>
        </p:txBody>
      </p:sp>
    </p:spTree>
    <p:extLst>
      <p:ext uri="{BB962C8B-B14F-4D97-AF65-F5344CB8AC3E}">
        <p14:creationId xmlns:p14="http://schemas.microsoft.com/office/powerpoint/2010/main" val="213680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7A221C7-54BD-41AF-B407-5A51732D632C}" type="slidenum">
              <a:rPr lang="en-GB" smtClean="0"/>
              <a:t>18</a:t>
            </a:fld>
            <a:endParaRPr lang="en-GB"/>
          </a:p>
        </p:txBody>
      </p:sp>
    </p:spTree>
    <p:extLst>
      <p:ext uri="{BB962C8B-B14F-4D97-AF65-F5344CB8AC3E}">
        <p14:creationId xmlns:p14="http://schemas.microsoft.com/office/powerpoint/2010/main" val="30515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F343-640A-03B1-B72A-422E487A3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6956BD-E0E4-C85B-B387-BAA02BDFB7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43B986-9C74-C996-0EB2-E7CC0D1A0667}"/>
              </a:ext>
            </a:extLst>
          </p:cNvPr>
          <p:cNvSpPr>
            <a:spLocks noGrp="1"/>
          </p:cNvSpPr>
          <p:nvPr>
            <p:ph type="dt" sz="half" idx="10"/>
          </p:nvPr>
        </p:nvSpPr>
        <p:spPr/>
        <p:txBody>
          <a:bodyPr/>
          <a:lstStyle/>
          <a:p>
            <a:fld id="{A3A09D27-641C-48E5-AA4F-C29AFA1E9A8D}" type="datetimeFigureOut">
              <a:rPr lang="en-GB" smtClean="0"/>
              <a:t>22/09/2023</a:t>
            </a:fld>
            <a:endParaRPr lang="en-GB"/>
          </a:p>
        </p:txBody>
      </p:sp>
      <p:sp>
        <p:nvSpPr>
          <p:cNvPr id="5" name="Footer Placeholder 4">
            <a:extLst>
              <a:ext uri="{FF2B5EF4-FFF2-40B4-BE49-F238E27FC236}">
                <a16:creationId xmlns:a16="http://schemas.microsoft.com/office/drawing/2014/main" id="{27495BE5-AF0F-581C-9CBA-A9EC94BAEB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31EFB-7A90-6A4C-C24C-DB0515749B81}"/>
              </a:ext>
            </a:extLst>
          </p:cNvPr>
          <p:cNvSpPr>
            <a:spLocks noGrp="1"/>
          </p:cNvSpPr>
          <p:nvPr>
            <p:ph type="sldNum" sz="quarter" idx="12"/>
          </p:nvPr>
        </p:nvSpPr>
        <p:spPr/>
        <p:txBody>
          <a:bodyPr/>
          <a:lstStyle/>
          <a:p>
            <a:fld id="{5D2C28D3-351E-4121-9164-46BA89DDCB7B}" type="slidenum">
              <a:rPr lang="en-GB" smtClean="0"/>
              <a:t>‹#›</a:t>
            </a:fld>
            <a:endParaRPr lang="en-GB"/>
          </a:p>
        </p:txBody>
      </p:sp>
    </p:spTree>
    <p:extLst>
      <p:ext uri="{BB962C8B-B14F-4D97-AF65-F5344CB8AC3E}">
        <p14:creationId xmlns:p14="http://schemas.microsoft.com/office/powerpoint/2010/main" val="1629106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5E11-E9B2-3AF7-2F07-580B080D58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A093BE-5D66-2215-5CD3-3C5C88619D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F28AEE-29C7-C8E3-C134-695A0BFC323A}"/>
              </a:ext>
            </a:extLst>
          </p:cNvPr>
          <p:cNvSpPr>
            <a:spLocks noGrp="1"/>
          </p:cNvSpPr>
          <p:nvPr>
            <p:ph type="dt" sz="half" idx="10"/>
          </p:nvPr>
        </p:nvSpPr>
        <p:spPr/>
        <p:txBody>
          <a:bodyPr/>
          <a:lstStyle/>
          <a:p>
            <a:fld id="{A3A09D27-641C-48E5-AA4F-C29AFA1E9A8D}" type="datetimeFigureOut">
              <a:rPr lang="en-GB" smtClean="0"/>
              <a:t>22/09/2023</a:t>
            </a:fld>
            <a:endParaRPr lang="en-GB"/>
          </a:p>
        </p:txBody>
      </p:sp>
      <p:sp>
        <p:nvSpPr>
          <p:cNvPr id="5" name="Footer Placeholder 4">
            <a:extLst>
              <a:ext uri="{FF2B5EF4-FFF2-40B4-BE49-F238E27FC236}">
                <a16:creationId xmlns:a16="http://schemas.microsoft.com/office/drawing/2014/main" id="{51AF874C-DF90-54F4-F99D-13B810477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3B6CF2-06CD-B45F-5F93-53F3B02945FD}"/>
              </a:ext>
            </a:extLst>
          </p:cNvPr>
          <p:cNvSpPr>
            <a:spLocks noGrp="1"/>
          </p:cNvSpPr>
          <p:nvPr>
            <p:ph type="sldNum" sz="quarter" idx="12"/>
          </p:nvPr>
        </p:nvSpPr>
        <p:spPr/>
        <p:txBody>
          <a:bodyPr/>
          <a:lstStyle/>
          <a:p>
            <a:fld id="{5D2C28D3-351E-4121-9164-46BA89DDCB7B}" type="slidenum">
              <a:rPr lang="en-GB" smtClean="0"/>
              <a:t>‹#›</a:t>
            </a:fld>
            <a:endParaRPr lang="en-GB"/>
          </a:p>
        </p:txBody>
      </p:sp>
    </p:spTree>
    <p:extLst>
      <p:ext uri="{BB962C8B-B14F-4D97-AF65-F5344CB8AC3E}">
        <p14:creationId xmlns:p14="http://schemas.microsoft.com/office/powerpoint/2010/main" val="310196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1A995-210E-3466-ED5E-BA491462A2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264ABA-BDE0-82CC-DAC3-DF7E9EB730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43638F-D2D9-BF26-3FD2-49741996C4F6}"/>
              </a:ext>
            </a:extLst>
          </p:cNvPr>
          <p:cNvSpPr>
            <a:spLocks noGrp="1"/>
          </p:cNvSpPr>
          <p:nvPr>
            <p:ph type="dt" sz="half" idx="10"/>
          </p:nvPr>
        </p:nvSpPr>
        <p:spPr/>
        <p:txBody>
          <a:bodyPr/>
          <a:lstStyle/>
          <a:p>
            <a:fld id="{A3A09D27-641C-48E5-AA4F-C29AFA1E9A8D}" type="datetimeFigureOut">
              <a:rPr lang="en-GB" smtClean="0"/>
              <a:t>22/09/2023</a:t>
            </a:fld>
            <a:endParaRPr lang="en-GB"/>
          </a:p>
        </p:txBody>
      </p:sp>
      <p:sp>
        <p:nvSpPr>
          <p:cNvPr id="5" name="Footer Placeholder 4">
            <a:extLst>
              <a:ext uri="{FF2B5EF4-FFF2-40B4-BE49-F238E27FC236}">
                <a16:creationId xmlns:a16="http://schemas.microsoft.com/office/drawing/2014/main" id="{8C1BDA22-E7A4-A54F-017E-0F3C472A46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842477-C78F-ED5C-33BE-DE0792972704}"/>
              </a:ext>
            </a:extLst>
          </p:cNvPr>
          <p:cNvSpPr>
            <a:spLocks noGrp="1"/>
          </p:cNvSpPr>
          <p:nvPr>
            <p:ph type="sldNum" sz="quarter" idx="12"/>
          </p:nvPr>
        </p:nvSpPr>
        <p:spPr/>
        <p:txBody>
          <a:bodyPr/>
          <a:lstStyle/>
          <a:p>
            <a:fld id="{5D2C28D3-351E-4121-9164-46BA89DDCB7B}" type="slidenum">
              <a:rPr lang="en-GB" smtClean="0"/>
              <a:t>‹#›</a:t>
            </a:fld>
            <a:endParaRPr lang="en-GB"/>
          </a:p>
        </p:txBody>
      </p:sp>
    </p:spTree>
    <p:extLst>
      <p:ext uri="{BB962C8B-B14F-4D97-AF65-F5344CB8AC3E}">
        <p14:creationId xmlns:p14="http://schemas.microsoft.com/office/powerpoint/2010/main" val="413300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B4E7-644F-CDD9-EC63-D22A459675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70A050-B063-C7B2-A643-121DD5BA5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A3A377-9306-2AD1-19C7-241180A6F9EE}"/>
              </a:ext>
            </a:extLst>
          </p:cNvPr>
          <p:cNvSpPr>
            <a:spLocks noGrp="1"/>
          </p:cNvSpPr>
          <p:nvPr>
            <p:ph type="dt" sz="half" idx="10"/>
          </p:nvPr>
        </p:nvSpPr>
        <p:spPr/>
        <p:txBody>
          <a:bodyPr/>
          <a:lstStyle/>
          <a:p>
            <a:fld id="{A3A09D27-641C-48E5-AA4F-C29AFA1E9A8D}" type="datetimeFigureOut">
              <a:rPr lang="en-GB" smtClean="0"/>
              <a:t>22/09/2023</a:t>
            </a:fld>
            <a:endParaRPr lang="en-GB"/>
          </a:p>
        </p:txBody>
      </p:sp>
      <p:sp>
        <p:nvSpPr>
          <p:cNvPr id="5" name="Footer Placeholder 4">
            <a:extLst>
              <a:ext uri="{FF2B5EF4-FFF2-40B4-BE49-F238E27FC236}">
                <a16:creationId xmlns:a16="http://schemas.microsoft.com/office/drawing/2014/main" id="{90BD67A0-9CC0-4C00-26DE-A92FF6EA46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69FEA-AA1A-7FE1-3A32-31C39AFFD6B8}"/>
              </a:ext>
            </a:extLst>
          </p:cNvPr>
          <p:cNvSpPr>
            <a:spLocks noGrp="1"/>
          </p:cNvSpPr>
          <p:nvPr>
            <p:ph type="sldNum" sz="quarter" idx="12"/>
          </p:nvPr>
        </p:nvSpPr>
        <p:spPr/>
        <p:txBody>
          <a:bodyPr/>
          <a:lstStyle/>
          <a:p>
            <a:fld id="{5D2C28D3-351E-4121-9164-46BA89DDCB7B}" type="slidenum">
              <a:rPr lang="en-GB" smtClean="0"/>
              <a:t>‹#›</a:t>
            </a:fld>
            <a:endParaRPr lang="en-GB"/>
          </a:p>
        </p:txBody>
      </p:sp>
    </p:spTree>
    <p:extLst>
      <p:ext uri="{BB962C8B-B14F-4D97-AF65-F5344CB8AC3E}">
        <p14:creationId xmlns:p14="http://schemas.microsoft.com/office/powerpoint/2010/main" val="40810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116E-45BA-0382-F6C3-FC23C33CE7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0309ED-2C81-26EA-9C44-FE9D0AC89C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516ED7-8493-AD00-2A6F-F5565FE879A4}"/>
              </a:ext>
            </a:extLst>
          </p:cNvPr>
          <p:cNvSpPr>
            <a:spLocks noGrp="1"/>
          </p:cNvSpPr>
          <p:nvPr>
            <p:ph type="dt" sz="half" idx="10"/>
          </p:nvPr>
        </p:nvSpPr>
        <p:spPr/>
        <p:txBody>
          <a:bodyPr/>
          <a:lstStyle/>
          <a:p>
            <a:fld id="{A3A09D27-641C-48E5-AA4F-C29AFA1E9A8D}" type="datetimeFigureOut">
              <a:rPr lang="en-GB" smtClean="0"/>
              <a:t>22/09/2023</a:t>
            </a:fld>
            <a:endParaRPr lang="en-GB"/>
          </a:p>
        </p:txBody>
      </p:sp>
      <p:sp>
        <p:nvSpPr>
          <p:cNvPr id="5" name="Footer Placeholder 4">
            <a:extLst>
              <a:ext uri="{FF2B5EF4-FFF2-40B4-BE49-F238E27FC236}">
                <a16:creationId xmlns:a16="http://schemas.microsoft.com/office/drawing/2014/main" id="{28A31EC0-7A21-8D7D-1F05-765060AF9F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946097-7E41-38C2-FC05-005E7A3BE4DF}"/>
              </a:ext>
            </a:extLst>
          </p:cNvPr>
          <p:cNvSpPr>
            <a:spLocks noGrp="1"/>
          </p:cNvSpPr>
          <p:nvPr>
            <p:ph type="sldNum" sz="quarter" idx="12"/>
          </p:nvPr>
        </p:nvSpPr>
        <p:spPr/>
        <p:txBody>
          <a:bodyPr/>
          <a:lstStyle/>
          <a:p>
            <a:fld id="{5D2C28D3-351E-4121-9164-46BA89DDCB7B}" type="slidenum">
              <a:rPr lang="en-GB" smtClean="0"/>
              <a:t>‹#›</a:t>
            </a:fld>
            <a:endParaRPr lang="en-GB"/>
          </a:p>
        </p:txBody>
      </p:sp>
    </p:spTree>
    <p:extLst>
      <p:ext uri="{BB962C8B-B14F-4D97-AF65-F5344CB8AC3E}">
        <p14:creationId xmlns:p14="http://schemas.microsoft.com/office/powerpoint/2010/main" val="318414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40E5-C4A6-B651-60DE-A197D2AE0F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4DF46E-DE42-E21B-E5CD-A6F3856146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876B51-A2B4-D1BF-1F08-4F72349F7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EC09C4-0113-FE44-4200-C18BA398E2DF}"/>
              </a:ext>
            </a:extLst>
          </p:cNvPr>
          <p:cNvSpPr>
            <a:spLocks noGrp="1"/>
          </p:cNvSpPr>
          <p:nvPr>
            <p:ph type="dt" sz="half" idx="10"/>
          </p:nvPr>
        </p:nvSpPr>
        <p:spPr/>
        <p:txBody>
          <a:bodyPr/>
          <a:lstStyle/>
          <a:p>
            <a:fld id="{A3A09D27-641C-48E5-AA4F-C29AFA1E9A8D}" type="datetimeFigureOut">
              <a:rPr lang="en-GB" smtClean="0"/>
              <a:t>22/09/2023</a:t>
            </a:fld>
            <a:endParaRPr lang="en-GB"/>
          </a:p>
        </p:txBody>
      </p:sp>
      <p:sp>
        <p:nvSpPr>
          <p:cNvPr id="6" name="Footer Placeholder 5">
            <a:extLst>
              <a:ext uri="{FF2B5EF4-FFF2-40B4-BE49-F238E27FC236}">
                <a16:creationId xmlns:a16="http://schemas.microsoft.com/office/drawing/2014/main" id="{159A544A-9E73-4F0A-B4CE-989D8E79F0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FE9EFC-620E-CB16-FC56-828E2D551E7F}"/>
              </a:ext>
            </a:extLst>
          </p:cNvPr>
          <p:cNvSpPr>
            <a:spLocks noGrp="1"/>
          </p:cNvSpPr>
          <p:nvPr>
            <p:ph type="sldNum" sz="quarter" idx="12"/>
          </p:nvPr>
        </p:nvSpPr>
        <p:spPr/>
        <p:txBody>
          <a:bodyPr/>
          <a:lstStyle/>
          <a:p>
            <a:fld id="{5D2C28D3-351E-4121-9164-46BA89DDCB7B}" type="slidenum">
              <a:rPr lang="en-GB" smtClean="0"/>
              <a:t>‹#›</a:t>
            </a:fld>
            <a:endParaRPr lang="en-GB"/>
          </a:p>
        </p:txBody>
      </p:sp>
    </p:spTree>
    <p:extLst>
      <p:ext uri="{BB962C8B-B14F-4D97-AF65-F5344CB8AC3E}">
        <p14:creationId xmlns:p14="http://schemas.microsoft.com/office/powerpoint/2010/main" val="399679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2009-B177-918A-1AB8-A86B40004D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108F70-465B-16EB-2D54-6775EF747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F07A7-C2E1-BF3C-3E57-7DB509E8E8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8DACC5-B49F-11D4-58FC-7FB1219827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970D8-E722-5D3D-E624-6A48887503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6D8A48-004A-88CD-9637-7CCAE11A9F27}"/>
              </a:ext>
            </a:extLst>
          </p:cNvPr>
          <p:cNvSpPr>
            <a:spLocks noGrp="1"/>
          </p:cNvSpPr>
          <p:nvPr>
            <p:ph type="dt" sz="half" idx="10"/>
          </p:nvPr>
        </p:nvSpPr>
        <p:spPr/>
        <p:txBody>
          <a:bodyPr/>
          <a:lstStyle/>
          <a:p>
            <a:fld id="{A3A09D27-641C-48E5-AA4F-C29AFA1E9A8D}" type="datetimeFigureOut">
              <a:rPr lang="en-GB" smtClean="0"/>
              <a:t>22/09/2023</a:t>
            </a:fld>
            <a:endParaRPr lang="en-GB"/>
          </a:p>
        </p:txBody>
      </p:sp>
      <p:sp>
        <p:nvSpPr>
          <p:cNvPr id="8" name="Footer Placeholder 7">
            <a:extLst>
              <a:ext uri="{FF2B5EF4-FFF2-40B4-BE49-F238E27FC236}">
                <a16:creationId xmlns:a16="http://schemas.microsoft.com/office/drawing/2014/main" id="{D00355D2-E88E-97F6-7186-49512045BA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38E03D-D65E-72D9-3F2F-657F70672F17}"/>
              </a:ext>
            </a:extLst>
          </p:cNvPr>
          <p:cNvSpPr>
            <a:spLocks noGrp="1"/>
          </p:cNvSpPr>
          <p:nvPr>
            <p:ph type="sldNum" sz="quarter" idx="12"/>
          </p:nvPr>
        </p:nvSpPr>
        <p:spPr/>
        <p:txBody>
          <a:bodyPr/>
          <a:lstStyle/>
          <a:p>
            <a:fld id="{5D2C28D3-351E-4121-9164-46BA89DDCB7B}" type="slidenum">
              <a:rPr lang="en-GB" smtClean="0"/>
              <a:t>‹#›</a:t>
            </a:fld>
            <a:endParaRPr lang="en-GB"/>
          </a:p>
        </p:txBody>
      </p:sp>
    </p:spTree>
    <p:extLst>
      <p:ext uri="{BB962C8B-B14F-4D97-AF65-F5344CB8AC3E}">
        <p14:creationId xmlns:p14="http://schemas.microsoft.com/office/powerpoint/2010/main" val="309445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D3D4-88A7-78EC-F52D-6D49FD3836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340EB4-C475-5CB5-9401-3AFAC08B7DF9}"/>
              </a:ext>
            </a:extLst>
          </p:cNvPr>
          <p:cNvSpPr>
            <a:spLocks noGrp="1"/>
          </p:cNvSpPr>
          <p:nvPr>
            <p:ph type="dt" sz="half" idx="10"/>
          </p:nvPr>
        </p:nvSpPr>
        <p:spPr/>
        <p:txBody>
          <a:bodyPr/>
          <a:lstStyle/>
          <a:p>
            <a:fld id="{A3A09D27-641C-48E5-AA4F-C29AFA1E9A8D}" type="datetimeFigureOut">
              <a:rPr lang="en-GB" smtClean="0"/>
              <a:t>22/09/2023</a:t>
            </a:fld>
            <a:endParaRPr lang="en-GB"/>
          </a:p>
        </p:txBody>
      </p:sp>
      <p:sp>
        <p:nvSpPr>
          <p:cNvPr id="4" name="Footer Placeholder 3">
            <a:extLst>
              <a:ext uri="{FF2B5EF4-FFF2-40B4-BE49-F238E27FC236}">
                <a16:creationId xmlns:a16="http://schemas.microsoft.com/office/drawing/2014/main" id="{FC300E09-5E83-21CF-2B30-8346E4DF1B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FFA0351-8AD5-447E-4142-8216E1695781}"/>
              </a:ext>
            </a:extLst>
          </p:cNvPr>
          <p:cNvSpPr>
            <a:spLocks noGrp="1"/>
          </p:cNvSpPr>
          <p:nvPr>
            <p:ph type="sldNum" sz="quarter" idx="12"/>
          </p:nvPr>
        </p:nvSpPr>
        <p:spPr/>
        <p:txBody>
          <a:bodyPr/>
          <a:lstStyle/>
          <a:p>
            <a:fld id="{5D2C28D3-351E-4121-9164-46BA89DDCB7B}" type="slidenum">
              <a:rPr lang="en-GB" smtClean="0"/>
              <a:t>‹#›</a:t>
            </a:fld>
            <a:endParaRPr lang="en-GB"/>
          </a:p>
        </p:txBody>
      </p:sp>
    </p:spTree>
    <p:extLst>
      <p:ext uri="{BB962C8B-B14F-4D97-AF65-F5344CB8AC3E}">
        <p14:creationId xmlns:p14="http://schemas.microsoft.com/office/powerpoint/2010/main" val="429375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5305EA-D8C6-0348-E0B9-1F6BC865FEAA}"/>
              </a:ext>
            </a:extLst>
          </p:cNvPr>
          <p:cNvSpPr>
            <a:spLocks noGrp="1"/>
          </p:cNvSpPr>
          <p:nvPr>
            <p:ph type="dt" sz="half" idx="10"/>
          </p:nvPr>
        </p:nvSpPr>
        <p:spPr/>
        <p:txBody>
          <a:bodyPr/>
          <a:lstStyle/>
          <a:p>
            <a:fld id="{A3A09D27-641C-48E5-AA4F-C29AFA1E9A8D}" type="datetimeFigureOut">
              <a:rPr lang="en-GB" smtClean="0"/>
              <a:t>22/09/2023</a:t>
            </a:fld>
            <a:endParaRPr lang="en-GB"/>
          </a:p>
        </p:txBody>
      </p:sp>
      <p:sp>
        <p:nvSpPr>
          <p:cNvPr id="3" name="Footer Placeholder 2">
            <a:extLst>
              <a:ext uri="{FF2B5EF4-FFF2-40B4-BE49-F238E27FC236}">
                <a16:creationId xmlns:a16="http://schemas.microsoft.com/office/drawing/2014/main" id="{A7413E84-F0B9-4583-6006-3A3185F04D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48E6D6-0500-2E9E-52D1-EB241560F459}"/>
              </a:ext>
            </a:extLst>
          </p:cNvPr>
          <p:cNvSpPr>
            <a:spLocks noGrp="1"/>
          </p:cNvSpPr>
          <p:nvPr>
            <p:ph type="sldNum" sz="quarter" idx="12"/>
          </p:nvPr>
        </p:nvSpPr>
        <p:spPr/>
        <p:txBody>
          <a:bodyPr/>
          <a:lstStyle/>
          <a:p>
            <a:fld id="{5D2C28D3-351E-4121-9164-46BA89DDCB7B}" type="slidenum">
              <a:rPr lang="en-GB" smtClean="0"/>
              <a:t>‹#›</a:t>
            </a:fld>
            <a:endParaRPr lang="en-GB"/>
          </a:p>
        </p:txBody>
      </p:sp>
    </p:spTree>
    <p:extLst>
      <p:ext uri="{BB962C8B-B14F-4D97-AF65-F5344CB8AC3E}">
        <p14:creationId xmlns:p14="http://schemas.microsoft.com/office/powerpoint/2010/main" val="310874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5DCF-6A36-EB87-DF35-9C3F44F4A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C50598-B5AC-5F29-F92D-0756A798D1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B42D7A-4A5C-9528-7CEF-A457DC465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9483E-64EB-BD0B-25B4-13633A75E85B}"/>
              </a:ext>
            </a:extLst>
          </p:cNvPr>
          <p:cNvSpPr>
            <a:spLocks noGrp="1"/>
          </p:cNvSpPr>
          <p:nvPr>
            <p:ph type="dt" sz="half" idx="10"/>
          </p:nvPr>
        </p:nvSpPr>
        <p:spPr/>
        <p:txBody>
          <a:bodyPr/>
          <a:lstStyle/>
          <a:p>
            <a:fld id="{A3A09D27-641C-48E5-AA4F-C29AFA1E9A8D}" type="datetimeFigureOut">
              <a:rPr lang="en-GB" smtClean="0"/>
              <a:t>22/09/2023</a:t>
            </a:fld>
            <a:endParaRPr lang="en-GB"/>
          </a:p>
        </p:txBody>
      </p:sp>
      <p:sp>
        <p:nvSpPr>
          <p:cNvPr id="6" name="Footer Placeholder 5">
            <a:extLst>
              <a:ext uri="{FF2B5EF4-FFF2-40B4-BE49-F238E27FC236}">
                <a16:creationId xmlns:a16="http://schemas.microsoft.com/office/drawing/2014/main" id="{76CE75A8-0A1C-C765-DE07-10242E24B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9EC84F-6958-7C40-8446-F02237CC9F9A}"/>
              </a:ext>
            </a:extLst>
          </p:cNvPr>
          <p:cNvSpPr>
            <a:spLocks noGrp="1"/>
          </p:cNvSpPr>
          <p:nvPr>
            <p:ph type="sldNum" sz="quarter" idx="12"/>
          </p:nvPr>
        </p:nvSpPr>
        <p:spPr/>
        <p:txBody>
          <a:bodyPr/>
          <a:lstStyle/>
          <a:p>
            <a:fld id="{5D2C28D3-351E-4121-9164-46BA89DDCB7B}" type="slidenum">
              <a:rPr lang="en-GB" smtClean="0"/>
              <a:t>‹#›</a:t>
            </a:fld>
            <a:endParaRPr lang="en-GB"/>
          </a:p>
        </p:txBody>
      </p:sp>
    </p:spTree>
    <p:extLst>
      <p:ext uri="{BB962C8B-B14F-4D97-AF65-F5344CB8AC3E}">
        <p14:creationId xmlns:p14="http://schemas.microsoft.com/office/powerpoint/2010/main" val="306549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CBC9-3B11-8CE7-1C30-DFCE30526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D24B9C-B480-D085-D602-589767D12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89877F-5E95-BCC9-B7AC-D6B398126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6A2D2-4ED7-78C9-E271-52EADF2C40D0}"/>
              </a:ext>
            </a:extLst>
          </p:cNvPr>
          <p:cNvSpPr>
            <a:spLocks noGrp="1"/>
          </p:cNvSpPr>
          <p:nvPr>
            <p:ph type="dt" sz="half" idx="10"/>
          </p:nvPr>
        </p:nvSpPr>
        <p:spPr/>
        <p:txBody>
          <a:bodyPr/>
          <a:lstStyle/>
          <a:p>
            <a:fld id="{A3A09D27-641C-48E5-AA4F-C29AFA1E9A8D}" type="datetimeFigureOut">
              <a:rPr lang="en-GB" smtClean="0"/>
              <a:t>22/09/2023</a:t>
            </a:fld>
            <a:endParaRPr lang="en-GB"/>
          </a:p>
        </p:txBody>
      </p:sp>
      <p:sp>
        <p:nvSpPr>
          <p:cNvPr id="6" name="Footer Placeholder 5">
            <a:extLst>
              <a:ext uri="{FF2B5EF4-FFF2-40B4-BE49-F238E27FC236}">
                <a16:creationId xmlns:a16="http://schemas.microsoft.com/office/drawing/2014/main" id="{8A1F6E0A-803D-CC92-DDF2-3D86AD3CC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4CEB3A-BECF-9C6D-CDDD-C11DFDB993FC}"/>
              </a:ext>
            </a:extLst>
          </p:cNvPr>
          <p:cNvSpPr>
            <a:spLocks noGrp="1"/>
          </p:cNvSpPr>
          <p:nvPr>
            <p:ph type="sldNum" sz="quarter" idx="12"/>
          </p:nvPr>
        </p:nvSpPr>
        <p:spPr/>
        <p:txBody>
          <a:bodyPr/>
          <a:lstStyle/>
          <a:p>
            <a:fld id="{5D2C28D3-351E-4121-9164-46BA89DDCB7B}" type="slidenum">
              <a:rPr lang="en-GB" smtClean="0"/>
              <a:t>‹#›</a:t>
            </a:fld>
            <a:endParaRPr lang="en-GB"/>
          </a:p>
        </p:txBody>
      </p:sp>
    </p:spTree>
    <p:extLst>
      <p:ext uri="{BB962C8B-B14F-4D97-AF65-F5344CB8AC3E}">
        <p14:creationId xmlns:p14="http://schemas.microsoft.com/office/powerpoint/2010/main" val="129405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B79573-5244-AE67-836D-8EBAAC902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08BD4E-6A60-DF34-BC57-E4DA53B06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F7E5FC-6B6F-D99D-5546-E4F846349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09D27-641C-48E5-AA4F-C29AFA1E9A8D}" type="datetimeFigureOut">
              <a:rPr lang="en-GB" smtClean="0"/>
              <a:t>22/09/2023</a:t>
            </a:fld>
            <a:endParaRPr lang="en-GB"/>
          </a:p>
        </p:txBody>
      </p:sp>
      <p:sp>
        <p:nvSpPr>
          <p:cNvPr id="5" name="Footer Placeholder 4">
            <a:extLst>
              <a:ext uri="{FF2B5EF4-FFF2-40B4-BE49-F238E27FC236}">
                <a16:creationId xmlns:a16="http://schemas.microsoft.com/office/drawing/2014/main" id="{00496B27-2A14-AEB1-7432-5498BEC3DD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935286-867C-2045-3AE7-AC67AB1ED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C28D3-351E-4121-9164-46BA89DDCB7B}" type="slidenum">
              <a:rPr lang="en-GB" smtClean="0"/>
              <a:t>‹#›</a:t>
            </a:fld>
            <a:endParaRPr lang="en-GB"/>
          </a:p>
        </p:txBody>
      </p:sp>
    </p:spTree>
    <p:extLst>
      <p:ext uri="{BB962C8B-B14F-4D97-AF65-F5344CB8AC3E}">
        <p14:creationId xmlns:p14="http://schemas.microsoft.com/office/powerpoint/2010/main" val="221822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111/j.1467-9280.2008.02225.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1080/07421656.2006.1012964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oi.org/10.3389%2Ffpsyg.2022.85878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6/j.smrv.2014.10.001" TargetMode="External"/><Relationship Id="rId2" Type="http://schemas.openxmlformats.org/officeDocument/2006/relationships/hyperlink" Target="https://doi.org/10.1111/papt.12227" TargetMode="External"/><Relationship Id="rId1" Type="http://schemas.openxmlformats.org/officeDocument/2006/relationships/slideLayout" Target="../slideLayouts/slideLayout2.xml"/><Relationship Id="rId4" Type="http://schemas.openxmlformats.org/officeDocument/2006/relationships/hyperlink" Target="https://doi.org/10.1038/s41598-020-61061-8"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mailto:zoe.moula@kcl.ac.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B7FA-0945-6DE6-777C-B874DA77576D}"/>
              </a:ext>
            </a:extLst>
          </p:cNvPr>
          <p:cNvSpPr>
            <a:spLocks noGrp="1"/>
          </p:cNvSpPr>
          <p:nvPr>
            <p:ph type="ctrTitle"/>
          </p:nvPr>
        </p:nvSpPr>
        <p:spPr>
          <a:xfrm>
            <a:off x="1524000" y="1122363"/>
            <a:ext cx="9144000" cy="2133599"/>
          </a:xfrm>
        </p:spPr>
        <p:txBody>
          <a:bodyPr/>
          <a:lstStyle/>
          <a:p>
            <a:r>
              <a:rPr lang="en-GB" dirty="0"/>
              <a:t>Nature as co-therapist in nature-based arts therapies</a:t>
            </a:r>
          </a:p>
        </p:txBody>
      </p:sp>
      <p:sp>
        <p:nvSpPr>
          <p:cNvPr id="3" name="Subtitle 2">
            <a:extLst>
              <a:ext uri="{FF2B5EF4-FFF2-40B4-BE49-F238E27FC236}">
                <a16:creationId xmlns:a16="http://schemas.microsoft.com/office/drawing/2014/main" id="{8967A58F-E420-7C4D-99E6-7FECE62941F9}"/>
              </a:ext>
            </a:extLst>
          </p:cNvPr>
          <p:cNvSpPr>
            <a:spLocks noGrp="1"/>
          </p:cNvSpPr>
          <p:nvPr>
            <p:ph type="subTitle" idx="1"/>
          </p:nvPr>
        </p:nvSpPr>
        <p:spPr/>
        <p:txBody>
          <a:bodyPr/>
          <a:lstStyle/>
          <a:p>
            <a:r>
              <a:rPr lang="en-GB" dirty="0"/>
              <a:t>Dr Zoe Moula</a:t>
            </a:r>
          </a:p>
          <a:p>
            <a:r>
              <a:rPr lang="en-GB" dirty="0"/>
              <a:t>Lecturer in Mental Health, King’s College London</a:t>
            </a:r>
          </a:p>
          <a:p>
            <a:r>
              <a:rPr lang="en-GB" dirty="0"/>
              <a:t>Editor-in-Chief Designate, International Journal of Art Therapy</a:t>
            </a:r>
          </a:p>
        </p:txBody>
      </p:sp>
    </p:spTree>
    <p:extLst>
      <p:ext uri="{BB962C8B-B14F-4D97-AF65-F5344CB8AC3E}">
        <p14:creationId xmlns:p14="http://schemas.microsoft.com/office/powerpoint/2010/main" val="418668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E3974-C772-769B-96C8-63D6AE7F37C7}"/>
              </a:ext>
            </a:extLst>
          </p:cNvPr>
          <p:cNvSpPr>
            <a:spLocks noGrp="1"/>
          </p:cNvSpPr>
          <p:nvPr>
            <p:ph type="title"/>
          </p:nvPr>
        </p:nvSpPr>
        <p:spPr/>
        <p:txBody>
          <a:bodyPr/>
          <a:lstStyle/>
          <a:p>
            <a:r>
              <a:rPr lang="en-GB" dirty="0"/>
              <a:t>Safe expression </a:t>
            </a:r>
          </a:p>
        </p:txBody>
      </p:sp>
      <p:sp>
        <p:nvSpPr>
          <p:cNvPr id="3" name="Content Placeholder 2">
            <a:extLst>
              <a:ext uri="{FF2B5EF4-FFF2-40B4-BE49-F238E27FC236}">
                <a16:creationId xmlns:a16="http://schemas.microsoft.com/office/drawing/2014/main" id="{65F40592-DD5B-FC45-FF15-68A38D103F4A}"/>
              </a:ext>
            </a:extLst>
          </p:cNvPr>
          <p:cNvSpPr>
            <a:spLocks noGrp="1"/>
          </p:cNvSpPr>
          <p:nvPr>
            <p:ph idx="1"/>
          </p:nvPr>
        </p:nvSpPr>
        <p:spPr/>
        <p:txBody>
          <a:bodyPr/>
          <a:lstStyle/>
          <a:p>
            <a:r>
              <a:rPr lang="en-GB" dirty="0"/>
              <a:t>Natural materials allow safer expression of aggression (</a:t>
            </a:r>
            <a:r>
              <a:rPr lang="en-GB" dirty="0" err="1"/>
              <a:t>Sholt</a:t>
            </a:r>
            <a:r>
              <a:rPr lang="en-GB" dirty="0"/>
              <a:t> &amp; Gavron, 2006).</a:t>
            </a:r>
          </a:p>
          <a:p>
            <a:r>
              <a:rPr lang="en-GB" dirty="0"/>
              <a:t>“Breaking a stick is not the same as breaking a paintbrush or a pencil. It gives licence and a container for healthy expression of anger not directed at themselves, the therapist or the room. The sense of potency and control that comes with this, such as in the creation of mess and the symbolic expressions of </a:t>
            </a:r>
            <a:r>
              <a:rPr lang="en-GB" dirty="0" err="1"/>
              <a:t>defense</a:t>
            </a:r>
            <a:r>
              <a:rPr lang="en-GB" dirty="0"/>
              <a:t>, is a necessary part of moving through anger to fear and grief beneath.” </a:t>
            </a:r>
          </a:p>
          <a:p>
            <a:pPr marL="0" indent="0">
              <a:buNone/>
            </a:pPr>
            <a:r>
              <a:rPr lang="en-GB" dirty="0"/>
              <a:t>   (Boon, 2020)</a:t>
            </a:r>
          </a:p>
        </p:txBody>
      </p:sp>
    </p:spTree>
    <p:extLst>
      <p:ext uri="{BB962C8B-B14F-4D97-AF65-F5344CB8AC3E}">
        <p14:creationId xmlns:p14="http://schemas.microsoft.com/office/powerpoint/2010/main" val="71317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8C34-B786-1F9D-DB36-CB38FAD84C5F}"/>
              </a:ext>
            </a:extLst>
          </p:cNvPr>
          <p:cNvSpPr>
            <a:spLocks noGrp="1"/>
          </p:cNvSpPr>
          <p:nvPr>
            <p:ph type="title"/>
          </p:nvPr>
        </p:nvSpPr>
        <p:spPr/>
        <p:txBody>
          <a:bodyPr/>
          <a:lstStyle/>
          <a:p>
            <a:r>
              <a:rPr lang="en-GB" dirty="0"/>
              <a:t>Nature as co-therapist</a:t>
            </a:r>
          </a:p>
        </p:txBody>
      </p:sp>
      <p:sp>
        <p:nvSpPr>
          <p:cNvPr id="3" name="Content Placeholder 2">
            <a:extLst>
              <a:ext uri="{FF2B5EF4-FFF2-40B4-BE49-F238E27FC236}">
                <a16:creationId xmlns:a16="http://schemas.microsoft.com/office/drawing/2014/main" id="{F79735E1-39B0-517C-5984-F6897779493F}"/>
              </a:ext>
            </a:extLst>
          </p:cNvPr>
          <p:cNvSpPr>
            <a:spLocks noGrp="1"/>
          </p:cNvSpPr>
          <p:nvPr>
            <p:ph idx="1"/>
          </p:nvPr>
        </p:nvSpPr>
        <p:spPr>
          <a:xfrm>
            <a:off x="838200" y="1825624"/>
            <a:ext cx="10515600" cy="4518025"/>
          </a:xfrm>
        </p:spPr>
        <p:txBody>
          <a:bodyPr>
            <a:normAutofit/>
          </a:bodyPr>
          <a:lstStyle/>
          <a:p>
            <a:r>
              <a:rPr lang="en-GB" dirty="0"/>
              <a:t>Nature as ‘co-therapist’ help us to safely approach existential themes of life, death, change, renewal, loss and new beginnings (Boon, 2020).</a:t>
            </a:r>
          </a:p>
          <a:p>
            <a:endParaRPr lang="en-GB" dirty="0"/>
          </a:p>
          <a:p>
            <a:r>
              <a:rPr lang="en-GB" dirty="0"/>
              <a:t>Internal feelings are projected out onto nature and given form or voice, which facilitates our capacity to mentalise and take a reflective stance towards our experience (Ponton, 2020).</a:t>
            </a:r>
          </a:p>
          <a:p>
            <a:endParaRPr lang="en-GB" dirty="0"/>
          </a:p>
          <a:p>
            <a:r>
              <a:rPr lang="en-GB" dirty="0"/>
              <a:t>“As we begin to understand more of our own wounds, we may begin to better understand the wounds that we inflict upon our planet” (</a:t>
            </a:r>
            <a:r>
              <a:rPr lang="en-GB" dirty="0" err="1"/>
              <a:t>Secretan</a:t>
            </a:r>
            <a:r>
              <a:rPr lang="en-GB" dirty="0"/>
              <a:t>, 2020).</a:t>
            </a:r>
          </a:p>
        </p:txBody>
      </p:sp>
    </p:spTree>
    <p:extLst>
      <p:ext uri="{BB962C8B-B14F-4D97-AF65-F5344CB8AC3E}">
        <p14:creationId xmlns:p14="http://schemas.microsoft.com/office/powerpoint/2010/main" val="2527249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BE821-8D32-B739-BA6A-4FC35C4EBF23}"/>
              </a:ext>
            </a:extLst>
          </p:cNvPr>
          <p:cNvSpPr>
            <a:spLocks noGrp="1"/>
          </p:cNvSpPr>
          <p:nvPr>
            <p:ph idx="1"/>
          </p:nvPr>
        </p:nvSpPr>
        <p:spPr>
          <a:xfrm>
            <a:off x="338203" y="688932"/>
            <a:ext cx="11285950" cy="5611660"/>
          </a:xfrm>
        </p:spPr>
        <p:txBody>
          <a:bodyPr>
            <a:normAutofit/>
          </a:bodyPr>
          <a:lstStyle/>
          <a:p>
            <a:pPr marL="0" indent="0">
              <a:buNone/>
            </a:pPr>
            <a:endParaRPr lang="en-GB" i="1" dirty="0"/>
          </a:p>
          <a:p>
            <a:pPr marL="0" indent="0">
              <a:buNone/>
            </a:pPr>
            <a:endParaRPr lang="en-GB" i="1" dirty="0"/>
          </a:p>
          <a:p>
            <a:pPr marL="0" indent="0" algn="ctr">
              <a:buNone/>
            </a:pPr>
            <a:r>
              <a:rPr lang="en-GB" i="1" dirty="0"/>
              <a:t>“However large or small, these felt experiences can become deeply symbolic, standing for something hidden, dark, disturbing, shameful or repressed. When our exposure within nature becomes too much – too cold, too wet, too mucky, too dry, too hot, too prickly, too vast or too emotional – then we meet an edge between one’s self and one’s limits. Here there are opportunities and challenges, a place to be tested, to push further, a place where we might challenge and redefine our sense of self.”</a:t>
            </a:r>
          </a:p>
          <a:p>
            <a:pPr marL="0" indent="0" algn="ctr">
              <a:buNone/>
            </a:pPr>
            <a:r>
              <a:rPr lang="en-GB" dirty="0"/>
              <a:t>(Eagleton, 2020)</a:t>
            </a:r>
          </a:p>
        </p:txBody>
      </p:sp>
    </p:spTree>
    <p:extLst>
      <p:ext uri="{BB962C8B-B14F-4D97-AF65-F5344CB8AC3E}">
        <p14:creationId xmlns:p14="http://schemas.microsoft.com/office/powerpoint/2010/main" val="4251936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9CE0-4B31-CB4D-D04D-E30EA51037C6}"/>
              </a:ext>
            </a:extLst>
          </p:cNvPr>
          <p:cNvSpPr>
            <a:spLocks noGrp="1"/>
          </p:cNvSpPr>
          <p:nvPr>
            <p:ph type="title"/>
          </p:nvPr>
        </p:nvSpPr>
        <p:spPr/>
        <p:txBody>
          <a:bodyPr/>
          <a:lstStyle/>
          <a:p>
            <a:r>
              <a:rPr lang="en-GB" dirty="0"/>
              <a:t>Positioning emotions spatially</a:t>
            </a:r>
          </a:p>
        </p:txBody>
      </p:sp>
      <p:sp>
        <p:nvSpPr>
          <p:cNvPr id="3" name="Content Placeholder 2">
            <a:extLst>
              <a:ext uri="{FF2B5EF4-FFF2-40B4-BE49-F238E27FC236}">
                <a16:creationId xmlns:a16="http://schemas.microsoft.com/office/drawing/2014/main" id="{AF0B62A9-F7E2-7850-31B0-98883C4E1916}"/>
              </a:ext>
            </a:extLst>
          </p:cNvPr>
          <p:cNvSpPr>
            <a:spLocks noGrp="1"/>
          </p:cNvSpPr>
          <p:nvPr>
            <p:ph idx="1"/>
          </p:nvPr>
        </p:nvSpPr>
        <p:spPr/>
        <p:txBody>
          <a:bodyPr/>
          <a:lstStyle/>
          <a:p>
            <a:r>
              <a:rPr lang="en-GB" dirty="0"/>
              <a:t>Think of emotions as relational flows, fluxes or currents between people and places, rather than towards things or objects – thus position emotions ‘spatially’.</a:t>
            </a:r>
          </a:p>
          <a:p>
            <a:r>
              <a:rPr lang="en-GB" dirty="0"/>
              <a:t>The value and symbolic importance of places is related to our emotional associations with them and the feelings they inspire. </a:t>
            </a:r>
          </a:p>
          <a:p>
            <a:r>
              <a:rPr lang="en-GB" dirty="0"/>
              <a:t>This helps us to understand the experience we have of places and the emotional experiences that our clients may have in relation to the spaces that we work in.</a:t>
            </a:r>
          </a:p>
          <a:p>
            <a:pPr marL="0" indent="0">
              <a:buNone/>
            </a:pPr>
            <a:r>
              <a:rPr lang="en-GB" dirty="0"/>
              <a:t>   (Jordan, 2016, p.63, cited in Eagleton, 2019)</a:t>
            </a:r>
          </a:p>
        </p:txBody>
      </p:sp>
    </p:spTree>
    <p:extLst>
      <p:ext uri="{BB962C8B-B14F-4D97-AF65-F5344CB8AC3E}">
        <p14:creationId xmlns:p14="http://schemas.microsoft.com/office/powerpoint/2010/main" val="227772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767B-55E0-C6DD-1280-FE254F6BEDBF}"/>
              </a:ext>
            </a:extLst>
          </p:cNvPr>
          <p:cNvSpPr>
            <a:spLocks noGrp="1"/>
          </p:cNvSpPr>
          <p:nvPr>
            <p:ph type="title"/>
          </p:nvPr>
        </p:nvSpPr>
        <p:spPr/>
        <p:txBody>
          <a:bodyPr/>
          <a:lstStyle/>
          <a:p>
            <a:r>
              <a:rPr lang="en-GB" dirty="0"/>
              <a:t>Calmness</a:t>
            </a:r>
          </a:p>
        </p:txBody>
      </p:sp>
      <p:sp>
        <p:nvSpPr>
          <p:cNvPr id="3" name="Content Placeholder 2">
            <a:extLst>
              <a:ext uri="{FF2B5EF4-FFF2-40B4-BE49-F238E27FC236}">
                <a16:creationId xmlns:a16="http://schemas.microsoft.com/office/drawing/2014/main" id="{22ACEAA6-A9A3-4E64-3C48-8B50C71A874C}"/>
              </a:ext>
            </a:extLst>
          </p:cNvPr>
          <p:cNvSpPr>
            <a:spLocks noGrp="1"/>
          </p:cNvSpPr>
          <p:nvPr>
            <p:ph idx="1"/>
          </p:nvPr>
        </p:nvSpPr>
        <p:spPr/>
        <p:txBody>
          <a:bodyPr>
            <a:normAutofit/>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The “grounding” effect of nature elicits connection with the earth, calming our senses and our brain (Berman et al., 2008).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Traumatic and stressful images and memories are stored in the limbic systems of our brain (Berman et al., 2008). Since the limbic system is linked to our central nervous system, and since nature can calm our nervous system, being in nature plays a central role in our reaction to stressful situations and recollections of traumatic experiences. </a:t>
            </a:r>
          </a:p>
          <a:p>
            <a:r>
              <a:rPr lang="en-GB" dirty="0"/>
              <a:t>Because of the connection between our skin receptors and our central nervous system, even a simple act of a gentle breeze against our skin can relax our nervous system (</a:t>
            </a:r>
            <a:r>
              <a:rPr lang="en-GB" dirty="0" err="1"/>
              <a:t>Kopytin</a:t>
            </a:r>
            <a:r>
              <a:rPr lang="en-GB" dirty="0"/>
              <a:t> &amp; </a:t>
            </a:r>
            <a:r>
              <a:rPr lang="en-GB" dirty="0" err="1"/>
              <a:t>Rugh</a:t>
            </a:r>
            <a:r>
              <a:rPr lang="en-GB" dirty="0"/>
              <a:t>, 2017). </a:t>
            </a: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3979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4D7E-D857-1049-DF41-502210657CDA}"/>
              </a:ext>
            </a:extLst>
          </p:cNvPr>
          <p:cNvSpPr>
            <a:spLocks noGrp="1"/>
          </p:cNvSpPr>
          <p:nvPr>
            <p:ph type="title"/>
          </p:nvPr>
        </p:nvSpPr>
        <p:spPr/>
        <p:txBody>
          <a:bodyPr/>
          <a:lstStyle/>
          <a:p>
            <a:r>
              <a:rPr lang="en-GB" dirty="0"/>
              <a:t>Cycle of connection to nature </a:t>
            </a:r>
            <a:r>
              <a:rPr lang="en-GB" sz="2000" dirty="0"/>
              <a:t>(Moula et al., 2022) </a:t>
            </a:r>
            <a:endParaRPr lang="en-GB" dirty="0"/>
          </a:p>
        </p:txBody>
      </p:sp>
      <p:graphicFrame>
        <p:nvGraphicFramePr>
          <p:cNvPr id="4" name="Content Placeholder 3">
            <a:extLst>
              <a:ext uri="{FF2B5EF4-FFF2-40B4-BE49-F238E27FC236}">
                <a16:creationId xmlns:a16="http://schemas.microsoft.com/office/drawing/2014/main" id="{9638F216-0ADD-428D-4CD6-F3D551C6CEBF}"/>
              </a:ext>
            </a:extLst>
          </p:cNvPr>
          <p:cNvGraphicFramePr>
            <a:graphicFrameLocks noGrp="1"/>
          </p:cNvGraphicFramePr>
          <p:nvPr>
            <p:ph idx="1"/>
            <p:extLst>
              <p:ext uri="{D42A27DB-BD31-4B8C-83A1-F6EECF244321}">
                <p14:modId xmlns:p14="http://schemas.microsoft.com/office/powerpoint/2010/main" val="928329035"/>
              </p:ext>
            </p:extLst>
          </p:nvPr>
        </p:nvGraphicFramePr>
        <p:xfrm>
          <a:off x="0" y="1337310"/>
          <a:ext cx="11167110" cy="5520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47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7BD5AD-72AD-64B2-DE2D-9AE64705C2B1}"/>
              </a:ext>
            </a:extLst>
          </p:cNvPr>
          <p:cNvPicPr>
            <a:picLocks noChangeAspect="1"/>
          </p:cNvPicPr>
          <p:nvPr/>
        </p:nvPicPr>
        <p:blipFill>
          <a:blip r:embed="rId3"/>
          <a:stretch>
            <a:fillRect/>
          </a:stretch>
        </p:blipFill>
        <p:spPr>
          <a:xfrm>
            <a:off x="1701420" y="0"/>
            <a:ext cx="8789159" cy="6858000"/>
          </a:xfrm>
          <a:prstGeom prst="rect">
            <a:avLst/>
          </a:prstGeom>
        </p:spPr>
      </p:pic>
      <p:sp>
        <p:nvSpPr>
          <p:cNvPr id="3" name="Rectangle: Rounded Corners 2">
            <a:extLst>
              <a:ext uri="{FF2B5EF4-FFF2-40B4-BE49-F238E27FC236}">
                <a16:creationId xmlns:a16="http://schemas.microsoft.com/office/drawing/2014/main" id="{53131469-AECC-47A7-A082-E4536AA2611F}"/>
              </a:ext>
            </a:extLst>
          </p:cNvPr>
          <p:cNvSpPr/>
          <p:nvPr/>
        </p:nvSpPr>
        <p:spPr>
          <a:xfrm>
            <a:off x="9212580" y="5314950"/>
            <a:ext cx="2811780" cy="11201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Cycle of connection to nature through the arts (Moula et al., 2022)</a:t>
            </a:r>
          </a:p>
        </p:txBody>
      </p:sp>
    </p:spTree>
    <p:extLst>
      <p:ext uri="{BB962C8B-B14F-4D97-AF65-F5344CB8AC3E}">
        <p14:creationId xmlns:p14="http://schemas.microsoft.com/office/powerpoint/2010/main" val="3920451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655D-4A9A-5B37-7DA8-6E734686D53D}"/>
              </a:ext>
            </a:extLst>
          </p:cNvPr>
          <p:cNvSpPr>
            <a:spLocks noGrp="1"/>
          </p:cNvSpPr>
          <p:nvPr>
            <p:ph type="ctrTitle"/>
          </p:nvPr>
        </p:nvSpPr>
        <p:spPr/>
        <p:txBody>
          <a:bodyPr/>
          <a:lstStyle/>
          <a:p>
            <a:r>
              <a:rPr lang="en-GB" dirty="0"/>
              <a:t>Evidence from neuroscience </a:t>
            </a:r>
          </a:p>
        </p:txBody>
      </p:sp>
    </p:spTree>
    <p:extLst>
      <p:ext uri="{BB962C8B-B14F-4D97-AF65-F5344CB8AC3E}">
        <p14:creationId xmlns:p14="http://schemas.microsoft.com/office/powerpoint/2010/main" val="2953413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1066-C479-7E83-F616-5F7A10377D37}"/>
              </a:ext>
            </a:extLst>
          </p:cNvPr>
          <p:cNvSpPr>
            <a:spLocks noGrp="1"/>
          </p:cNvSpPr>
          <p:nvPr>
            <p:ph type="title"/>
          </p:nvPr>
        </p:nvSpPr>
        <p:spPr/>
        <p:txBody>
          <a:bodyPr/>
          <a:lstStyle/>
          <a:p>
            <a:r>
              <a:rPr lang="en-GB" dirty="0"/>
              <a:t>Impact on body </a:t>
            </a:r>
          </a:p>
        </p:txBody>
      </p:sp>
      <p:sp>
        <p:nvSpPr>
          <p:cNvPr id="3" name="Content Placeholder 2">
            <a:extLst>
              <a:ext uri="{FF2B5EF4-FFF2-40B4-BE49-F238E27FC236}">
                <a16:creationId xmlns:a16="http://schemas.microsoft.com/office/drawing/2014/main" id="{011E2CE4-0A84-F286-A93B-8A00DB5F1E72}"/>
              </a:ext>
            </a:extLst>
          </p:cNvPr>
          <p:cNvSpPr>
            <a:spLocks noGrp="1"/>
          </p:cNvSpPr>
          <p:nvPr>
            <p:ph idx="1"/>
          </p:nvPr>
        </p:nvSpPr>
        <p:spPr/>
        <p:txBody>
          <a:bodyPr>
            <a:normAutofit/>
          </a:bodyPr>
          <a:lstStyle/>
          <a:p>
            <a:r>
              <a:rPr lang="en-GB" b="1" dirty="0"/>
              <a:t>Decrease of blood pressure </a:t>
            </a:r>
            <a:r>
              <a:rPr lang="en-GB" dirty="0"/>
              <a:t>which has been associated with decreased risk of cardiovascular and chronic diseases, anxiety, depression, chronic pain, and obesity (O’Malley, 2020). </a:t>
            </a:r>
          </a:p>
          <a:p>
            <a:r>
              <a:rPr lang="en-GB" dirty="0"/>
              <a:t>Our </a:t>
            </a:r>
            <a:r>
              <a:rPr lang="en-GB" b="1" dirty="0"/>
              <a:t>skin receptors </a:t>
            </a:r>
            <a:r>
              <a:rPr lang="en-GB" dirty="0"/>
              <a:t>connect to the central autonomic nervous system which affects our self-regulation and cardiovascular health (</a:t>
            </a:r>
            <a:r>
              <a:rPr lang="en-GB" dirty="0" err="1"/>
              <a:t>Kopytin</a:t>
            </a:r>
            <a:r>
              <a:rPr lang="en-GB" dirty="0"/>
              <a:t> &amp; </a:t>
            </a:r>
            <a:r>
              <a:rPr lang="en-GB" dirty="0" err="1"/>
              <a:t>Rugh</a:t>
            </a:r>
            <a:r>
              <a:rPr lang="en-GB" dirty="0"/>
              <a:t>, 2017; </a:t>
            </a:r>
            <a:r>
              <a:rPr lang="en-GB" dirty="0" err="1"/>
              <a:t>Cozolino</a:t>
            </a:r>
            <a:r>
              <a:rPr lang="en-GB" dirty="0"/>
              <a:t>, 2006).</a:t>
            </a:r>
          </a:p>
          <a:p>
            <a:r>
              <a:rPr lang="en-GB" dirty="0"/>
              <a:t>As such, even a simple act of a gentle breeze against our skin can relax our nervous system and improve our self-regulation. </a:t>
            </a:r>
          </a:p>
          <a:p>
            <a:r>
              <a:rPr lang="en-GB" dirty="0"/>
              <a:t>A whole new field of scientific inquiry ‘epigenetics’ explores how experiences in the environment affect </a:t>
            </a:r>
            <a:r>
              <a:rPr lang="en-GB" b="1" dirty="0"/>
              <a:t>genetic coding </a:t>
            </a:r>
            <a:r>
              <a:rPr lang="en-GB" dirty="0"/>
              <a:t>(</a:t>
            </a:r>
            <a:r>
              <a:rPr lang="en-GB" dirty="0" err="1"/>
              <a:t>Kumsta</a:t>
            </a:r>
            <a:r>
              <a:rPr lang="en-GB" dirty="0"/>
              <a:t>, 2019).</a:t>
            </a:r>
          </a:p>
        </p:txBody>
      </p:sp>
    </p:spTree>
    <p:extLst>
      <p:ext uri="{BB962C8B-B14F-4D97-AF65-F5344CB8AC3E}">
        <p14:creationId xmlns:p14="http://schemas.microsoft.com/office/powerpoint/2010/main" val="426100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A5E1-B370-3C81-9A45-CCFA8ECEBF21}"/>
              </a:ext>
            </a:extLst>
          </p:cNvPr>
          <p:cNvSpPr>
            <a:spLocks noGrp="1"/>
          </p:cNvSpPr>
          <p:nvPr>
            <p:ph type="title"/>
          </p:nvPr>
        </p:nvSpPr>
        <p:spPr/>
        <p:txBody>
          <a:bodyPr/>
          <a:lstStyle/>
          <a:p>
            <a:r>
              <a:rPr lang="en-GB" dirty="0"/>
              <a:t>Impact on sleep</a:t>
            </a:r>
          </a:p>
        </p:txBody>
      </p:sp>
      <p:sp>
        <p:nvSpPr>
          <p:cNvPr id="3" name="Content Placeholder 2">
            <a:extLst>
              <a:ext uri="{FF2B5EF4-FFF2-40B4-BE49-F238E27FC236}">
                <a16:creationId xmlns:a16="http://schemas.microsoft.com/office/drawing/2014/main" id="{3FB6D1EA-E4AB-CE9D-0CC5-084862A3A6D1}"/>
              </a:ext>
            </a:extLst>
          </p:cNvPr>
          <p:cNvSpPr>
            <a:spLocks noGrp="1"/>
          </p:cNvSpPr>
          <p:nvPr>
            <p:ph idx="1"/>
          </p:nvPr>
        </p:nvSpPr>
        <p:spPr/>
        <p:txBody>
          <a:bodyPr>
            <a:normAutofit/>
          </a:bodyPr>
          <a:lstStyle/>
          <a:p>
            <a:r>
              <a:rPr lang="en-GB" dirty="0"/>
              <a:t>Poor sleep can lead to impaired motivation, emotion regulation, declines in cognitive functioning and increased risk for serious medical conditions like diabetes, cardiovascular disease, and cancer (Irish et al., 2015). </a:t>
            </a:r>
          </a:p>
          <a:p>
            <a:r>
              <a:rPr lang="en-GB" dirty="0"/>
              <a:t>Sleep is triggered internally by the release of neurotransmitters and it is impacted by sun exposure given its role in maintaining a healthy circadian rhythm (Choi et al., 2020). </a:t>
            </a:r>
          </a:p>
          <a:p>
            <a:r>
              <a:rPr lang="en-GB" dirty="0"/>
              <a:t>Exposure to natural light can therefore improve sleep.</a:t>
            </a:r>
          </a:p>
        </p:txBody>
      </p:sp>
    </p:spTree>
    <p:extLst>
      <p:ext uri="{BB962C8B-B14F-4D97-AF65-F5344CB8AC3E}">
        <p14:creationId xmlns:p14="http://schemas.microsoft.com/office/powerpoint/2010/main" val="185632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0450-8DCE-65F2-B37D-7036024BBA5E}"/>
              </a:ext>
            </a:extLst>
          </p:cNvPr>
          <p:cNvSpPr>
            <a:spLocks noGrp="1"/>
          </p:cNvSpPr>
          <p:nvPr>
            <p:ph type="title"/>
          </p:nvPr>
        </p:nvSpPr>
        <p:spPr/>
        <p:txBody>
          <a:bodyPr/>
          <a:lstStyle/>
          <a:p>
            <a:r>
              <a:rPr lang="en-GB" dirty="0"/>
              <a:t>A bit about myself…</a:t>
            </a:r>
          </a:p>
        </p:txBody>
      </p:sp>
      <p:sp>
        <p:nvSpPr>
          <p:cNvPr id="3" name="Content Placeholder 2">
            <a:extLst>
              <a:ext uri="{FF2B5EF4-FFF2-40B4-BE49-F238E27FC236}">
                <a16:creationId xmlns:a16="http://schemas.microsoft.com/office/drawing/2014/main" id="{838563F4-3957-D16F-5237-D7297CDFF294}"/>
              </a:ext>
            </a:extLst>
          </p:cNvPr>
          <p:cNvSpPr>
            <a:spLocks noGrp="1"/>
          </p:cNvSpPr>
          <p:nvPr>
            <p:ph idx="1"/>
          </p:nvPr>
        </p:nvSpPr>
        <p:spPr/>
        <p:txBody>
          <a:bodyPr/>
          <a:lstStyle/>
          <a:p>
            <a:r>
              <a:rPr lang="en-GB" dirty="0"/>
              <a:t>Originally trained as a teacher (Greece)</a:t>
            </a:r>
          </a:p>
          <a:p>
            <a:r>
              <a:rPr lang="en-GB" dirty="0"/>
              <a:t>Followed by training in therapeutic play (Wales)</a:t>
            </a:r>
          </a:p>
          <a:p>
            <a:r>
              <a:rPr lang="en-GB" dirty="0"/>
              <a:t>Training in clinical research (Scotland) </a:t>
            </a:r>
          </a:p>
          <a:p>
            <a:r>
              <a:rPr lang="en-GB" dirty="0"/>
              <a:t>PhD in school-based art therapies (England) </a:t>
            </a:r>
          </a:p>
          <a:p>
            <a:r>
              <a:rPr lang="en-GB" dirty="0"/>
              <a:t>Post-doc in arts-in-nature (England)</a:t>
            </a:r>
          </a:p>
          <a:p>
            <a:r>
              <a:rPr lang="en-GB" dirty="0"/>
              <a:t>Currently interested in/researching nature-based arts therapies</a:t>
            </a:r>
          </a:p>
          <a:p>
            <a:endParaRPr lang="en-GB" dirty="0"/>
          </a:p>
          <a:p>
            <a:pPr marL="0" indent="0">
              <a:buNone/>
            </a:pPr>
            <a:endParaRPr lang="en-GB" dirty="0"/>
          </a:p>
        </p:txBody>
      </p:sp>
    </p:spTree>
    <p:extLst>
      <p:ext uri="{BB962C8B-B14F-4D97-AF65-F5344CB8AC3E}">
        <p14:creationId xmlns:p14="http://schemas.microsoft.com/office/powerpoint/2010/main" val="2976389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0D36E-627F-2687-7272-45B5B2CFEF09}"/>
              </a:ext>
            </a:extLst>
          </p:cNvPr>
          <p:cNvSpPr>
            <a:spLocks noGrp="1"/>
          </p:cNvSpPr>
          <p:nvPr>
            <p:ph type="title"/>
          </p:nvPr>
        </p:nvSpPr>
        <p:spPr/>
        <p:txBody>
          <a:bodyPr/>
          <a:lstStyle/>
          <a:p>
            <a:r>
              <a:rPr lang="en-GB" dirty="0"/>
              <a:t>Impact on immune system</a:t>
            </a:r>
          </a:p>
        </p:txBody>
      </p:sp>
      <p:sp>
        <p:nvSpPr>
          <p:cNvPr id="3" name="Content Placeholder 2">
            <a:extLst>
              <a:ext uri="{FF2B5EF4-FFF2-40B4-BE49-F238E27FC236}">
                <a16:creationId xmlns:a16="http://schemas.microsoft.com/office/drawing/2014/main" id="{8C9BCD80-B96A-D0BD-A78E-029B7F802866}"/>
              </a:ext>
            </a:extLst>
          </p:cNvPr>
          <p:cNvSpPr>
            <a:spLocks noGrp="1"/>
          </p:cNvSpPr>
          <p:nvPr>
            <p:ph idx="1"/>
          </p:nvPr>
        </p:nvSpPr>
        <p:spPr/>
        <p:txBody>
          <a:bodyPr>
            <a:normAutofit/>
          </a:bodyPr>
          <a:lstStyle/>
          <a:p>
            <a:pPr marL="0" indent="0">
              <a:buNone/>
            </a:pPr>
            <a:r>
              <a:rPr lang="en-GB" dirty="0"/>
              <a:t>Being in nature impacts our immune system through a range of mechanisms: </a:t>
            </a:r>
          </a:p>
          <a:p>
            <a:r>
              <a:rPr lang="en-GB" dirty="0"/>
              <a:t>early contact with nature in childhood builds a more robust immune system through exposure to germs that can help develop a balanced immune response</a:t>
            </a:r>
          </a:p>
          <a:p>
            <a:r>
              <a:rPr lang="en-GB" dirty="0"/>
              <a:t>regular contact with particular green environments, such as conifer forests, has been found to boost immune functions through exposure to phytoncides  </a:t>
            </a:r>
          </a:p>
          <a:p>
            <a:r>
              <a:rPr lang="en-GB" dirty="0"/>
              <a:t>children who played outdoors were made more biodiverse and showed improved immune markers in blood and </a:t>
            </a:r>
            <a:r>
              <a:rPr lang="en-GB"/>
              <a:t>skin </a:t>
            </a:r>
            <a:endParaRPr lang="en-GB" dirty="0"/>
          </a:p>
        </p:txBody>
      </p:sp>
    </p:spTree>
    <p:extLst>
      <p:ext uri="{BB962C8B-B14F-4D97-AF65-F5344CB8AC3E}">
        <p14:creationId xmlns:p14="http://schemas.microsoft.com/office/powerpoint/2010/main" val="396037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AD95-1CF1-4BE6-D3E0-F39ECE692922}"/>
              </a:ext>
            </a:extLst>
          </p:cNvPr>
          <p:cNvSpPr>
            <a:spLocks noGrp="1"/>
          </p:cNvSpPr>
          <p:nvPr>
            <p:ph type="title"/>
          </p:nvPr>
        </p:nvSpPr>
        <p:spPr/>
        <p:txBody>
          <a:bodyPr/>
          <a:lstStyle/>
          <a:p>
            <a:r>
              <a:rPr lang="en-GB" dirty="0"/>
              <a:t>Impact on stress relief and calmness</a:t>
            </a:r>
          </a:p>
        </p:txBody>
      </p:sp>
      <p:sp>
        <p:nvSpPr>
          <p:cNvPr id="3" name="Content Placeholder 2">
            <a:extLst>
              <a:ext uri="{FF2B5EF4-FFF2-40B4-BE49-F238E27FC236}">
                <a16:creationId xmlns:a16="http://schemas.microsoft.com/office/drawing/2014/main" id="{8900B847-32DE-C482-B589-F51628F3D08A}"/>
              </a:ext>
            </a:extLst>
          </p:cNvPr>
          <p:cNvSpPr>
            <a:spLocks noGrp="1"/>
          </p:cNvSpPr>
          <p:nvPr>
            <p:ph idx="1"/>
          </p:nvPr>
        </p:nvSpPr>
        <p:spPr/>
        <p:txBody>
          <a:bodyPr>
            <a:normAutofit/>
          </a:bodyPr>
          <a:lstStyle/>
          <a:p>
            <a:r>
              <a:rPr lang="en-GB" dirty="0"/>
              <a:t>Creating art using natural materials triggers restorative neurochemicals, meaning the process in and of itself is relaxing and de-stresses people (Williams, 2016).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Traumatic and stressful images and memories are stored in the limbic systems of our </a:t>
            </a:r>
            <a:r>
              <a:rPr lang="en-GB" dirty="0">
                <a:latin typeface="Calibri" panose="020F0502020204030204" pitchFamily="34" charset="0"/>
                <a:ea typeface="Calibri" panose="020F0502020204030204" pitchFamily="34" charset="0"/>
                <a:cs typeface="Times New Roman" panose="02020603050405020304" pitchFamily="18" charset="0"/>
              </a:rPr>
              <a:t>brain (Berman et al., 2008). </a:t>
            </a:r>
            <a:r>
              <a:rPr lang="en-GB" sz="2800" dirty="0">
                <a:effectLst/>
                <a:latin typeface="Calibri" panose="020F0502020204030204" pitchFamily="34" charset="0"/>
                <a:ea typeface="Calibri" panose="020F0502020204030204" pitchFamily="34" charset="0"/>
                <a:cs typeface="Times New Roman" panose="02020603050405020304" pitchFamily="18" charset="0"/>
              </a:rPr>
              <a:t>Since the limbic system is linked to our central nervous system, and since nature can calm our nervous system, being in nature plays a central rol</a:t>
            </a:r>
            <a:r>
              <a:rPr lang="en-GB" dirty="0">
                <a:latin typeface="Calibri" panose="020F0502020204030204" pitchFamily="34" charset="0"/>
                <a:ea typeface="Calibri" panose="020F0502020204030204" pitchFamily="34" charset="0"/>
                <a:cs typeface="Times New Roman" panose="02020603050405020304" pitchFamily="18" charset="0"/>
              </a:rPr>
              <a:t>e in our reaction to stressful situations and recollections of traumatic experiences. </a:t>
            </a:r>
          </a:p>
          <a:p>
            <a:endParaRPr lang="en-GB" dirty="0"/>
          </a:p>
          <a:p>
            <a:endParaRPr lang="en-GB" dirty="0"/>
          </a:p>
        </p:txBody>
      </p:sp>
    </p:spTree>
    <p:extLst>
      <p:ext uri="{BB962C8B-B14F-4D97-AF65-F5344CB8AC3E}">
        <p14:creationId xmlns:p14="http://schemas.microsoft.com/office/powerpoint/2010/main" val="253684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2507-8AA6-FF7F-6DB3-EAE67141652A}"/>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BA0CF96F-A046-2067-3A83-B0E8A066BEFB}"/>
              </a:ext>
            </a:extLst>
          </p:cNvPr>
          <p:cNvSpPr>
            <a:spLocks noGrp="1"/>
          </p:cNvSpPr>
          <p:nvPr>
            <p:ph idx="1"/>
          </p:nvPr>
        </p:nvSpPr>
        <p:spPr>
          <a:xfrm>
            <a:off x="838200" y="1825625"/>
            <a:ext cx="10515600" cy="4667250"/>
          </a:xfrm>
        </p:spPr>
        <p:txBody>
          <a:bodyPr>
            <a:normAutofit fontScale="92500" lnSpcReduction="20000"/>
          </a:bodyPr>
          <a:lstStyle/>
          <a:p>
            <a:r>
              <a:rPr lang="en-GB" dirty="0" err="1"/>
              <a:t>Stoknes</a:t>
            </a:r>
            <a:r>
              <a:rPr lang="en-GB" dirty="0"/>
              <a:t>, P.E. (2015) What we think about when we try not to think about global warming. Chelsea Green Publishers: USA</a:t>
            </a:r>
          </a:p>
          <a:p>
            <a:r>
              <a:rPr lang="en-GB" dirty="0"/>
              <a:t>Harper, N.J., Rose, K., Segal, D. (2019) Nature-based therapy: A practitioner’s guide to working outdoors with children, youth, and families. New Society Publishers: Canada</a:t>
            </a:r>
          </a:p>
          <a:p>
            <a:r>
              <a:rPr lang="en-GB" dirty="0" err="1"/>
              <a:t>Buzzell</a:t>
            </a:r>
            <a:r>
              <a:rPr lang="en-GB" dirty="0"/>
              <a:t>, L., </a:t>
            </a:r>
            <a:r>
              <a:rPr lang="en-GB" dirty="0" err="1"/>
              <a:t>Chalquist</a:t>
            </a:r>
            <a:r>
              <a:rPr lang="en-GB" dirty="0"/>
              <a:t>, C. (2009). Ecotherapy: Healing with nature in mind. Sierra Club Books: USA.</a:t>
            </a:r>
          </a:p>
          <a:p>
            <a:r>
              <a:rPr lang="en-GB" dirty="0"/>
              <a:t>Rust, M. J. (2009). Why and how do therapists become </a:t>
            </a:r>
            <a:r>
              <a:rPr lang="en-GB" dirty="0" err="1"/>
              <a:t>ecotherapists</a:t>
            </a:r>
            <a:r>
              <a:rPr lang="en-GB" dirty="0"/>
              <a:t>? In L. </a:t>
            </a:r>
            <a:r>
              <a:rPr lang="en-GB" dirty="0" err="1"/>
              <a:t>Buzzell</a:t>
            </a:r>
            <a:r>
              <a:rPr lang="en-GB" dirty="0"/>
              <a:t>, &amp; C. </a:t>
            </a:r>
            <a:r>
              <a:rPr lang="en-GB" dirty="0" err="1"/>
              <a:t>Chalquist</a:t>
            </a:r>
            <a:r>
              <a:rPr lang="en-GB" dirty="0"/>
              <a:t> (Eds.) Ecotherapy: Healing with nature in mind (p. 39). Sierra Club Books: USA</a:t>
            </a:r>
          </a:p>
          <a:p>
            <a:r>
              <a:rPr lang="en-GB" dirty="0"/>
              <a:t>Berman, M.G., </a:t>
            </a:r>
            <a:r>
              <a:rPr lang="en-GB" dirty="0" err="1"/>
              <a:t>Jonides</a:t>
            </a:r>
            <a:r>
              <a:rPr lang="en-GB" dirty="0"/>
              <a:t>, J., Kaplan, S. (2008) The cognitive benefits of interacting with nature. </a:t>
            </a:r>
            <a:r>
              <a:rPr lang="fr-FR" dirty="0" err="1"/>
              <a:t>Psychological</a:t>
            </a:r>
            <a:r>
              <a:rPr lang="fr-FR" dirty="0"/>
              <a:t> Science, 19, 12, pp. 1207-1212. </a:t>
            </a:r>
            <a:r>
              <a:rPr lang="fr-FR" dirty="0">
                <a:hlinkClick r:id="rId2"/>
              </a:rPr>
              <a:t>https://doi.org/10.1111/j.1467-9280.2008.02225.x</a:t>
            </a:r>
            <a:r>
              <a:rPr lang="fr-FR" dirty="0"/>
              <a:t> </a:t>
            </a:r>
          </a:p>
          <a:p>
            <a:endParaRPr lang="en-GB" dirty="0"/>
          </a:p>
          <a:p>
            <a:endParaRPr lang="en-GB" dirty="0"/>
          </a:p>
          <a:p>
            <a:endParaRPr lang="en-GB" dirty="0"/>
          </a:p>
        </p:txBody>
      </p:sp>
    </p:spTree>
    <p:extLst>
      <p:ext uri="{BB962C8B-B14F-4D97-AF65-F5344CB8AC3E}">
        <p14:creationId xmlns:p14="http://schemas.microsoft.com/office/powerpoint/2010/main" val="269135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DF23-12DF-FD1E-983F-D65ECF2AE5BD}"/>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8B674CB4-861E-6A17-56C8-14478D91FB85}"/>
              </a:ext>
            </a:extLst>
          </p:cNvPr>
          <p:cNvSpPr>
            <a:spLocks noGrp="1"/>
          </p:cNvSpPr>
          <p:nvPr>
            <p:ph idx="1"/>
          </p:nvPr>
        </p:nvSpPr>
        <p:spPr>
          <a:xfrm>
            <a:off x="838200" y="1825624"/>
            <a:ext cx="10515600" cy="4792345"/>
          </a:xfrm>
        </p:spPr>
        <p:txBody>
          <a:bodyPr>
            <a:normAutofit fontScale="92500" lnSpcReduction="20000"/>
          </a:bodyPr>
          <a:lstStyle/>
          <a:p>
            <a:r>
              <a:rPr lang="en-GB" dirty="0" err="1"/>
              <a:t>Sholt</a:t>
            </a:r>
            <a:r>
              <a:rPr lang="en-GB" dirty="0"/>
              <a:t>, M., Gavron, T. (2006) Therapeutic qualities of clay-work in art therapy and psychotherapy: A Review. Art Therapy, 23, 2. </a:t>
            </a:r>
            <a:r>
              <a:rPr lang="en-GB" dirty="0">
                <a:hlinkClick r:id="rId2"/>
              </a:rPr>
              <a:t>https://doi.org/10.1080/07421656.2006.10129647</a:t>
            </a:r>
            <a:r>
              <a:rPr lang="en-GB" dirty="0"/>
              <a:t> </a:t>
            </a:r>
          </a:p>
          <a:p>
            <a:r>
              <a:rPr lang="en-GB" dirty="0"/>
              <a:t>Boon, L. (2020) The wild inside: Offering children natural materials and an </a:t>
            </a:r>
            <a:r>
              <a:rPr lang="en-GB" dirty="0" err="1"/>
              <a:t>ecopsychological</a:t>
            </a:r>
            <a:r>
              <a:rPr lang="en-GB" dirty="0"/>
              <a:t> understanding of self within art therapy. In I.S. </a:t>
            </a:r>
            <a:r>
              <a:rPr lang="en-GB" dirty="0" err="1"/>
              <a:t>Heginworth</a:t>
            </a:r>
            <a:r>
              <a:rPr lang="en-GB" dirty="0"/>
              <a:t> &amp; G. Nash (Eds) Environmental arts therapy: The wild frontiers of the heart. Routledge: UK.</a:t>
            </a:r>
          </a:p>
          <a:p>
            <a:r>
              <a:rPr lang="en-GB" dirty="0"/>
              <a:t> Ponton, L. (2020) </a:t>
            </a:r>
            <a:r>
              <a:rPr lang="en-GB" dirty="0" err="1"/>
              <a:t>EarthWays</a:t>
            </a:r>
            <a:r>
              <a:rPr lang="en-GB" dirty="0"/>
              <a:t>: Environmental arts therapy for repairing insecure attachment and developing creative response-ability in an insecure world. In I.S. </a:t>
            </a:r>
            <a:r>
              <a:rPr lang="en-GB" dirty="0" err="1"/>
              <a:t>Heginworth</a:t>
            </a:r>
            <a:r>
              <a:rPr lang="en-GB" dirty="0"/>
              <a:t> &amp; G. Nash (Eds) Environmental arts therapy: The wild frontiers of the heart. Routledge: UK.</a:t>
            </a:r>
          </a:p>
          <a:p>
            <a:r>
              <a:rPr lang="en-GB" dirty="0" err="1"/>
              <a:t>Secretan</a:t>
            </a:r>
            <a:r>
              <a:rPr lang="en-GB" dirty="0"/>
              <a:t>, W. (2020) The wood between the worlds: Encountering the wounded healer in environmental arts therapy. In I.S. </a:t>
            </a:r>
            <a:r>
              <a:rPr lang="en-GB" dirty="0" err="1"/>
              <a:t>Heginworth</a:t>
            </a:r>
            <a:r>
              <a:rPr lang="en-GB" dirty="0"/>
              <a:t> &amp; G. Nash (Eds) Environmental arts therapy: The wild frontiers of the heart. Routledge: UK.</a:t>
            </a:r>
          </a:p>
          <a:p>
            <a:endParaRPr lang="en-GB" dirty="0"/>
          </a:p>
          <a:p>
            <a:endParaRPr lang="en-GB" dirty="0"/>
          </a:p>
        </p:txBody>
      </p:sp>
    </p:spTree>
    <p:extLst>
      <p:ext uri="{BB962C8B-B14F-4D97-AF65-F5344CB8AC3E}">
        <p14:creationId xmlns:p14="http://schemas.microsoft.com/office/powerpoint/2010/main" val="260796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8CAE-373B-918E-5628-E0C6ECE62786}"/>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7CC9BE86-76FA-AFC4-D909-BF5378581F6E}"/>
              </a:ext>
            </a:extLst>
          </p:cNvPr>
          <p:cNvSpPr>
            <a:spLocks noGrp="1"/>
          </p:cNvSpPr>
          <p:nvPr>
            <p:ph idx="1"/>
          </p:nvPr>
        </p:nvSpPr>
        <p:spPr>
          <a:xfrm>
            <a:off x="838200" y="1825624"/>
            <a:ext cx="10515600" cy="4860925"/>
          </a:xfrm>
        </p:spPr>
        <p:txBody>
          <a:bodyPr>
            <a:normAutofit fontScale="92500"/>
          </a:bodyPr>
          <a:lstStyle/>
          <a:p>
            <a:r>
              <a:rPr lang="en-GB" dirty="0"/>
              <a:t>Eagleton, A. (2020) The tapping on the window: Environmental arts therapy and the integrated self. In I.S. </a:t>
            </a:r>
            <a:r>
              <a:rPr lang="en-GB" dirty="0" err="1"/>
              <a:t>Heginworth</a:t>
            </a:r>
            <a:r>
              <a:rPr lang="en-GB" dirty="0"/>
              <a:t> &amp; G. Nash (Eds) Environmental arts therapy: The wild frontiers of the heart. Routledge: UK.</a:t>
            </a:r>
          </a:p>
          <a:p>
            <a:r>
              <a:rPr lang="en-GB" dirty="0" err="1"/>
              <a:t>Kopytin</a:t>
            </a:r>
            <a:r>
              <a:rPr lang="en-GB" dirty="0"/>
              <a:t> A., </a:t>
            </a:r>
            <a:r>
              <a:rPr lang="en-GB" dirty="0" err="1"/>
              <a:t>Rugh</a:t>
            </a:r>
            <a:r>
              <a:rPr lang="en-GB" dirty="0"/>
              <a:t> M. (2017). Environmental expressive therapies: Nature-assisted theory and practice. London: Routledge. </a:t>
            </a:r>
          </a:p>
          <a:p>
            <a:r>
              <a:rPr lang="en-GB" dirty="0"/>
              <a:t>Moula, Z. Palmer, K., Walshe, N. (2022) A systematic review of arts-based interventions delivered to children and young people in nature or outdoor spaces: Impact on nature connectedness, health and wellbeing. Frontiers in Psychology. 13: 858781. </a:t>
            </a:r>
            <a:r>
              <a:rPr lang="en-GB" dirty="0">
                <a:hlinkClick r:id="rId2"/>
              </a:rPr>
              <a:t>https://doi.org/10.3389%2Ffpsyg.2022.858781</a:t>
            </a:r>
            <a:r>
              <a:rPr lang="en-GB" dirty="0"/>
              <a:t> </a:t>
            </a:r>
          </a:p>
          <a:p>
            <a:r>
              <a:rPr lang="en-GB" dirty="0" err="1"/>
              <a:t>Cozolino</a:t>
            </a:r>
            <a:r>
              <a:rPr lang="en-GB" dirty="0"/>
              <a:t>, L. J. (2006). The neuroscience of human relationships: Attachment and the developing social brain. Norton &amp; Co: USA</a:t>
            </a:r>
          </a:p>
          <a:p>
            <a:endParaRPr lang="en-GB" dirty="0"/>
          </a:p>
        </p:txBody>
      </p:sp>
    </p:spTree>
    <p:extLst>
      <p:ext uri="{BB962C8B-B14F-4D97-AF65-F5344CB8AC3E}">
        <p14:creationId xmlns:p14="http://schemas.microsoft.com/office/powerpoint/2010/main" val="4046889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1627-345F-4BFB-4DB3-51C0E191CBF1}"/>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9C42CB6C-8502-AA29-E31B-0919D12119DB}"/>
              </a:ext>
            </a:extLst>
          </p:cNvPr>
          <p:cNvSpPr>
            <a:spLocks noGrp="1"/>
          </p:cNvSpPr>
          <p:nvPr>
            <p:ph idx="1"/>
          </p:nvPr>
        </p:nvSpPr>
        <p:spPr/>
        <p:txBody>
          <a:bodyPr>
            <a:normAutofit fontScale="92500"/>
          </a:bodyPr>
          <a:lstStyle/>
          <a:p>
            <a:r>
              <a:rPr lang="en-GB" dirty="0" err="1"/>
              <a:t>Kumsta</a:t>
            </a:r>
            <a:r>
              <a:rPr lang="en-GB" dirty="0"/>
              <a:t>, R. (2019). The role of epigenetics for understanding mental health difficulties and its implications for psychotherapy research. Psychology and psychotherapy: Theory, research and practice, 92, 1. </a:t>
            </a:r>
            <a:r>
              <a:rPr lang="en-GB" dirty="0">
                <a:hlinkClick r:id="rId2"/>
              </a:rPr>
              <a:t>https://doi.org/10.1111/papt.12227</a:t>
            </a:r>
            <a:r>
              <a:rPr lang="en-GB" dirty="0"/>
              <a:t> </a:t>
            </a:r>
          </a:p>
          <a:p>
            <a:r>
              <a:rPr lang="en-GB" dirty="0"/>
              <a:t>Irish, L.A., Kline, C.E., Gunn, H.E. et al. (2015) The role of sleep hygiene in promoting public health: A review of empirical evidence. Sleep medicine reviews, 22, 23–36. </a:t>
            </a:r>
            <a:r>
              <a:rPr lang="en-GB" dirty="0">
                <a:hlinkClick r:id="rId3"/>
              </a:rPr>
              <a:t>https://doi.org/10.1016/j.smrv.2014.10.001</a:t>
            </a:r>
            <a:r>
              <a:rPr lang="en-GB" dirty="0"/>
              <a:t> </a:t>
            </a:r>
          </a:p>
          <a:p>
            <a:r>
              <a:rPr lang="en-GB" dirty="0"/>
              <a:t>Choi, J.H., Lee, B., Lee, J.Y. et al. (2020). Relationship between sleep duration, sun exposure, and Serum 25-Hydroxyvitamin D status: A cross-sectional study. Scientific reports, 10, 1, 4168. </a:t>
            </a:r>
            <a:r>
              <a:rPr lang="en-GB" dirty="0">
                <a:hlinkClick r:id="rId4"/>
              </a:rPr>
              <a:t>https://doi.org/10.1038/s41598-020-61061-8</a:t>
            </a:r>
            <a:r>
              <a:rPr lang="en-GB" dirty="0"/>
              <a:t> </a:t>
            </a:r>
          </a:p>
          <a:p>
            <a:endParaRPr lang="en-GB" dirty="0"/>
          </a:p>
          <a:p>
            <a:endParaRPr lang="en-GB" dirty="0"/>
          </a:p>
          <a:p>
            <a:endParaRPr lang="en-GB" dirty="0"/>
          </a:p>
        </p:txBody>
      </p:sp>
    </p:spTree>
    <p:extLst>
      <p:ext uri="{BB962C8B-B14F-4D97-AF65-F5344CB8AC3E}">
        <p14:creationId xmlns:p14="http://schemas.microsoft.com/office/powerpoint/2010/main" val="2772489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641A-3EC2-7011-DDCB-6ECB077795AB}"/>
              </a:ext>
            </a:extLst>
          </p:cNvPr>
          <p:cNvSpPr>
            <a:spLocks noGrp="1"/>
          </p:cNvSpPr>
          <p:nvPr>
            <p:ph type="ctrTitle"/>
          </p:nvPr>
        </p:nvSpPr>
        <p:spPr/>
        <p:txBody>
          <a:bodyPr/>
          <a:lstStyle/>
          <a:p>
            <a:r>
              <a:rPr lang="en-GB" dirty="0"/>
              <a:t>Thank you </a:t>
            </a:r>
            <a:r>
              <a:rPr lang="en-GB" dirty="0">
                <a:sym typeface="Wingdings" panose="05000000000000000000" pitchFamily="2" charset="2"/>
              </a:rPr>
              <a:t></a:t>
            </a:r>
            <a:br>
              <a:rPr lang="en-GB" dirty="0">
                <a:sym typeface="Wingdings" panose="05000000000000000000" pitchFamily="2" charset="2"/>
              </a:rPr>
            </a:br>
            <a:endParaRPr lang="en-GB" dirty="0"/>
          </a:p>
        </p:txBody>
      </p:sp>
      <p:sp>
        <p:nvSpPr>
          <p:cNvPr id="3" name="Subtitle 2">
            <a:extLst>
              <a:ext uri="{FF2B5EF4-FFF2-40B4-BE49-F238E27FC236}">
                <a16:creationId xmlns:a16="http://schemas.microsoft.com/office/drawing/2014/main" id="{D2E003E8-F33A-E111-B722-86A48F6147C5}"/>
              </a:ext>
            </a:extLst>
          </p:cNvPr>
          <p:cNvSpPr>
            <a:spLocks noGrp="1"/>
          </p:cNvSpPr>
          <p:nvPr>
            <p:ph type="subTitle" idx="1"/>
          </p:nvPr>
        </p:nvSpPr>
        <p:spPr>
          <a:xfrm>
            <a:off x="1524000" y="3602038"/>
            <a:ext cx="9551670" cy="1655762"/>
          </a:xfrm>
        </p:spPr>
        <p:txBody>
          <a:bodyPr/>
          <a:lstStyle/>
          <a:p>
            <a:r>
              <a:rPr lang="en-GB" dirty="0"/>
              <a:t>Feel free to contact me at </a:t>
            </a:r>
            <a:r>
              <a:rPr lang="en-GB" dirty="0">
                <a:hlinkClick r:id="rId2"/>
              </a:rPr>
              <a:t>zoe.moula@kcl.ac.uk</a:t>
            </a:r>
            <a:r>
              <a:rPr lang="en-GB" dirty="0"/>
              <a:t> or Twitter @DrZoeMoula</a:t>
            </a:r>
          </a:p>
        </p:txBody>
      </p:sp>
    </p:spTree>
    <p:extLst>
      <p:ext uri="{BB962C8B-B14F-4D97-AF65-F5344CB8AC3E}">
        <p14:creationId xmlns:p14="http://schemas.microsoft.com/office/powerpoint/2010/main" val="317943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EA3FAD4-7F07-EB6E-2C29-0463FAE96D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812" y="208359"/>
            <a:ext cx="8588375" cy="6441282"/>
          </a:xfrm>
        </p:spPr>
      </p:pic>
    </p:spTree>
    <p:extLst>
      <p:ext uri="{BB962C8B-B14F-4D97-AF65-F5344CB8AC3E}">
        <p14:creationId xmlns:p14="http://schemas.microsoft.com/office/powerpoint/2010/main" val="348827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o-Art Therapy in Practice book cover">
            <a:extLst>
              <a:ext uri="{FF2B5EF4-FFF2-40B4-BE49-F238E27FC236}">
                <a16:creationId xmlns:a16="http://schemas.microsoft.com/office/drawing/2014/main" id="{2B48B26B-5048-6077-071F-CB52F4871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74"/>
          <a:stretch/>
        </p:blipFill>
        <p:spPr bwMode="auto">
          <a:xfrm>
            <a:off x="816054" y="-1"/>
            <a:ext cx="2677749"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vironmental Arts Therapy: The Wild Frontiers of the Heart book cover">
            <a:extLst>
              <a:ext uri="{FF2B5EF4-FFF2-40B4-BE49-F238E27FC236}">
                <a16:creationId xmlns:a16="http://schemas.microsoft.com/office/drawing/2014/main" id="{45A8B052-7D8C-9582-6C04-26C797941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812" y="-62632"/>
            <a:ext cx="2677749" cy="3491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 1">
            <a:extLst>
              <a:ext uri="{FF2B5EF4-FFF2-40B4-BE49-F238E27FC236}">
                <a16:creationId xmlns:a16="http://schemas.microsoft.com/office/drawing/2014/main" id="{5617954F-B1C4-019C-2E4A-70D2A8488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811" y="3558026"/>
            <a:ext cx="2677750" cy="32999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7C088C-BFFF-9274-46A4-61ED8E25EEDF}"/>
              </a:ext>
            </a:extLst>
          </p:cNvPr>
          <p:cNvPicPr>
            <a:picLocks noChangeAspect="1"/>
          </p:cNvPicPr>
          <p:nvPr/>
        </p:nvPicPr>
        <p:blipFill>
          <a:blip r:embed="rId5"/>
          <a:stretch>
            <a:fillRect/>
          </a:stretch>
        </p:blipFill>
        <p:spPr>
          <a:xfrm>
            <a:off x="816055" y="3558027"/>
            <a:ext cx="2677750" cy="3299973"/>
          </a:xfrm>
          <a:prstGeom prst="rect">
            <a:avLst/>
          </a:prstGeom>
        </p:spPr>
      </p:pic>
      <p:pic>
        <p:nvPicPr>
          <p:cNvPr id="1032" name="Picture 8" descr="Page 1">
            <a:extLst>
              <a:ext uri="{FF2B5EF4-FFF2-40B4-BE49-F238E27FC236}">
                <a16:creationId xmlns:a16="http://schemas.microsoft.com/office/drawing/2014/main" id="{B304F535-6B1C-9A9F-B055-A109CAFC57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0112" y="3558027"/>
            <a:ext cx="2880769" cy="32999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age 1">
            <a:extLst>
              <a:ext uri="{FF2B5EF4-FFF2-40B4-BE49-F238E27FC236}">
                <a16:creationId xmlns:a16="http://schemas.microsoft.com/office/drawing/2014/main" id="{CC7F9D72-57C0-B38C-1E29-A2058B17900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974"/>
          <a:stretch/>
        </p:blipFill>
        <p:spPr bwMode="auto">
          <a:xfrm>
            <a:off x="7694761" y="0"/>
            <a:ext cx="2880769" cy="346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58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666-10C0-47A2-5968-E6F0C8B2FCD3}"/>
              </a:ext>
            </a:extLst>
          </p:cNvPr>
          <p:cNvSpPr>
            <a:spLocks noGrp="1"/>
          </p:cNvSpPr>
          <p:nvPr>
            <p:ph type="title"/>
          </p:nvPr>
        </p:nvSpPr>
        <p:spPr/>
        <p:txBody>
          <a:bodyPr/>
          <a:lstStyle/>
          <a:p>
            <a:r>
              <a:rPr lang="en-GB" dirty="0"/>
              <a:t>Starting with the definitions</a:t>
            </a:r>
          </a:p>
        </p:txBody>
      </p:sp>
      <p:sp>
        <p:nvSpPr>
          <p:cNvPr id="3" name="Content Placeholder 2">
            <a:extLst>
              <a:ext uri="{FF2B5EF4-FFF2-40B4-BE49-F238E27FC236}">
                <a16:creationId xmlns:a16="http://schemas.microsoft.com/office/drawing/2014/main" id="{0FED5312-1E68-A529-3259-CF43D3ECC4A7}"/>
              </a:ext>
            </a:extLst>
          </p:cNvPr>
          <p:cNvSpPr>
            <a:spLocks noGrp="1"/>
          </p:cNvSpPr>
          <p:nvPr>
            <p:ph idx="1"/>
          </p:nvPr>
        </p:nvSpPr>
        <p:spPr/>
        <p:txBody>
          <a:bodyPr/>
          <a:lstStyle/>
          <a:p>
            <a:r>
              <a:rPr lang="en-GB" dirty="0"/>
              <a:t>Nature-based arts therapies</a:t>
            </a:r>
          </a:p>
          <a:p>
            <a:r>
              <a:rPr lang="en-GB" dirty="0"/>
              <a:t>Outdoor-based arts therapies</a:t>
            </a:r>
          </a:p>
          <a:p>
            <a:r>
              <a:rPr lang="en-GB" dirty="0"/>
              <a:t>Eco-art therapies</a:t>
            </a:r>
          </a:p>
          <a:p>
            <a:r>
              <a:rPr lang="en-GB" dirty="0"/>
              <a:t>Environmental arts therapies</a:t>
            </a:r>
          </a:p>
          <a:p>
            <a:r>
              <a:rPr lang="en-GB" dirty="0"/>
              <a:t>Climate-informed arts therapies </a:t>
            </a:r>
          </a:p>
          <a:p>
            <a:pPr marL="0" indent="0">
              <a:buNone/>
            </a:pPr>
            <a:endParaRPr lang="en-GB" dirty="0"/>
          </a:p>
          <a:p>
            <a:pPr marL="0" indent="0">
              <a:buNone/>
            </a:pPr>
            <a:r>
              <a:rPr lang="en-GB" dirty="0"/>
              <a:t>What do you think is the difference between them? </a:t>
            </a:r>
          </a:p>
        </p:txBody>
      </p:sp>
    </p:spTree>
    <p:extLst>
      <p:ext uri="{BB962C8B-B14F-4D97-AF65-F5344CB8AC3E}">
        <p14:creationId xmlns:p14="http://schemas.microsoft.com/office/powerpoint/2010/main" val="318611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223E-118F-5365-5E2B-F6EB9B0D8309}"/>
              </a:ext>
            </a:extLst>
          </p:cNvPr>
          <p:cNvSpPr>
            <a:spLocks noGrp="1"/>
          </p:cNvSpPr>
          <p:nvPr>
            <p:ph type="title"/>
          </p:nvPr>
        </p:nvSpPr>
        <p:spPr/>
        <p:txBody>
          <a:bodyPr/>
          <a:lstStyle/>
          <a:p>
            <a:r>
              <a:rPr lang="en-GB" dirty="0"/>
              <a:t>Eco-philosophy </a:t>
            </a:r>
          </a:p>
        </p:txBody>
      </p:sp>
      <p:sp>
        <p:nvSpPr>
          <p:cNvPr id="3" name="Content Placeholder 2">
            <a:extLst>
              <a:ext uri="{FF2B5EF4-FFF2-40B4-BE49-F238E27FC236}">
                <a16:creationId xmlns:a16="http://schemas.microsoft.com/office/drawing/2014/main" id="{7E5D6C56-04AA-A2B7-8CC7-7D8E07CDAD87}"/>
              </a:ext>
            </a:extLst>
          </p:cNvPr>
          <p:cNvSpPr>
            <a:spLocks noGrp="1"/>
          </p:cNvSpPr>
          <p:nvPr>
            <p:ph idx="1"/>
          </p:nvPr>
        </p:nvSpPr>
        <p:spPr/>
        <p:txBody>
          <a:bodyPr>
            <a:normAutofit/>
          </a:bodyPr>
          <a:lstStyle/>
          <a:p>
            <a:r>
              <a:rPr lang="en-GB" dirty="0"/>
              <a:t>All definitions are theoretically underpinned by eco-philosophy.</a:t>
            </a:r>
          </a:p>
          <a:p>
            <a:r>
              <a:rPr lang="en-GB" dirty="0"/>
              <a:t>The turn from an anthropocentric (human-</a:t>
            </a:r>
            <a:r>
              <a:rPr lang="en-GB" dirty="0" err="1"/>
              <a:t>centered</a:t>
            </a:r>
            <a:r>
              <a:rPr lang="en-GB" dirty="0"/>
              <a:t>) worldview to an </a:t>
            </a:r>
            <a:r>
              <a:rPr lang="en-GB" dirty="0" err="1"/>
              <a:t>ecocentric</a:t>
            </a:r>
            <a:r>
              <a:rPr lang="en-GB" dirty="0"/>
              <a:t> (nature-</a:t>
            </a:r>
            <a:r>
              <a:rPr lang="en-GB" dirty="0" err="1"/>
              <a:t>centered</a:t>
            </a:r>
            <a:r>
              <a:rPr lang="en-GB" dirty="0"/>
              <a:t>) worldview (</a:t>
            </a:r>
            <a:r>
              <a:rPr lang="en-GB" dirty="0" err="1"/>
              <a:t>Stoknes</a:t>
            </a:r>
            <a:r>
              <a:rPr lang="en-GB" dirty="0"/>
              <a:t>, 2015). </a:t>
            </a:r>
          </a:p>
          <a:p>
            <a:r>
              <a:rPr lang="en-GB" dirty="0"/>
              <a:t> In an </a:t>
            </a:r>
            <a:r>
              <a:rPr lang="en-GB" dirty="0" err="1"/>
              <a:t>ecocentric</a:t>
            </a:r>
            <a:r>
              <a:rPr lang="en-GB" dirty="0"/>
              <a:t> worldview each being has sentience, inherent value and meaningful existence. Human beings are not separate/superior.</a:t>
            </a:r>
          </a:p>
          <a:p>
            <a:r>
              <a:rPr lang="en-GB" dirty="0"/>
              <a:t>Partnership with nature for the joint purpose of healing both human and natural systems (Harper et al., 2019).</a:t>
            </a:r>
          </a:p>
          <a:p>
            <a:endParaRPr lang="en-GB" dirty="0"/>
          </a:p>
        </p:txBody>
      </p:sp>
    </p:spTree>
    <p:extLst>
      <p:ext uri="{BB962C8B-B14F-4D97-AF65-F5344CB8AC3E}">
        <p14:creationId xmlns:p14="http://schemas.microsoft.com/office/powerpoint/2010/main" val="288325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909B-8A96-3277-AE81-74DB28B23131}"/>
              </a:ext>
            </a:extLst>
          </p:cNvPr>
          <p:cNvSpPr>
            <a:spLocks noGrp="1"/>
          </p:cNvSpPr>
          <p:nvPr>
            <p:ph type="title"/>
          </p:nvPr>
        </p:nvSpPr>
        <p:spPr/>
        <p:txBody>
          <a:bodyPr/>
          <a:lstStyle/>
          <a:p>
            <a:r>
              <a:rPr lang="en-GB" dirty="0"/>
              <a:t>Eco-therapy</a:t>
            </a:r>
          </a:p>
        </p:txBody>
      </p:sp>
      <p:sp>
        <p:nvSpPr>
          <p:cNvPr id="3" name="Content Placeholder 2">
            <a:extLst>
              <a:ext uri="{FF2B5EF4-FFF2-40B4-BE49-F238E27FC236}">
                <a16:creationId xmlns:a16="http://schemas.microsoft.com/office/drawing/2014/main" id="{6419D50B-3ABE-059D-9FF5-D915A2EC75AF}"/>
              </a:ext>
            </a:extLst>
          </p:cNvPr>
          <p:cNvSpPr>
            <a:spLocks noGrp="1"/>
          </p:cNvSpPr>
          <p:nvPr>
            <p:ph idx="1"/>
          </p:nvPr>
        </p:nvSpPr>
        <p:spPr>
          <a:xfrm>
            <a:off x="838200" y="1825625"/>
            <a:ext cx="11140440" cy="4351338"/>
          </a:xfrm>
        </p:spPr>
        <p:txBody>
          <a:bodyPr/>
          <a:lstStyle/>
          <a:p>
            <a:r>
              <a:rPr lang="en-GB" dirty="0"/>
              <a:t>The umbrella term for the application of ecopsychology.</a:t>
            </a:r>
          </a:p>
          <a:p>
            <a:r>
              <a:rPr lang="en-GB" dirty="0"/>
              <a:t>Nature becomes the ‘co-therapist’.</a:t>
            </a:r>
          </a:p>
          <a:p>
            <a:r>
              <a:rPr lang="en-GB" dirty="0"/>
              <a:t>Emphasis on the human – nature relationship (</a:t>
            </a:r>
            <a:r>
              <a:rPr lang="en-GB" dirty="0" err="1"/>
              <a:t>Buzzell</a:t>
            </a:r>
            <a:r>
              <a:rPr lang="en-GB" dirty="0"/>
              <a:t> &amp; </a:t>
            </a:r>
            <a:r>
              <a:rPr lang="en-GB" dirty="0" err="1"/>
              <a:t>Chalquist</a:t>
            </a:r>
            <a:r>
              <a:rPr lang="en-GB" dirty="0"/>
              <a:t>, 2009).</a:t>
            </a:r>
          </a:p>
          <a:p>
            <a:r>
              <a:rPr lang="en-GB" dirty="0"/>
              <a:t>Emphasis on the reciprocal process whereby healing in nature is also healing for nature (Rust, 2009).</a:t>
            </a:r>
          </a:p>
          <a:p>
            <a:endParaRPr lang="en-GB" dirty="0"/>
          </a:p>
        </p:txBody>
      </p:sp>
    </p:spTree>
    <p:extLst>
      <p:ext uri="{BB962C8B-B14F-4D97-AF65-F5344CB8AC3E}">
        <p14:creationId xmlns:p14="http://schemas.microsoft.com/office/powerpoint/2010/main" val="132233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0C36-22A4-9F50-CF71-9AA857FB2148}"/>
              </a:ext>
            </a:extLst>
          </p:cNvPr>
          <p:cNvSpPr>
            <a:spLocks noGrp="1"/>
          </p:cNvSpPr>
          <p:nvPr>
            <p:ph type="ctrTitle"/>
          </p:nvPr>
        </p:nvSpPr>
        <p:spPr/>
        <p:txBody>
          <a:bodyPr>
            <a:normAutofit/>
          </a:bodyPr>
          <a:lstStyle/>
          <a:p>
            <a:r>
              <a:rPr lang="en-GB" dirty="0"/>
              <a:t>Mechanisms of change</a:t>
            </a:r>
          </a:p>
        </p:txBody>
      </p:sp>
    </p:spTree>
    <p:extLst>
      <p:ext uri="{BB962C8B-B14F-4D97-AF65-F5344CB8AC3E}">
        <p14:creationId xmlns:p14="http://schemas.microsoft.com/office/powerpoint/2010/main" val="196960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850E-3033-4DE9-868C-9D88686C2F1A}"/>
              </a:ext>
            </a:extLst>
          </p:cNvPr>
          <p:cNvSpPr>
            <a:spLocks noGrp="1"/>
          </p:cNvSpPr>
          <p:nvPr>
            <p:ph type="title"/>
          </p:nvPr>
        </p:nvSpPr>
        <p:spPr/>
        <p:txBody>
          <a:bodyPr/>
          <a:lstStyle/>
          <a:p>
            <a:r>
              <a:rPr lang="en-GB" dirty="0"/>
              <a:t>Gaining perspective</a:t>
            </a:r>
          </a:p>
        </p:txBody>
      </p:sp>
      <p:sp>
        <p:nvSpPr>
          <p:cNvPr id="3" name="Content Placeholder 2">
            <a:extLst>
              <a:ext uri="{FF2B5EF4-FFF2-40B4-BE49-F238E27FC236}">
                <a16:creationId xmlns:a16="http://schemas.microsoft.com/office/drawing/2014/main" id="{330EE29D-9658-D6E8-49AA-D70F13FB67E1}"/>
              </a:ext>
            </a:extLst>
          </p:cNvPr>
          <p:cNvSpPr>
            <a:spLocks noGrp="1"/>
          </p:cNvSpPr>
          <p:nvPr>
            <p:ph idx="1"/>
          </p:nvPr>
        </p:nvSpPr>
        <p:spPr/>
        <p:txBody>
          <a:bodyPr/>
          <a:lstStyle/>
          <a:p>
            <a:r>
              <a:rPr lang="en-GB" dirty="0"/>
              <a:t>Nature allows us to recall and describe different types of memories which engage both cognitive and perceptual neural pathways (Vance &amp; </a:t>
            </a:r>
            <a:r>
              <a:rPr lang="en-GB" dirty="0" err="1"/>
              <a:t>Wahlin</a:t>
            </a:r>
            <a:r>
              <a:rPr lang="en-GB" dirty="0"/>
              <a:t>, 2008). </a:t>
            </a:r>
          </a:p>
          <a:p>
            <a:endParaRPr lang="en-GB" dirty="0"/>
          </a:p>
          <a:p>
            <a:r>
              <a:rPr lang="en-GB" dirty="0"/>
              <a:t>We can “stand back and look at our lives as a whole,” gaining insight into what could improve our life (Stace, 2016).</a:t>
            </a:r>
          </a:p>
          <a:p>
            <a:endParaRPr lang="en-GB" dirty="0"/>
          </a:p>
          <a:p>
            <a:r>
              <a:rPr lang="en-GB" sz="2800" dirty="0">
                <a:effectLst/>
                <a:latin typeface="Calibri" panose="020F0502020204030204" pitchFamily="34" charset="0"/>
                <a:ea typeface="Calibri" panose="020F0502020204030204" pitchFamily="34" charset="0"/>
                <a:cs typeface="Times New Roman" panose="02020603050405020304" pitchFamily="18" charset="0"/>
              </a:rPr>
              <a:t>Our creative problem-solving skills have also been found to increase in nature, sometimes by as much as 50% (Berman et al., 2008). </a:t>
            </a:r>
          </a:p>
          <a:p>
            <a:endParaRPr lang="en-GB" dirty="0"/>
          </a:p>
          <a:p>
            <a:endParaRPr lang="en-GB" dirty="0"/>
          </a:p>
        </p:txBody>
      </p:sp>
    </p:spTree>
    <p:extLst>
      <p:ext uri="{BB962C8B-B14F-4D97-AF65-F5344CB8AC3E}">
        <p14:creationId xmlns:p14="http://schemas.microsoft.com/office/powerpoint/2010/main" val="766312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1990</Words>
  <Application>Microsoft Office PowerPoint</Application>
  <PresentationFormat>Widescreen</PresentationFormat>
  <Paragraphs>112</Paragraphs>
  <Slides>26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Nature as co-therapist in nature-based arts therapies</vt:lpstr>
      <vt:lpstr>A bit about myself…</vt:lpstr>
      <vt:lpstr>PowerPoint Presentation</vt:lpstr>
      <vt:lpstr>PowerPoint Presentation</vt:lpstr>
      <vt:lpstr>Starting with the definitions</vt:lpstr>
      <vt:lpstr>Eco-philosophy </vt:lpstr>
      <vt:lpstr>Eco-therapy</vt:lpstr>
      <vt:lpstr>Mechanisms of change</vt:lpstr>
      <vt:lpstr>Gaining perspective</vt:lpstr>
      <vt:lpstr>Safe expression </vt:lpstr>
      <vt:lpstr>Nature as co-therapist</vt:lpstr>
      <vt:lpstr>PowerPoint Presentation</vt:lpstr>
      <vt:lpstr>Positioning emotions spatially</vt:lpstr>
      <vt:lpstr>Calmness</vt:lpstr>
      <vt:lpstr>Cycle of connection to nature (Moula et al., 2022) </vt:lpstr>
      <vt:lpstr>PowerPoint Presentation</vt:lpstr>
      <vt:lpstr>Evidence from neuroscience </vt:lpstr>
      <vt:lpstr>Impact on body </vt:lpstr>
      <vt:lpstr>Impact on sleep</vt:lpstr>
      <vt:lpstr>Impact on immune system</vt:lpstr>
      <vt:lpstr>Impact on stress relief and calmness</vt:lpstr>
      <vt:lpstr>References</vt:lpstr>
      <vt:lpstr>References</vt:lpstr>
      <vt:lpstr>References</vt:lpstr>
      <vt:lpstr>References</vt:lpstr>
      <vt:lpstr>Thank you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nature as co-therapist</dc:title>
  <dc:creator>Zoe</dc:creator>
  <cp:lastModifiedBy>Zoe Moula</cp:lastModifiedBy>
  <cp:revision>42</cp:revision>
  <dcterms:created xsi:type="dcterms:W3CDTF">2023-09-14T15:53:42Z</dcterms:created>
  <dcterms:modified xsi:type="dcterms:W3CDTF">2023-09-21T23:47:28Z</dcterms:modified>
</cp:coreProperties>
</file>