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32" r:id="rId4"/>
    <p:sldId id="2535" r:id="rId5"/>
    <p:sldId id="2527" r:id="rId6"/>
    <p:sldId id="2530" r:id="rId7"/>
    <p:sldId id="2534" r:id="rId8"/>
    <p:sldId id="261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9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1B035-1D53-A840-B67E-B016610C846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AD34D-79AF-144E-9733-2D195E10A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4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AD34D-79AF-144E-9733-2D195E10A2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1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AD34D-79AF-144E-9733-2D195E10A2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80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AD34D-79AF-144E-9733-2D195E10A2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2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D90D4-23A9-558E-9708-8912D78EC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19C55-664F-ACE6-717D-1138F4A4D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7A98F-F13E-0197-D9EF-C705E1C11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D2FC4-8545-2ACD-A10A-7AEB654D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7D01E-0B86-DBE9-359C-FBA6F8A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0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DDFC6-2C76-D2A4-5EAF-8E7F64DFC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69EB3-3E2B-F219-5571-27C06009C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763DA-7D72-8197-F366-A8319738D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F6F00-D4D1-E243-2BCF-DA2541C06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EBD1F-B964-EB45-5924-ACE171B3A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7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AC214E-3857-6B2D-00F0-810260ECF5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9D643-CED4-925A-78A0-9A1DD97D2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504F9-2924-D488-16E8-927298531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F49EB-6BDC-40C0-4C38-AE120566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30E44-12BB-7F03-71DE-CEF8835E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D742-FA4E-4620-C6AF-5A6DCCB9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23BFF-7A7D-D4CA-59DD-AF09E6483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DB0C1-1150-EC5B-DD8E-06AA25E70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2690A-C111-3228-B6CA-8740DAD3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45360-EA7D-2463-8DC4-3B0B2B96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58D73-2C2E-ADEA-0EA0-8CCBC9E3D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86584-9532-CF7D-00D7-AD1BDA0B8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26052-E1FD-A808-4EF1-5732F8C5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5D463-3788-186D-663B-B5DDC7AD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0F7BA-01E2-D727-DD89-29854E8E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5DC7A-B15B-09C8-B124-BA85E0256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269E1-94B3-8E10-63A4-C676139A7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48777-0C70-E9DF-710C-32F95F9D0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7F017-674E-0BF3-6F03-AE4163B8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1AF75-BA1D-A00D-F450-0B9EA3C6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4DEC7-4493-FD71-EAA3-5F1474D5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4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5D5DD-64FF-38B0-C465-660622BAB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DEFB9-9A81-2829-95FB-9C3667BCB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9C63E-410C-0C28-B414-1DD885CAE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C855C-0C4F-FCC5-0C91-681DF90D1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9DF28-E77F-3C04-6AC3-FA0CB53139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A6A1E1-28A5-406B-4BD4-3BE2D3D8D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F56864-9B70-6909-5C3F-6AED46997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260D3A-AEFC-1579-67DE-B3F9F40DC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105B0-3DFE-8A46-1655-6AD988302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69743-6C6B-21C1-2835-652B76631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27AFC-DD6E-F269-55E7-52F635F4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1EC18-C046-37FB-EDBD-86600D0A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0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683FB8-EAA7-27FD-F366-17D1AA43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EAE3A0-D715-B815-1E36-3872664C4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F0111-6A9F-A751-781B-89F5EF7F4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8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919A9-180E-5FB4-1C5E-628CC1E00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E2D7D-AE63-DA5D-BDF3-50CF98EB3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94D3A-A5BC-23B7-0F76-1D488014C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0E254-1736-4B99-F3D5-2D915478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02522-811D-2422-3CF1-261CBD365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8F6BB-B4CB-5C69-AAB1-1F4D6656C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1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6C840-B514-621B-400D-421E4C109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41C6DB-6119-06DA-A047-0F4690719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749FA-3B88-C48A-86F3-5C3DC9BD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DA3A2-E292-C18B-8754-374378C67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052D6-4E2F-66BA-5A5B-C7BC2B0D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FD14D-B78F-63B9-A010-6DD1DCAF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2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BDB29-1D9A-9FFB-8F17-EF9123988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53AAF-B438-B84A-08BA-0B80B5CC7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89703-08BD-8131-F509-4496CFFF3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6ED6D-C583-7943-AF1C-7F88F9BBB7F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99703-F319-2524-ECA1-7F663E480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8B62-5E75-1FB5-D196-E851669BF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sqi.org/green-team-competi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image" Target="../media/image2.tmp"/><Relationship Id="rId4" Type="http://schemas.openxmlformats.org/officeDocument/2006/relationships/hyperlink" Target="https://networks.sustainablehealthcare.org.uk/topics/new-case-studies-green-team-competition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cpsych.ac.uk/improving-care/net-zero-mental-health-care-guidance-education?searchTerms=net%20zero" TargetMode="External"/><Relationship Id="rId3" Type="http://schemas.openxmlformats.org/officeDocument/2006/relationships/hyperlink" Target="https://www.england.nhs.uk/north-east-yorkshire/nursesandmidwives/nursing-and-midwifery-green-week-2024/" TargetMode="External"/><Relationship Id="rId7" Type="http://schemas.openxmlformats.org/officeDocument/2006/relationships/hyperlink" Target="https://sustainablehealthcare.org.uk/news/2023/11/csh-contributed-new-green-surgery-report-setting-groundwork-reducing-carbon-footprint" TargetMode="External"/><Relationship Id="rId2" Type="http://schemas.openxmlformats.org/officeDocument/2006/relationships/hyperlink" Target="https://internationalforum.bmj.com/london/regist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hsforest.org/tree-equity/" TargetMode="External"/><Relationship Id="rId5" Type="http://schemas.openxmlformats.org/officeDocument/2006/relationships/hyperlink" Target="https://q.health.org.uk/idea/2024/our-people-our-planet-an-event-for-our-biggest-challenge/" TargetMode="External"/><Relationship Id="rId10" Type="http://schemas.openxmlformats.org/officeDocument/2006/relationships/image" Target="../media/image4.tmp"/><Relationship Id="rId4" Type="http://schemas.openxmlformats.org/officeDocument/2006/relationships/hyperlink" Target="https://q.health.org.uk/idea/2024/medicine-waste-in-care-homes-reducing-social-and-environmental-impact/" TargetMode="External"/><Relationship Id="rId9" Type="http://schemas.openxmlformats.org/officeDocument/2006/relationships/image" Target="../media/image2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jamboard.google.com/d/1cQOk6pSRvvrQkCInbnK_FC2AAxazQA77olRpMAJBbYo/viewer?f=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tworks.sustainablehealthcare.org.uk/susqi-academy-network/strea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cQOk6pSRvvrQkCInbnK_FC2AAxazQA77olRpMAJBbYo/viewer?f=1" TargetMode="External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stainablehealthcarelearning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4" name="Rectangle 1063">
            <a:extLst>
              <a:ext uri="{FF2B5EF4-FFF2-40B4-BE49-F238E27FC236}">
                <a16:creationId xmlns:a16="http://schemas.microsoft.com/office/drawing/2014/main" id="{BCC81228-CEA3-402B-B8E5-688F5BFA7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65" name="Arc 1064">
            <a:extLst>
              <a:ext uri="{FF2B5EF4-FFF2-40B4-BE49-F238E27FC236}">
                <a16:creationId xmlns:a16="http://schemas.microsoft.com/office/drawing/2014/main" id="{BC0916B8-FF7A-4ECB-9FD7-C7668658D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011959" flipH="1">
            <a:off x="548353" y="314719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6" name="Rectangle 1065">
            <a:extLst>
              <a:ext uri="{FF2B5EF4-FFF2-40B4-BE49-F238E27FC236}">
                <a16:creationId xmlns:a16="http://schemas.microsoft.com/office/drawing/2014/main" id="{9DC011D4-C95F-4B2E-9A3C-A46DCDE95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8584" y="447363"/>
            <a:ext cx="734141" cy="734141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EBB65F6-9300-4C57-7A09-854E9A0B7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7447" y="447363"/>
            <a:ext cx="1570830" cy="70702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AD92630A-9A70-FA13-BFFD-403BE7EA3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6814" y="2792895"/>
            <a:ext cx="5325911" cy="34216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3681A5-3DD6-780C-B70E-DF0D716D2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9060" y="2211387"/>
            <a:ext cx="5491090" cy="2387600"/>
          </a:xfrm>
        </p:spPr>
        <p:txBody>
          <a:bodyPr anchor="b">
            <a:normAutofit/>
          </a:bodyPr>
          <a:lstStyle/>
          <a:p>
            <a:pPr algn="l"/>
            <a:r>
              <a:rPr lang="en-US" dirty="0" err="1"/>
              <a:t>SusQI</a:t>
            </a:r>
            <a:r>
              <a:rPr lang="en-US" dirty="0"/>
              <a:t> Academy Forum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21327-A2B8-3FBB-714C-99623BD4E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080" y="4598987"/>
            <a:ext cx="5491090" cy="1411993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March 2024</a:t>
            </a:r>
          </a:p>
        </p:txBody>
      </p:sp>
    </p:spTree>
    <p:extLst>
      <p:ext uri="{BB962C8B-B14F-4D97-AF65-F5344CB8AC3E}">
        <p14:creationId xmlns:p14="http://schemas.microsoft.com/office/powerpoint/2010/main" val="177573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D5D12384-FBE2-F997-AD5B-D6AE2806B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38" y="1622165"/>
            <a:ext cx="4777381" cy="293808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AB870-7C68-A121-5FCC-38C4B563F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5033" y="1622165"/>
            <a:ext cx="6151082" cy="3769967"/>
          </a:xfrm>
        </p:spPr>
        <p:txBody>
          <a:bodyPr>
            <a:normAutofit/>
          </a:bodyPr>
          <a:lstStyle/>
          <a:p>
            <a:r>
              <a:rPr lang="en-US" sz="3200" dirty="0"/>
              <a:t>Introductions </a:t>
            </a:r>
          </a:p>
          <a:p>
            <a:r>
              <a:rPr lang="en-US" sz="3200" dirty="0"/>
              <a:t>Updates from CSH </a:t>
            </a:r>
          </a:p>
          <a:p>
            <a:r>
              <a:rPr lang="en-US" sz="3200" dirty="0"/>
              <a:t>Successes, Challenges, Questions</a:t>
            </a:r>
          </a:p>
          <a:p>
            <a:r>
              <a:rPr lang="en-US" sz="3200" dirty="0" err="1"/>
              <a:t>SusQI</a:t>
            </a:r>
            <a:r>
              <a:rPr lang="en-US" sz="3200" dirty="0"/>
              <a:t> Academy network &amp; resources </a:t>
            </a:r>
          </a:p>
        </p:txBody>
      </p:sp>
    </p:spTree>
    <p:extLst>
      <p:ext uri="{BB962C8B-B14F-4D97-AF65-F5344CB8AC3E}">
        <p14:creationId xmlns:p14="http://schemas.microsoft.com/office/powerpoint/2010/main" val="174570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ABC0512-F2DA-59BE-C1E3-1D022B9C7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474" y="720463"/>
            <a:ext cx="9169292" cy="5417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Green Team competitions and new SusQI case studies</a:t>
            </a:r>
          </a:p>
          <a:p>
            <a:pPr marL="0" indent="0">
              <a:lnSpc>
                <a:spcPct val="120000"/>
              </a:lnSpc>
              <a:spcBef>
                <a:spcPts val="1100"/>
              </a:spcBef>
              <a:buNone/>
            </a:pPr>
            <a:r>
              <a:rPr lang="en-GB" sz="1400" i="0" dirty="0"/>
              <a:t>Sheffield Teaching Hospitals (STH) NHS FT, and for the second time, Northampton General Hospital (NGH) NHS Trust in our </a:t>
            </a:r>
            <a:r>
              <a:rPr lang="en-GB" sz="1400" i="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Green Team Competition</a:t>
            </a:r>
            <a:r>
              <a:rPr lang="en-GB" sz="1400" i="0" u="sng" dirty="0"/>
              <a:t> </a:t>
            </a:r>
            <a:r>
              <a:rPr lang="en-GB" sz="1400" i="0" dirty="0"/>
              <a:t>programme. The competitions have anticipated annual savings of between £85,712-£252,864 and 34,000-40,172 kgCO2e (equivalent to driving over 100,000 miles in an average car).</a:t>
            </a:r>
            <a:endParaRPr lang="en-GB" sz="1400" i="0" u="none" strike="noStrike" dirty="0"/>
          </a:p>
          <a:p>
            <a:pPr marL="0" indent="0">
              <a:lnSpc>
                <a:spcPct val="120000"/>
              </a:lnSpc>
              <a:spcBef>
                <a:spcPts val="1100"/>
              </a:spcBef>
              <a:buNone/>
            </a:pPr>
            <a:r>
              <a:rPr lang="en-GB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Case Studies from the Green Team Competition | Sustainable Healthcare Networks Hub</a:t>
            </a:r>
            <a:r>
              <a:rPr lang="en-GB" sz="1400" dirty="0"/>
              <a:t> </a:t>
            </a:r>
            <a:endParaRPr lang="en-GB" sz="14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We welcome new Academy &amp; Beacon site members</a:t>
            </a:r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1400" dirty="0"/>
              <a:t>Clair Hinton - Somerset NHS Foundation Trust</a:t>
            </a:r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1400" dirty="0"/>
              <a:t>Emma Clarke, Mary </a:t>
            </a:r>
            <a:r>
              <a:rPr lang="en-GB" sz="1400" dirty="0" err="1"/>
              <a:t>Pegington</a:t>
            </a:r>
            <a:r>
              <a:rPr lang="en-GB" sz="1400" dirty="0"/>
              <a:t>, Christopher Hunt, Caroline </a:t>
            </a:r>
            <a:r>
              <a:rPr lang="en-GB" sz="1400" dirty="0" err="1"/>
              <a:t>Felce</a:t>
            </a:r>
            <a:r>
              <a:rPr lang="en-GB" sz="1400" dirty="0"/>
              <a:t>, Claire Reed  - Bradford District Care NHS Foundation Trust</a:t>
            </a:r>
          </a:p>
          <a:p>
            <a:pPr marL="0" indent="0">
              <a:lnSpc>
                <a:spcPct val="120000"/>
              </a:lnSpc>
              <a:spcBef>
                <a:spcPts val="1100"/>
              </a:spcBef>
              <a:buNone/>
            </a:pPr>
            <a:r>
              <a:rPr lang="en-GB" sz="2000" b="1" dirty="0">
                <a:solidFill>
                  <a:srgbClr val="FF0000"/>
                </a:solidFill>
              </a:rPr>
              <a:t>Save the date!</a:t>
            </a:r>
          </a:p>
          <a:p>
            <a:pPr marL="0" indent="0">
              <a:lnSpc>
                <a:spcPct val="120000"/>
              </a:lnSpc>
              <a:spcBef>
                <a:spcPts val="1100"/>
              </a:spcBef>
              <a:buNone/>
            </a:pPr>
            <a:r>
              <a:rPr lang="en-GB" sz="1600" dirty="0"/>
              <a:t>SusQI Showcase – Wednesday 19</a:t>
            </a:r>
            <a:r>
              <a:rPr lang="en-GB" sz="1600" baseline="30000" dirty="0"/>
              <a:t>th</a:t>
            </a:r>
            <a:r>
              <a:rPr lang="en-GB" sz="1600" dirty="0"/>
              <a:t> June 2024 2pm-4.30pm</a:t>
            </a:r>
            <a:endParaRPr lang="en-GB" sz="2400" dirty="0"/>
          </a:p>
        </p:txBody>
      </p:sp>
      <p:pic>
        <p:nvPicPr>
          <p:cNvPr id="2" name="Picture 1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2B538AA1-FCF1-508B-0821-B3DB2B8CCC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3698" y="5188225"/>
            <a:ext cx="2336068" cy="1500809"/>
          </a:xfrm>
          <a:prstGeom prst="rect">
            <a:avLst/>
          </a:prstGeom>
        </p:spPr>
      </p:pic>
      <p:pic>
        <p:nvPicPr>
          <p:cNvPr id="5" name="Picture 4" descr="A yellow post-it note with a red push pin attached to it&#10;&#10;Description automatically generated">
            <a:extLst>
              <a:ext uri="{FF2B5EF4-FFF2-40B4-BE49-F238E27FC236}">
                <a16:creationId xmlns:a16="http://schemas.microsoft.com/office/drawing/2014/main" id="{C9FE8DD7-6145-0F1D-86FC-4C003AD7AC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918" y="123002"/>
            <a:ext cx="2373502" cy="236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99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9B439-69DF-23CB-4EEE-2515C65BB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420" y="886888"/>
            <a:ext cx="8512404" cy="527275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6000" b="1" dirty="0"/>
              <a:t>The SusQI team will be at the IHI / BMJ International forum </a:t>
            </a:r>
            <a:r>
              <a:rPr lang="en-GB" sz="6000" dirty="0"/>
              <a:t>- </a:t>
            </a:r>
            <a:r>
              <a:rPr lang="en-GB" sz="6000" dirty="0">
                <a:hlinkClick r:id="rId2"/>
              </a:rPr>
              <a:t>Join 3,000+ improvers at the International Forum London 2024 (bmj.com)</a:t>
            </a:r>
            <a:endParaRPr lang="en-GB" sz="6000" dirty="0"/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6000" b="1" dirty="0"/>
              <a:t>Nursing and midwife sustainability week 18</a:t>
            </a:r>
            <a:r>
              <a:rPr lang="en-GB" sz="6000" b="1" baseline="30000" dirty="0"/>
              <a:t>th</a:t>
            </a:r>
            <a:r>
              <a:rPr lang="en-GB" sz="6000" b="1" dirty="0"/>
              <a:t> </a:t>
            </a:r>
            <a:r>
              <a:rPr lang="en-GB" sz="6000" b="1" dirty="0">
                <a:hlinkClick r:id="rId3"/>
              </a:rPr>
              <a:t>–</a:t>
            </a:r>
            <a:r>
              <a:rPr lang="en-GB" sz="6000" b="1" dirty="0"/>
              <a:t> 22</a:t>
            </a:r>
            <a:r>
              <a:rPr lang="en-GB" sz="6000" b="1" baseline="30000" dirty="0"/>
              <a:t>nd</a:t>
            </a:r>
            <a:r>
              <a:rPr lang="en-GB" sz="6000" b="1" dirty="0"/>
              <a:t> March 2024 </a:t>
            </a:r>
            <a:r>
              <a:rPr lang="en-GB" sz="6000" dirty="0">
                <a:hlinkClick r:id="rId3"/>
              </a:rPr>
              <a:t>NHS England — North East and Yorkshire » Nursing and Midwifery Green Week 2024</a:t>
            </a:r>
            <a:endParaRPr lang="en-GB" sz="6000" b="1" dirty="0"/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6000" b="1" dirty="0"/>
              <a:t>CSH NHS England Nursing Insight project</a:t>
            </a:r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6000" b="1" dirty="0"/>
              <a:t>Q exchange project proposals</a:t>
            </a:r>
          </a:p>
          <a:p>
            <a:pPr marL="0" indent="0">
              <a:lnSpc>
                <a:spcPct val="120000"/>
              </a:lnSpc>
              <a:spcBef>
                <a:spcPts val="1100"/>
              </a:spcBef>
              <a:buNone/>
            </a:pPr>
            <a:r>
              <a:rPr lang="en-GB" sz="6000" dirty="0">
                <a:hlinkClick r:id="rId4"/>
              </a:rPr>
              <a:t>Medicine Waste in Care Homes: Reducing Social and Environmental Impact | Q Community (health.org.uk)</a:t>
            </a:r>
            <a:endParaRPr lang="en-GB" sz="6000" dirty="0"/>
          </a:p>
          <a:p>
            <a:pPr marL="0" indent="0">
              <a:lnSpc>
                <a:spcPct val="120000"/>
              </a:lnSpc>
              <a:spcBef>
                <a:spcPts val="1100"/>
              </a:spcBef>
              <a:buNone/>
            </a:pPr>
            <a:r>
              <a:rPr lang="en-GB" sz="6000" dirty="0">
                <a:hlinkClick r:id="rId5"/>
              </a:rPr>
              <a:t>Our People, Our Planet: an event for our biggest challenge | Q Community (health.org.uk)</a:t>
            </a:r>
            <a:endParaRPr lang="en-GB" sz="6000" dirty="0"/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6000" b="1" dirty="0"/>
              <a:t>Tree equity UK tool </a:t>
            </a:r>
            <a:r>
              <a:rPr lang="en-GB" sz="6000" dirty="0">
                <a:hlinkClick r:id="rId6"/>
              </a:rPr>
              <a:t>Tree Equity - NHS Forest</a:t>
            </a:r>
            <a:endParaRPr lang="en-GB" sz="6000" dirty="0"/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6000" b="1" dirty="0"/>
              <a:t>Green surgery report </a:t>
            </a:r>
          </a:p>
          <a:p>
            <a:pPr marL="0" indent="0">
              <a:lnSpc>
                <a:spcPct val="120000"/>
              </a:lnSpc>
              <a:spcBef>
                <a:spcPts val="1100"/>
              </a:spcBef>
              <a:buNone/>
            </a:pPr>
            <a:r>
              <a:rPr lang="en-GB" sz="6000" dirty="0">
                <a:hlinkClick r:id="rId7"/>
              </a:rPr>
              <a:t>The new Green Surgery Report setting the groundwork for reducing the carbon footprint of surgical care </a:t>
            </a:r>
            <a:endParaRPr lang="en-GB" sz="6000" dirty="0"/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GB" sz="6000" b="1" dirty="0"/>
              <a:t>Net Zero Mental Health Care Guidance </a:t>
            </a:r>
          </a:p>
          <a:p>
            <a:pPr marL="0" indent="0">
              <a:lnSpc>
                <a:spcPct val="120000"/>
              </a:lnSpc>
              <a:spcBef>
                <a:spcPts val="1100"/>
              </a:spcBef>
              <a:buNone/>
            </a:pPr>
            <a:r>
              <a:rPr lang="en-GB" sz="6000" dirty="0">
                <a:hlinkClick r:id="rId8"/>
              </a:rPr>
              <a:t>Net Zero Mental Health Care Guidance and Education | Royal College of Psychiatrists</a:t>
            </a:r>
            <a:endParaRPr lang="en-GB" sz="6000" b="1" dirty="0"/>
          </a:p>
          <a:p>
            <a:endParaRPr lang="en-GB" dirty="0"/>
          </a:p>
        </p:txBody>
      </p:sp>
      <p:pic>
        <p:nvPicPr>
          <p:cNvPr id="4" name="Picture 3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0F1B80A7-A833-4BF0-4665-B9C68167BF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03698" y="5188225"/>
            <a:ext cx="2336068" cy="1500809"/>
          </a:xfrm>
          <a:prstGeom prst="rect">
            <a:avLst/>
          </a:prstGeom>
        </p:spPr>
      </p:pic>
      <p:pic>
        <p:nvPicPr>
          <p:cNvPr id="5" name="Picture 4" descr="A yellow post-it note with a red push pin attached to it&#10;&#10;Description automatically generated">
            <a:extLst>
              <a:ext uri="{FF2B5EF4-FFF2-40B4-BE49-F238E27FC236}">
                <a16:creationId xmlns:a16="http://schemas.microsoft.com/office/drawing/2014/main" id="{52EF85C4-22A3-D478-81C1-0CF47DF71D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6918" y="123002"/>
            <a:ext cx="2373502" cy="236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90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5CFDEFD-3754-8860-56F4-CBFCCB737E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B66E6C2-B3F7-E208-AF35-F0512E3805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 descr="A group of rectangular objects with pictures of a dog and a person&#10;&#10;Description automatically generated">
            <a:extLst>
              <a:ext uri="{FF2B5EF4-FFF2-40B4-BE49-F238E27FC236}">
                <a16:creationId xmlns:a16="http://schemas.microsoft.com/office/drawing/2014/main" id="{C44F9B0C-D07F-D661-4B9C-B737EDC10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19" y="94605"/>
            <a:ext cx="12007233" cy="666878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CBB4D7-FBF4-B96C-8F20-BA15130FD2C7}"/>
              </a:ext>
            </a:extLst>
          </p:cNvPr>
          <p:cNvSpPr txBox="1"/>
          <p:nvPr/>
        </p:nvSpPr>
        <p:spPr>
          <a:xfrm>
            <a:off x="313441" y="6488668"/>
            <a:ext cx="6132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SusQI Academy forum March 2024 - Google </a:t>
            </a:r>
            <a:r>
              <a:rPr lang="en-GB" dirty="0" err="1">
                <a:hlinkClick r:id="rId4"/>
              </a:rPr>
              <a:t>Jamboard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81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78D65-BB51-9D27-CECF-F7695CFBF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6E0EAE09-7141-4B47-4EF1-48ED37736D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4061" y="176589"/>
            <a:ext cx="11567510" cy="5630322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4D3B99-12B5-C4F7-0D8C-788DE6C5DA23}"/>
              </a:ext>
            </a:extLst>
          </p:cNvPr>
          <p:cNvSpPr txBox="1"/>
          <p:nvPr/>
        </p:nvSpPr>
        <p:spPr>
          <a:xfrm>
            <a:off x="2815473" y="6308209"/>
            <a:ext cx="85383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SusQI Academy Network | Sustainable Healthcare Networks Hub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1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drawing of a purse&#10;&#10;Description automatically generated">
            <a:extLst>
              <a:ext uri="{FF2B5EF4-FFF2-40B4-BE49-F238E27FC236}">
                <a16:creationId xmlns:a16="http://schemas.microsoft.com/office/drawing/2014/main" id="{432B0FB0-BDA2-28DA-0DA4-028E358943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6714" y="141403"/>
            <a:ext cx="9634115" cy="59790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E9052EB-655B-8F01-802B-BBF6F59731BB}"/>
              </a:ext>
            </a:extLst>
          </p:cNvPr>
          <p:cNvSpPr txBox="1"/>
          <p:nvPr/>
        </p:nvSpPr>
        <p:spPr>
          <a:xfrm>
            <a:off x="3396557" y="6206707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SusQI Academy forum March 2024 - Google </a:t>
            </a:r>
            <a:r>
              <a:rPr lang="en-GB" dirty="0" err="1">
                <a:hlinkClick r:id="rId3"/>
              </a:rPr>
              <a:t>Jamboard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881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A2071-64D1-9213-FFDF-9ACA611A1C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501537"/>
            <a:ext cx="10515600" cy="382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Upcoming SusQI</a:t>
            </a:r>
            <a:r>
              <a:rPr lang="en-GB" sz="2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en-GB" sz="24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Teaching SusQI and Carbon </a:t>
            </a:r>
            <a:r>
              <a:rPr lang="en-GB" sz="2400" b="1" i="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Footprinting</a:t>
            </a:r>
            <a:r>
              <a:rPr lang="en-GB" sz="24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course dates:</a:t>
            </a:r>
            <a:endParaRPr lang="en-GB" b="1" dirty="0">
              <a:solidFill>
                <a:schemeClr val="accent6"/>
              </a:solidFill>
              <a:effectLst/>
            </a:endParaRPr>
          </a:p>
          <a:p>
            <a:pPr marL="0" indent="0" algn="l">
              <a:buNone/>
            </a:pPr>
            <a:r>
              <a:rPr lang="en-GB" b="1" dirty="0">
                <a:solidFill>
                  <a:schemeClr val="accent6"/>
                </a:solidFill>
                <a:effectLst/>
              </a:rPr>
              <a:t>SusQI</a:t>
            </a:r>
            <a:br>
              <a:rPr lang="en-GB" b="0" dirty="0">
                <a:effectLst/>
              </a:rPr>
            </a:br>
            <a:r>
              <a:rPr lang="en-GB" sz="1600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Workshop: </a:t>
            </a:r>
            <a:r>
              <a:rPr lang="en-GB" sz="16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Thursday 18 April 2024 [8.00-12.00 BST]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Self-study period opens: 21 March 2024</a:t>
            </a:r>
            <a:b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Workshop:</a:t>
            </a:r>
            <a:r>
              <a:rPr lang="en-GB" sz="16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Wednesday 22 May 2024 [8.00-12.00 BST]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Self-study period opens: 24 April 2024</a:t>
            </a:r>
            <a:b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Workshop: </a:t>
            </a:r>
            <a:r>
              <a:rPr lang="en-GB" sz="16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Thursday 20 June 2024 [13.00-17.00 BST]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Self-study period opens: 23 May 2024</a:t>
            </a:r>
          </a:p>
          <a:p>
            <a:pPr marL="457200" lvl="1" indent="0" algn="l">
              <a:buNone/>
            </a:pPr>
            <a:endParaRPr lang="en-GB" sz="1600" dirty="0">
              <a:solidFill>
                <a:srgbClr val="222222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3244EB-0EE1-14F3-BA0C-3AB55023DA58}"/>
              </a:ext>
            </a:extLst>
          </p:cNvPr>
          <p:cNvSpPr txBox="1"/>
          <p:nvPr/>
        </p:nvSpPr>
        <p:spPr>
          <a:xfrm>
            <a:off x="338576" y="3665480"/>
            <a:ext cx="8578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 algn="l">
              <a:buNone/>
            </a:pPr>
            <a:r>
              <a:rPr lang="en-GB" sz="2400" b="1" i="0" dirty="0">
                <a:solidFill>
                  <a:schemeClr val="accent6"/>
                </a:solidFill>
                <a:effectLst/>
                <a:latin typeface="Open Sans" panose="020B0606030504020204" pitchFamily="34" charset="0"/>
              </a:rPr>
              <a:t>Teaching SusQ</a:t>
            </a:r>
            <a:r>
              <a:rPr lang="en-GB" sz="2400" b="1" dirty="0">
                <a:solidFill>
                  <a:schemeClr val="accent6"/>
                </a:solidFill>
                <a:latin typeface="Open Sans" panose="020B0606030504020204" pitchFamily="34" charset="0"/>
              </a:rPr>
              <a:t>I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Workshop: </a:t>
            </a:r>
            <a:r>
              <a:rPr lang="en-GB" sz="160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Tuesday 14 May 2024 [8.30-11.00 BST] </a:t>
            </a:r>
            <a:r>
              <a:rPr lang="en-GB" sz="1600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        Self-study period opens:  16 April</a:t>
            </a:r>
          </a:p>
          <a:p>
            <a:pPr marL="457200" lvl="1" indent="0" algn="l">
              <a:buNone/>
            </a:pPr>
            <a:endParaRPr lang="en-GB" sz="2400" b="0" i="0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4D69D8-38D5-79AD-CE2D-BDCD7F8DCC2F}"/>
              </a:ext>
            </a:extLst>
          </p:cNvPr>
          <p:cNvSpPr txBox="1"/>
          <p:nvPr/>
        </p:nvSpPr>
        <p:spPr>
          <a:xfrm>
            <a:off x="338575" y="4789529"/>
            <a:ext cx="857839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 algn="l">
              <a:buNone/>
            </a:pPr>
            <a:r>
              <a:rPr lang="en-GB" sz="2400" b="1" dirty="0">
                <a:solidFill>
                  <a:schemeClr val="accent6"/>
                </a:solidFill>
                <a:latin typeface="Open Sans" panose="020B0606030504020204" pitchFamily="34" charset="0"/>
              </a:rPr>
              <a:t>Carbon </a:t>
            </a:r>
            <a:r>
              <a:rPr lang="en-GB" sz="2400" b="1" dirty="0" err="1">
                <a:solidFill>
                  <a:schemeClr val="accent6"/>
                </a:solidFill>
                <a:latin typeface="Open Sans" panose="020B0606030504020204" pitchFamily="34" charset="0"/>
              </a:rPr>
              <a:t>Footprinting</a:t>
            </a:r>
            <a:r>
              <a:rPr lang="en-GB" sz="2400" b="1" dirty="0">
                <a:solidFill>
                  <a:schemeClr val="accent6"/>
                </a:solidFill>
                <a:latin typeface="Open Sans" panose="020B0606030504020204" pitchFamily="34" charset="0"/>
              </a:rPr>
              <a:t>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Workshop:</a:t>
            </a:r>
            <a:r>
              <a:rPr lang="en-GB" sz="16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Wednesday 15 May 2024 [8.00-12.00 BST]​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Self-study period opens: 17 April 2024</a:t>
            </a:r>
            <a:b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</a:br>
            <a:r>
              <a:rPr lang="en-GB" sz="14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Workshop:</a:t>
            </a:r>
            <a:r>
              <a:rPr lang="en-GB" sz="16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Tuesday 18 June 2024 [8.00-12.00 BST]​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2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Self-study period opens: 21 May 2024</a:t>
            </a:r>
          </a:p>
          <a:p>
            <a:pPr marL="457200" lvl="1" indent="0" algn="l">
              <a:buNone/>
            </a:pPr>
            <a:endParaRPr lang="en-GB" sz="2400" b="0" i="0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895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12F0-7570-D21E-C50C-5A354AD3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Course booking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025E3-F9FA-F40C-AE4C-D4460BF36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29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b="1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Instructions for you to book yourself on using a voucher code: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Register or Login (if already registered) on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https://www.sustainablehealthcarelearning.com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 </a:t>
            </a: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Once logged in click on ‘Book here’ </a:t>
            </a: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Select your salary band, select your course, select newsletter sign up Y/N</a:t>
            </a: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the Voucher code box enter the following code:  </a:t>
            </a:r>
            <a:r>
              <a:rPr lang="en-GB" sz="1800" b="1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ACADEMYCOURSES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Click ‘Book’ </a:t>
            </a: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will receive an email with all the instructions required for the course</a:t>
            </a:r>
          </a:p>
          <a:p>
            <a:pPr marL="0" indent="0"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326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3291</TotalTime>
  <Words>535</Words>
  <Application>Microsoft Office PowerPoint</Application>
  <PresentationFormat>Widescreen</PresentationFormat>
  <Paragraphs>56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Segoe UI</vt:lpstr>
      <vt:lpstr>Office Theme</vt:lpstr>
      <vt:lpstr>SusQI Academy Forum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Course booking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SusQI Academy Forum</dc:title>
  <dc:creator>Alice Clack</dc:creator>
  <cp:lastModifiedBy>Catherine Richards</cp:lastModifiedBy>
  <cp:revision>14</cp:revision>
  <dcterms:created xsi:type="dcterms:W3CDTF">2023-05-15T14:23:53Z</dcterms:created>
  <dcterms:modified xsi:type="dcterms:W3CDTF">2024-03-20T13:29:46Z</dcterms:modified>
</cp:coreProperties>
</file>