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462" r:id="rId3"/>
    <p:sldId id="413" r:id="rId4"/>
    <p:sldId id="258" r:id="rId5"/>
    <p:sldId id="464" r:id="rId6"/>
    <p:sldId id="489" r:id="rId7"/>
    <p:sldId id="483" r:id="rId8"/>
    <p:sldId id="277" r:id="rId9"/>
    <p:sldId id="421" r:id="rId10"/>
    <p:sldId id="420" r:id="rId11"/>
    <p:sldId id="262" r:id="rId12"/>
    <p:sldId id="291" r:id="rId13"/>
    <p:sldId id="484" r:id="rId14"/>
    <p:sldId id="485" r:id="rId15"/>
    <p:sldId id="416" r:id="rId16"/>
    <p:sldId id="463" r:id="rId17"/>
    <p:sldId id="487" r:id="rId18"/>
    <p:sldId id="275" r:id="rId19"/>
    <p:sldId id="469" r:id="rId20"/>
    <p:sldId id="470" r:id="rId21"/>
    <p:sldId id="373" r:id="rId22"/>
    <p:sldId id="374" r:id="rId23"/>
    <p:sldId id="283" r:id="rId24"/>
    <p:sldId id="280" r:id="rId25"/>
    <p:sldId id="282" r:id="rId26"/>
    <p:sldId id="281" r:id="rId27"/>
    <p:sldId id="466" r:id="rId28"/>
    <p:sldId id="468" r:id="rId29"/>
    <p:sldId id="438" r:id="rId30"/>
    <p:sldId id="423" r:id="rId31"/>
    <p:sldId id="439" r:id="rId32"/>
    <p:sldId id="450" r:id="rId33"/>
    <p:sldId id="451" r:id="rId34"/>
    <p:sldId id="452" r:id="rId35"/>
    <p:sldId id="454" r:id="rId36"/>
    <p:sldId id="456" r:id="rId37"/>
    <p:sldId id="445" r:id="rId38"/>
    <p:sldId id="448" r:id="rId39"/>
    <p:sldId id="490" r:id="rId40"/>
    <p:sldId id="475" r:id="rId41"/>
    <p:sldId id="472" r:id="rId42"/>
    <p:sldId id="476" r:id="rId43"/>
    <p:sldId id="477" r:id="rId44"/>
    <p:sldId id="481"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49813" autoAdjust="0"/>
  </p:normalViewPr>
  <p:slideViewPr>
    <p:cSldViewPr snapToGrid="0">
      <p:cViewPr varScale="1">
        <p:scale>
          <a:sx n="49" d="100"/>
          <a:sy n="49" d="100"/>
        </p:scale>
        <p:origin x="199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74BAA-B5B4-4329-ACBD-CCD3A6CC8381}" type="datetimeFigureOut">
              <a:rPr lang="en-GB" smtClean="0"/>
              <a:t>15/07/2024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B1243-4CCD-4F35-B90F-28CF6C1D8C37}" type="slidenum">
              <a:rPr lang="en-GB" smtClean="0"/>
              <a:t>‹#›</a:t>
            </a:fld>
            <a:endParaRPr lang="en-GB"/>
          </a:p>
        </p:txBody>
      </p:sp>
    </p:spTree>
    <p:extLst>
      <p:ext uri="{BB962C8B-B14F-4D97-AF65-F5344CB8AC3E}">
        <p14:creationId xmlns:p14="http://schemas.microsoft.com/office/powerpoint/2010/main" val="4233866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ubmed.ncbi.nlm.nih.gov/28977817/"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core.ac.uk/download/pdf/234678444.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going to focus on over the next few weeks is how to tweak your lifestyles to a lower carbohydrate, healthy fat approach to diet by minimising the sugars and carbs in our food by opting to eat real food where possible, take in a moderate amount of protein and whilst not fearing natural fats. We will be looking in detail today about why that matters and what benefits </a:t>
            </a:r>
            <a:r>
              <a:rPr lang="en-GB" dirty="0" err="1"/>
              <a:t>uyou</a:t>
            </a:r>
            <a:r>
              <a:rPr lang="en-GB" dirty="0"/>
              <a:t> might see when taking this approach and this week I’d like to spend a bit of time working out where your issues with food might lie and give you a focus on the weeks ahead of how to solve them. </a:t>
            </a:r>
          </a:p>
          <a:p>
            <a:endParaRPr lang="en-GB" dirty="0"/>
          </a:p>
        </p:txBody>
      </p:sp>
      <p:sp>
        <p:nvSpPr>
          <p:cNvPr id="4" name="Slide Number Placeholder 3"/>
          <p:cNvSpPr>
            <a:spLocks noGrp="1"/>
          </p:cNvSpPr>
          <p:nvPr>
            <p:ph type="sldNum" sz="quarter" idx="5"/>
          </p:nvPr>
        </p:nvSpPr>
        <p:spPr/>
        <p:txBody>
          <a:bodyPr/>
          <a:lstStyle/>
          <a:p>
            <a:fld id="{3FA9D273-6805-41A6-81FE-A986D58B9CB9}" type="slidenum">
              <a:rPr lang="en-GB" smtClean="0"/>
              <a:t>3</a:t>
            </a:fld>
            <a:endParaRPr lang="en-GB"/>
          </a:p>
        </p:txBody>
      </p:sp>
    </p:spTree>
    <p:extLst>
      <p:ext uri="{BB962C8B-B14F-4D97-AF65-F5344CB8AC3E}">
        <p14:creationId xmlns:p14="http://schemas.microsoft.com/office/powerpoint/2010/main" val="2053147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Hyperpalatable + low satiety </a:t>
            </a:r>
          </a:p>
          <a:p>
            <a:pPr marL="285750" indent="-285750">
              <a:buFont typeface="Arial" panose="020B0604020202020204" pitchFamily="34" charset="0"/>
              <a:buChar char="•"/>
            </a:pPr>
            <a:r>
              <a:rPr lang="en-GB" dirty="0"/>
              <a:t>Easily available &amp; convenient</a:t>
            </a:r>
          </a:p>
          <a:p>
            <a:pPr marL="285750" indent="-285750">
              <a:buFont typeface="Arial" panose="020B0604020202020204" pitchFamily="34" charset="0"/>
              <a:buChar char="•"/>
            </a:pPr>
            <a:r>
              <a:rPr lang="en-GB" dirty="0"/>
              <a:t>Often cheap / on offer</a:t>
            </a:r>
          </a:p>
          <a:p>
            <a:pPr marL="285750" indent="-285750">
              <a:buFont typeface="Arial" panose="020B0604020202020204" pitchFamily="34" charset="0"/>
              <a:buChar char="•"/>
            </a:pPr>
            <a:r>
              <a:rPr lang="en-GB" dirty="0"/>
              <a:t>Encourage over eating</a:t>
            </a:r>
          </a:p>
          <a:p>
            <a:pPr marL="285750" indent="-285750">
              <a:buFont typeface="Arial" panose="020B0604020202020204" pitchFamily="34" charset="0"/>
              <a:buChar char="•"/>
            </a:pPr>
            <a:r>
              <a:rPr lang="en-GB" dirty="0"/>
              <a:t>The more UPFs we eat, the more likely we are obese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UPF make up 60% of children’s daily calorie intake</a:t>
            </a:r>
          </a:p>
          <a:p>
            <a:pPr marL="285750" indent="-285750">
              <a:buFont typeface="Arial" panose="020B0604020202020204" pitchFamily="34" charset="0"/>
              <a:buChar char="•"/>
            </a:pPr>
            <a:r>
              <a:rPr lang="en-GB" dirty="0"/>
              <a:t>80% of 1 in 5 children’s intake</a:t>
            </a:r>
          </a:p>
          <a:p>
            <a:pPr marL="285750" indent="-285750">
              <a:buFont typeface="Arial" panose="020B0604020202020204" pitchFamily="34" charset="0"/>
              <a:buChar char="•"/>
            </a:pPr>
            <a:r>
              <a:rPr lang="en-GB" dirty="0"/>
              <a:t>Younger people may be particularly susceptible to UPFs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06B1243-4CCD-4F35-B90F-28CF6C1D8C37}" type="slidenum">
              <a:rPr lang="en-GB" smtClean="0"/>
              <a:t>21</a:t>
            </a:fld>
            <a:endParaRPr lang="en-GB"/>
          </a:p>
        </p:txBody>
      </p:sp>
    </p:spTree>
    <p:extLst>
      <p:ext uri="{BB962C8B-B14F-4D97-AF65-F5344CB8AC3E}">
        <p14:creationId xmlns:p14="http://schemas.microsoft.com/office/powerpoint/2010/main" val="2530321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Food processing has been performed for thousands of years  - it is anything that takes food from it’s natural state including drying, milling, canning, adding salt, sugar, fat or preserving </a:t>
            </a:r>
          </a:p>
          <a:p>
            <a:endParaRPr lang="en-GB" dirty="0"/>
          </a:p>
          <a:p>
            <a:r>
              <a:rPr lang="en-GB" dirty="0"/>
              <a:t>UPFs are not simply foods that have been modified by processing but formulated from food-derived substances to increase their appeal and durability </a:t>
            </a:r>
          </a:p>
          <a:p>
            <a:endParaRPr lang="en-GB" dirty="0"/>
          </a:p>
          <a:p>
            <a:r>
              <a:rPr lang="en-GB" dirty="0"/>
              <a:t>Mostly full of refined oils, sugars and flour</a:t>
            </a:r>
          </a:p>
        </p:txBody>
      </p:sp>
      <p:sp>
        <p:nvSpPr>
          <p:cNvPr id="4" name="Slide Number Placeholder 3"/>
          <p:cNvSpPr>
            <a:spLocks noGrp="1"/>
          </p:cNvSpPr>
          <p:nvPr>
            <p:ph type="sldNum" sz="quarter" idx="5"/>
          </p:nvPr>
        </p:nvSpPr>
        <p:spPr/>
        <p:txBody>
          <a:bodyPr/>
          <a:lstStyle/>
          <a:p>
            <a:fld id="{76AAA391-CE5E-4B4B-AB29-5E9B4D47BDC1}" type="slidenum">
              <a:rPr lang="en-GB" smtClean="0"/>
              <a:t>22</a:t>
            </a:fld>
            <a:endParaRPr lang="en-GB"/>
          </a:p>
        </p:txBody>
      </p:sp>
    </p:spTree>
    <p:extLst>
      <p:ext uri="{BB962C8B-B14F-4D97-AF65-F5344CB8AC3E}">
        <p14:creationId xmlns:p14="http://schemas.microsoft.com/office/powerpoint/2010/main" val="3215436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UPFs are the fasting growing segment of global food supply and a major driver of increasing diet-related noncommunicable disease worldwide</a:t>
            </a:r>
          </a:p>
        </p:txBody>
      </p:sp>
      <p:sp>
        <p:nvSpPr>
          <p:cNvPr id="4" name="Slide Number Placeholder 3"/>
          <p:cNvSpPr>
            <a:spLocks noGrp="1"/>
          </p:cNvSpPr>
          <p:nvPr>
            <p:ph type="sldNum" sz="quarter" idx="5"/>
          </p:nvPr>
        </p:nvSpPr>
        <p:spPr/>
        <p:txBody>
          <a:bodyPr/>
          <a:lstStyle/>
          <a:p>
            <a:fld id="{76AAA391-CE5E-4B4B-AB29-5E9B4D47BDC1}" type="slidenum">
              <a:rPr lang="en-GB" smtClean="0"/>
              <a:t>23</a:t>
            </a:fld>
            <a:endParaRPr lang="en-GB"/>
          </a:p>
        </p:txBody>
      </p:sp>
    </p:spTree>
    <p:extLst>
      <p:ext uri="{BB962C8B-B14F-4D97-AF65-F5344CB8AC3E}">
        <p14:creationId xmlns:p14="http://schemas.microsoft.com/office/powerpoint/2010/main" val="358196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Kevin Hall’s group took 20 patients who ate a calories, salt, fat and sugar matches diet of unlimited UPF versus unprocessed diet and measures the amounts of calories consumed on eat over 14 days then switched diets – randomly being allocated to UPF or unprocessed first. On average 300 calories consumed per day more consistently and weight gained </a:t>
            </a:r>
          </a:p>
        </p:txBody>
      </p:sp>
      <p:sp>
        <p:nvSpPr>
          <p:cNvPr id="4" name="Slide Number Placeholder 3"/>
          <p:cNvSpPr>
            <a:spLocks noGrp="1"/>
          </p:cNvSpPr>
          <p:nvPr>
            <p:ph type="sldNum" sz="quarter" idx="5"/>
          </p:nvPr>
        </p:nvSpPr>
        <p:spPr/>
        <p:txBody>
          <a:bodyPr/>
          <a:lstStyle/>
          <a:p>
            <a:fld id="{76AAA391-CE5E-4B4B-AB29-5E9B4D47BDC1}" type="slidenum">
              <a:rPr lang="en-GB" smtClean="0"/>
              <a:t>24</a:t>
            </a:fld>
            <a:endParaRPr lang="en-GB"/>
          </a:p>
        </p:txBody>
      </p:sp>
    </p:spTree>
    <p:extLst>
      <p:ext uri="{BB962C8B-B14F-4D97-AF65-F5344CB8AC3E}">
        <p14:creationId xmlns:p14="http://schemas.microsoft.com/office/powerpoint/2010/main" val="2394309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UPFs high fat / sugar content stimulates dopamine release </a:t>
            </a:r>
            <a:endParaRPr lang="en-US"/>
          </a:p>
          <a:p>
            <a:r>
              <a:rPr lang="en-GB" dirty="0"/>
              <a:t>‘Dietary pleasure trap’ </a:t>
            </a:r>
            <a:endParaRPr lang="en-US"/>
          </a:p>
          <a:p>
            <a:r>
              <a:rPr lang="en-GB" dirty="0"/>
              <a:t>driving repetitive, automatic behaviour – the more you eat, the stronger the urge - Young people may be particularly susceptible</a:t>
            </a: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06B1243-4CCD-4F35-B90F-28CF6C1D8C37}" type="slidenum">
              <a:rPr lang="en-GB" smtClean="0"/>
              <a:t>25</a:t>
            </a:fld>
            <a:endParaRPr lang="en-GB"/>
          </a:p>
        </p:txBody>
      </p:sp>
    </p:spTree>
    <p:extLst>
      <p:ext uri="{BB962C8B-B14F-4D97-AF65-F5344CB8AC3E}">
        <p14:creationId xmlns:p14="http://schemas.microsoft.com/office/powerpoint/2010/main" val="3119560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 Chris van </a:t>
            </a:r>
            <a:r>
              <a:rPr lang="en-GB" dirty="0" err="1"/>
              <a:t>Tukellen</a:t>
            </a:r>
            <a:r>
              <a:rPr lang="en-GB" dirty="0"/>
              <a:t> – new dopamine pathways developed after 1 month of eating 80% UPFs – persisted 6 weeks later – reward based decision making in pre frontal cortex and automatic behaviours in cerebellum</a:t>
            </a:r>
          </a:p>
        </p:txBody>
      </p:sp>
      <p:sp>
        <p:nvSpPr>
          <p:cNvPr id="4" name="Slide Number Placeholder 3"/>
          <p:cNvSpPr>
            <a:spLocks noGrp="1"/>
          </p:cNvSpPr>
          <p:nvPr>
            <p:ph type="sldNum" sz="quarter" idx="5"/>
          </p:nvPr>
        </p:nvSpPr>
        <p:spPr/>
        <p:txBody>
          <a:bodyPr/>
          <a:lstStyle/>
          <a:p>
            <a:fld id="{8A52A584-C3D1-4FF4-B5B7-62936277AB75}" type="slidenum">
              <a:rPr lang="en-GB" smtClean="0"/>
              <a:t>26</a:t>
            </a:fld>
            <a:endParaRPr lang="en-GB"/>
          </a:p>
        </p:txBody>
      </p:sp>
    </p:spTree>
    <p:extLst>
      <p:ext uri="{BB962C8B-B14F-4D97-AF65-F5344CB8AC3E}">
        <p14:creationId xmlns:p14="http://schemas.microsoft.com/office/powerpoint/2010/main" val="4009303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fruits, vegetables, and low-fat dairy foods, significantly lowers blood pressure. </a:t>
            </a:r>
          </a:p>
          <a:p>
            <a:r>
              <a:rPr lang="en-US" dirty="0"/>
              <a:t>n the DASH diet group, 18 of 23 participants (78%) reduced their systolic blood pressure to &lt;140 mm Hg, compared with 24% and 50% in the control and fruits/vegetables groups, respectively. In stage 1 hypertension</a:t>
            </a:r>
          </a:p>
        </p:txBody>
      </p:sp>
      <p:sp>
        <p:nvSpPr>
          <p:cNvPr id="4" name="Slide Number Placeholder 3"/>
          <p:cNvSpPr>
            <a:spLocks noGrp="1"/>
          </p:cNvSpPr>
          <p:nvPr>
            <p:ph type="sldNum" sz="quarter" idx="5"/>
          </p:nvPr>
        </p:nvSpPr>
        <p:spPr/>
        <p:txBody>
          <a:bodyPr/>
          <a:lstStyle/>
          <a:p>
            <a:fld id="{506B1243-4CCD-4F35-B90F-28CF6C1D8C37}" type="slidenum">
              <a:rPr lang="en-GB" smtClean="0"/>
              <a:t>28</a:t>
            </a:fld>
            <a:endParaRPr lang="en-GB"/>
          </a:p>
        </p:txBody>
      </p:sp>
    </p:spTree>
    <p:extLst>
      <p:ext uri="{BB962C8B-B14F-4D97-AF65-F5344CB8AC3E}">
        <p14:creationId xmlns:p14="http://schemas.microsoft.com/office/powerpoint/2010/main" val="2673304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Approximately 10% succeed</a:t>
            </a:r>
          </a:p>
          <a:p>
            <a:r>
              <a:rPr lang="en-GB" dirty="0"/>
              <a:t>Vast majority don’t engage long term</a:t>
            </a:r>
          </a:p>
          <a:p>
            <a:r>
              <a:rPr lang="en-GB" dirty="0"/>
              <a:t>Patients often don’t want a book, preferring online info or handouts</a:t>
            </a:r>
          </a:p>
          <a:p>
            <a:r>
              <a:rPr lang="en-GB" dirty="0"/>
              <a:t>After 8 weeks, calorie creep often causes weight gain again  </a:t>
            </a:r>
          </a:p>
          <a:p>
            <a:endParaRPr lang="en-GB" dirty="0"/>
          </a:p>
        </p:txBody>
      </p:sp>
      <p:sp>
        <p:nvSpPr>
          <p:cNvPr id="4" name="Slide Number Placeholder 3"/>
          <p:cNvSpPr>
            <a:spLocks noGrp="1"/>
          </p:cNvSpPr>
          <p:nvPr>
            <p:ph type="sldNum" sz="quarter" idx="5"/>
          </p:nvPr>
        </p:nvSpPr>
        <p:spPr/>
        <p:txBody>
          <a:bodyPr/>
          <a:lstStyle/>
          <a:p>
            <a:fld id="{506B1243-4CCD-4F35-B90F-28CF6C1D8C37}" type="slidenum">
              <a:rPr lang="en-GB" smtClean="0"/>
              <a:t>31</a:t>
            </a:fld>
            <a:endParaRPr lang="en-GB"/>
          </a:p>
        </p:txBody>
      </p:sp>
    </p:spTree>
    <p:extLst>
      <p:ext uri="{BB962C8B-B14F-4D97-AF65-F5344CB8AC3E}">
        <p14:creationId xmlns:p14="http://schemas.microsoft.com/office/powerpoint/2010/main" val="461561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medical term given to how we use energy to fuel our body is our metabolic health. It’s useful to think of our metabolism as similar to a car engine. </a:t>
            </a:r>
          </a:p>
          <a:p>
            <a:endParaRPr lang="en-GB" dirty="0"/>
          </a:p>
          <a:p>
            <a:r>
              <a:rPr lang="en-GB" dirty="0"/>
              <a:t>If we supply our bodies with the right kind of fuel, we can supply our bodies with the right energy when we need to and store energy for later use when it is needed. You feel energised, alert, think more clearly, sleep better, can fight infections, repair body parts if they are damaged and you are more likely to be healthy. Your engine is working well and staying in good repair. </a:t>
            </a:r>
          </a:p>
          <a:p>
            <a:endParaRPr lang="en-GB" dirty="0"/>
          </a:p>
          <a:p>
            <a:r>
              <a:rPr lang="en-GB" dirty="0"/>
              <a:t>If on the other hand you supply your body with the wrong fuel and don’t look after it, similar to putting the wrong kind of fuel into a car’s engine, you can cause damage.  We feel tired, lacking in energy, frequently hungry, struggling with aches and pains, have difficulty loosing weight, especially around out middles and sometimes feel low and depressed. </a:t>
            </a:r>
          </a:p>
        </p:txBody>
      </p:sp>
      <p:sp>
        <p:nvSpPr>
          <p:cNvPr id="4" name="Slide Number Placeholder 3"/>
          <p:cNvSpPr>
            <a:spLocks noGrp="1"/>
          </p:cNvSpPr>
          <p:nvPr>
            <p:ph type="sldNum" sz="quarter" idx="5"/>
          </p:nvPr>
        </p:nvSpPr>
        <p:spPr/>
        <p:txBody>
          <a:bodyPr/>
          <a:lstStyle/>
          <a:p>
            <a:fld id="{3FA9D273-6805-41A6-81FE-A986D58B9CB9}" type="slidenum">
              <a:rPr lang="en-GB" smtClean="0"/>
              <a:t>44</a:t>
            </a:fld>
            <a:endParaRPr lang="en-GB"/>
          </a:p>
        </p:txBody>
      </p:sp>
    </p:spTree>
    <p:extLst>
      <p:ext uri="{BB962C8B-B14F-4D97-AF65-F5344CB8AC3E}">
        <p14:creationId xmlns:p14="http://schemas.microsoft.com/office/powerpoint/2010/main" val="420020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Malnutrition in all its forms, including undernutrition and obesity, is the single greatest cause of ill-health and premature death globally, and its already devastating impact on global health is expected to be further exacerbated by climate change. </a:t>
            </a:r>
          </a:p>
        </p:txBody>
      </p:sp>
      <p:sp>
        <p:nvSpPr>
          <p:cNvPr id="4" name="Slide Number Placeholder 3"/>
          <p:cNvSpPr>
            <a:spLocks noGrp="1"/>
          </p:cNvSpPr>
          <p:nvPr>
            <p:ph type="sldNum" sz="quarter" idx="5"/>
          </p:nvPr>
        </p:nvSpPr>
        <p:spPr/>
        <p:txBody>
          <a:bodyPr/>
          <a:lstStyle/>
          <a:p>
            <a:fld id="{506B1243-4CCD-4F35-B90F-28CF6C1D8C37}" type="slidenum">
              <a:rPr lang="en-GB" smtClean="0"/>
              <a:t>5</a:t>
            </a:fld>
            <a:endParaRPr lang="en-GB"/>
          </a:p>
        </p:txBody>
      </p:sp>
    </p:spTree>
    <p:extLst>
      <p:ext uri="{BB962C8B-B14F-4D97-AF65-F5344CB8AC3E}">
        <p14:creationId xmlns:p14="http://schemas.microsoft.com/office/powerpoint/2010/main" val="2874226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4A4A4A"/>
                </a:solidFill>
                <a:effectLst/>
                <a:latin typeface="Raleway" pitchFamily="2" charset="0"/>
              </a:rPr>
              <a:t>So if we keep supplying too much sugar to our bodies, we develop insulin resistance which is at the core of a group of conditions known as the metabolic syndrome. All these problems are potential outcomes – heart disease and stroke, high cholesterol, high blood pressure, diabetes, dementia,  at least 8 times of cancer, polycystic ovary syndrome and fatty liver disease. All these conditions are on the</a:t>
            </a:r>
          </a:p>
          <a:p>
            <a:pPr algn="l"/>
            <a:endParaRPr lang="en-GB" b="0" i="0" u="none" strike="noStrike" dirty="0">
              <a:solidFill>
                <a:srgbClr val="4A4A4A"/>
              </a:solidFill>
              <a:effectLst/>
              <a:latin typeface="Raleway" pitchFamily="2" charset="0"/>
            </a:endParaRPr>
          </a:p>
          <a:p>
            <a:pPr marL="0" lvl="0" indent="0">
              <a:lnSpc>
                <a:spcPct val="107000"/>
              </a:lnSpc>
              <a:buNone/>
            </a:pPr>
            <a:r>
              <a:rPr lang="en-GB" sz="1200" u="sng" dirty="0">
                <a:effectLst/>
                <a:latin typeface="Segoe UI" panose="020B0502040204020203" pitchFamily="34" charset="0"/>
                <a:ea typeface="Calibri" panose="020F0502020204030204" pitchFamily="34" charset="0"/>
                <a:cs typeface="Times New Roman" panose="02020603050405020304" pitchFamily="18" charset="0"/>
              </a:rPr>
              <a:t>Diagnose if 3 of the 5 criteria</a:t>
            </a:r>
            <a:r>
              <a:rPr lang="en-GB" sz="1200" dirty="0">
                <a:effectLst/>
                <a:latin typeface="Segoe UI" panose="020B0502040204020203" pitchFamily="34" charset="0"/>
                <a:ea typeface="Calibri" panose="020F0502020204030204" pitchFamily="34" charset="0"/>
                <a:cs typeface="Times New Roman" panose="02020603050405020304" pitchFamily="18" charset="0"/>
              </a:rPr>
              <a:t> are met: </a:t>
            </a:r>
          </a:p>
          <a:p>
            <a:pPr marL="342900" lvl="0" indent="-342900">
              <a:lnSpc>
                <a:spcPct val="107000"/>
              </a:lnSpc>
              <a:buFont typeface="+mj-lt"/>
              <a:buAutoNum type="arabicPeriod"/>
            </a:pPr>
            <a:r>
              <a:rPr lang="en-GB" sz="1200" b="1" dirty="0">
                <a:effectLst/>
                <a:latin typeface="Segoe UI" panose="020B0502040204020203" pitchFamily="34" charset="0"/>
                <a:ea typeface="Calibri" panose="020F0502020204030204" pitchFamily="34" charset="0"/>
                <a:cs typeface="Times New Roman" panose="02020603050405020304" pitchFamily="18" charset="0"/>
              </a:rPr>
              <a:t>Raised waist circumference</a:t>
            </a:r>
            <a:r>
              <a:rPr lang="en-GB" sz="1200" dirty="0">
                <a:effectLst/>
                <a:latin typeface="Segoe UI" panose="020B0502040204020203" pitchFamily="34" charset="0"/>
                <a:ea typeface="Calibri" panose="020F0502020204030204" pitchFamily="34" charset="0"/>
                <a:cs typeface="Times New Roman" panose="02020603050405020304" pitchFamily="18" charset="0"/>
              </a:rPr>
              <a:t> – More or equal to 94cm for men (90cm for non-European men), more or equal to 80cm for women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200" b="1" dirty="0">
                <a:effectLst/>
                <a:latin typeface="Segoe UI" panose="020B0502040204020203" pitchFamily="34" charset="0"/>
                <a:ea typeface="Calibri" panose="020F0502020204030204" pitchFamily="34" charset="0"/>
                <a:cs typeface="Times New Roman" panose="02020603050405020304" pitchFamily="18" charset="0"/>
              </a:rPr>
              <a:t>Raised Triglycerides</a:t>
            </a:r>
            <a:r>
              <a:rPr lang="en-GB" sz="1200" dirty="0">
                <a:effectLst/>
                <a:latin typeface="Segoe UI" panose="020B0502040204020203" pitchFamily="34" charset="0"/>
                <a:ea typeface="Calibri" panose="020F0502020204030204" pitchFamily="34" charset="0"/>
                <a:cs typeface="Times New Roman" panose="02020603050405020304" pitchFamily="18" charset="0"/>
              </a:rPr>
              <a:t> – More than 1.7mmol/L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200" b="1" dirty="0">
                <a:effectLst/>
                <a:latin typeface="Segoe UI" panose="020B0502040204020203" pitchFamily="34" charset="0"/>
                <a:ea typeface="Calibri" panose="020F0502020204030204" pitchFamily="34" charset="0"/>
                <a:cs typeface="Times New Roman" panose="02020603050405020304" pitchFamily="18" charset="0"/>
              </a:rPr>
              <a:t>Reduced HDL cholesterol</a:t>
            </a:r>
            <a:r>
              <a:rPr lang="en-GB" sz="1200" dirty="0">
                <a:effectLst/>
                <a:latin typeface="Segoe UI" panose="020B0502040204020203" pitchFamily="34" charset="0"/>
                <a:ea typeface="Calibri" panose="020F0502020204030204" pitchFamily="34" charset="0"/>
                <a:cs typeface="Times New Roman" panose="02020603050405020304" pitchFamily="18" charset="0"/>
              </a:rPr>
              <a:t> – Men &lt; 1.03mmol/L, Women &lt; 1.29mmol/L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200" b="1" dirty="0">
                <a:effectLst/>
                <a:latin typeface="Segoe UI" panose="020B0502040204020203" pitchFamily="34" charset="0"/>
                <a:ea typeface="Calibri" panose="020F0502020204030204" pitchFamily="34" charset="0"/>
                <a:cs typeface="Times New Roman" panose="02020603050405020304" pitchFamily="18" charset="0"/>
              </a:rPr>
              <a:t>Raised blood pressure</a:t>
            </a:r>
            <a:r>
              <a:rPr lang="en-GB" sz="1200" dirty="0">
                <a:effectLst/>
                <a:latin typeface="Segoe UI" panose="020B0502040204020203" pitchFamily="34" charset="0"/>
                <a:ea typeface="Calibri" panose="020F0502020204030204" pitchFamily="34" charset="0"/>
                <a:cs typeface="Times New Roman" panose="02020603050405020304" pitchFamily="18" charset="0"/>
              </a:rPr>
              <a:t> – More or equal to 130/85 (or on antihypertensives)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200" b="1" dirty="0">
                <a:effectLst/>
                <a:latin typeface="Segoe UI" panose="020B0502040204020203" pitchFamily="34" charset="0"/>
                <a:ea typeface="Calibri" panose="020F0502020204030204" pitchFamily="34" charset="0"/>
                <a:cs typeface="Times New Roman" panose="02020603050405020304" pitchFamily="18" charset="0"/>
              </a:rPr>
              <a:t>Raised fasting glucose</a:t>
            </a:r>
            <a:r>
              <a:rPr lang="en-GB" sz="1200" dirty="0">
                <a:effectLst/>
                <a:latin typeface="Segoe UI" panose="020B0502040204020203" pitchFamily="34" charset="0"/>
                <a:ea typeface="Calibri" panose="020F0502020204030204" pitchFamily="34" charset="0"/>
                <a:cs typeface="Times New Roman" panose="02020603050405020304" pitchFamily="18" charset="0"/>
              </a:rPr>
              <a:t> - More or equal to 5.6mmol/L</a:t>
            </a:r>
          </a:p>
          <a:p>
            <a:pPr marL="0" indent="0">
              <a:lnSpc>
                <a:spcPct val="107000"/>
              </a:lnSpc>
              <a:spcAft>
                <a:spcPts val="800"/>
              </a:spcAft>
              <a:buNone/>
            </a:pPr>
            <a:r>
              <a:rPr lang="en-GB" sz="1200" dirty="0">
                <a:effectLst/>
                <a:latin typeface="Segoe UI" panose="020B0502040204020203" pitchFamily="34" charset="0"/>
                <a:ea typeface="Calibri" panose="020F0502020204030204" pitchFamily="34" charset="0"/>
              </a:rPr>
              <a:t>Metabolic Syndrome is underpinned by </a:t>
            </a:r>
            <a:r>
              <a:rPr lang="en-GB" sz="1200" b="1" dirty="0" err="1">
                <a:effectLst/>
                <a:latin typeface="Segoe UI" panose="020B0502040204020203" pitchFamily="34" charset="0"/>
                <a:ea typeface="Calibri" panose="020F0502020204030204" pitchFamily="34" charset="0"/>
              </a:rPr>
              <a:t>Hyperinsulinaemia</a:t>
            </a:r>
            <a:r>
              <a:rPr lang="en-GB" sz="1200" b="1" dirty="0">
                <a:effectLst/>
                <a:latin typeface="Segoe UI" panose="020B0502040204020203" pitchFamily="34" charset="0"/>
                <a:ea typeface="Calibri" panose="020F0502020204030204" pitchFamily="34" charset="0"/>
              </a:rPr>
              <a:t> and Insulin Resistance.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None/>
            </a:pPr>
            <a:r>
              <a:rPr lang="en-GB" sz="1200" b="1" dirty="0">
                <a:latin typeface="Segoe UI" panose="020B0502040204020203" pitchFamily="34" charset="0"/>
                <a:ea typeface="Calibri" panose="020F0502020204030204" pitchFamily="34" charset="0"/>
              </a:rPr>
              <a:t>M</a:t>
            </a:r>
            <a:r>
              <a:rPr lang="en-GB" sz="1200" b="1" dirty="0">
                <a:effectLst/>
                <a:latin typeface="Segoe UI" panose="020B0502040204020203" pitchFamily="34" charset="0"/>
                <a:ea typeface="Calibri" panose="020F0502020204030204" pitchFamily="34" charset="0"/>
              </a:rPr>
              <a:t>any diseases of Insulin Resistance</a:t>
            </a:r>
            <a:r>
              <a:rPr lang="en-GB" sz="1200" dirty="0">
                <a:effectLst/>
                <a:latin typeface="Segoe UI" panose="020B0502040204020203" pitchFamily="34" charset="0"/>
                <a:ea typeface="Calibri" panose="020F0502020204030204" pitchFamily="34" charset="0"/>
              </a:rPr>
              <a:t> including diabetes, prediabetes, non alcoholic </a:t>
            </a:r>
            <a:r>
              <a:rPr lang="en-GB" sz="1200" dirty="0">
                <a:latin typeface="Segoe UI" panose="020B0502040204020203" pitchFamily="34" charset="0"/>
                <a:ea typeface="Calibri" panose="020F0502020204030204" pitchFamily="34" charset="0"/>
              </a:rPr>
              <a:t>fatty liver disease, </a:t>
            </a:r>
            <a:r>
              <a:rPr lang="en-GB" sz="1200" dirty="0">
                <a:effectLst/>
                <a:latin typeface="Segoe UI" panose="020B0502040204020203" pitchFamily="34" charset="0"/>
                <a:ea typeface="Calibri" panose="020F0502020204030204" pitchFamily="34" charset="0"/>
              </a:rPr>
              <a:t>PCOS, cancer, dementia, arthritis, gout, depression, CKD…</a:t>
            </a:r>
          </a:p>
          <a:p>
            <a:pPr marL="0" lvl="0" indent="0">
              <a:lnSpc>
                <a:spcPct val="107000"/>
              </a:lnSpc>
              <a:spcAft>
                <a:spcPts val="800"/>
              </a:spcAft>
              <a:buNone/>
            </a:pPr>
            <a:r>
              <a:rPr lang="en-GB" sz="1200" dirty="0">
                <a:latin typeface="Segoe UI" panose="020B0502040204020203" pitchFamily="34" charset="0"/>
                <a:ea typeface="Calibri" panose="020F0502020204030204" pitchFamily="34" charset="0"/>
              </a:rPr>
              <a:t>In practice, we rarely measure TGs and waist circumference – perhaps we should?</a:t>
            </a:r>
            <a:endParaRPr lang="en-GB" sz="1200" dirty="0">
              <a:effectLst/>
              <a:latin typeface="Segoe UI" panose="020B0502040204020203" pitchFamily="34" charset="0"/>
              <a:ea typeface="Calibri" panose="020F0502020204030204" pitchFamily="34" charset="0"/>
            </a:endParaRPr>
          </a:p>
          <a:p>
            <a:pPr algn="l"/>
            <a:r>
              <a:rPr lang="en-GB" b="0" i="0" u="none" strike="noStrike" dirty="0">
                <a:solidFill>
                  <a:srgbClr val="4A4A4A"/>
                </a:solidFill>
                <a:effectLst/>
                <a:latin typeface="Raleway" pitchFamily="2" charset="0"/>
              </a:rPr>
              <a:t> increase but the great  is, if we can take control of our metabolism by fuelling it with the right kind of foods, we can stop this being our future.</a:t>
            </a:r>
            <a:endParaRPr lang="en-GB" dirty="0"/>
          </a:p>
        </p:txBody>
      </p:sp>
      <p:sp>
        <p:nvSpPr>
          <p:cNvPr id="4" name="Slide Number Placeholder 3"/>
          <p:cNvSpPr>
            <a:spLocks noGrp="1"/>
          </p:cNvSpPr>
          <p:nvPr>
            <p:ph type="sldNum" sz="quarter" idx="5"/>
          </p:nvPr>
        </p:nvSpPr>
        <p:spPr/>
        <p:txBody>
          <a:bodyPr/>
          <a:lstStyle/>
          <a:p>
            <a:fld id="{3FA9D273-6805-41A6-81FE-A986D58B9CB9}" type="slidenum">
              <a:rPr lang="en-GB" smtClean="0"/>
              <a:t>6</a:t>
            </a:fld>
            <a:endParaRPr lang="en-GB"/>
          </a:p>
        </p:txBody>
      </p:sp>
    </p:spTree>
    <p:extLst>
      <p:ext uri="{BB962C8B-B14F-4D97-AF65-F5344CB8AC3E}">
        <p14:creationId xmlns:p14="http://schemas.microsoft.com/office/powerpoint/2010/main" val="55077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Increasing in every corner of the globe</a:t>
            </a:r>
          </a:p>
          <a:p>
            <a:r>
              <a:rPr lang="en-US" dirty="0"/>
              <a:t>The global increase in obesity is a visible marker of serious systemic problems with contemporary food systems, living environments, and social equity. </a:t>
            </a:r>
            <a:endParaRPr lang="en-US" dirty="0">
              <a:cs typeface="Calibri"/>
            </a:endParaRPr>
          </a:p>
        </p:txBody>
      </p:sp>
      <p:sp>
        <p:nvSpPr>
          <p:cNvPr id="4" name="Slide Number Placeholder 3"/>
          <p:cNvSpPr>
            <a:spLocks noGrp="1"/>
          </p:cNvSpPr>
          <p:nvPr>
            <p:ph type="sldNum" sz="quarter" idx="5"/>
          </p:nvPr>
        </p:nvSpPr>
        <p:spPr/>
        <p:txBody>
          <a:bodyPr/>
          <a:lstStyle/>
          <a:p>
            <a:fld id="{506B1243-4CCD-4F35-B90F-28CF6C1D8C37}" type="slidenum">
              <a:rPr lang="en-GB" smtClean="0"/>
              <a:t>8</a:t>
            </a:fld>
            <a:endParaRPr lang="en-GB"/>
          </a:p>
        </p:txBody>
      </p:sp>
    </p:spTree>
    <p:extLst>
      <p:ext uri="{BB962C8B-B14F-4D97-AF65-F5344CB8AC3E}">
        <p14:creationId xmlns:p14="http://schemas.microsoft.com/office/powerpoint/2010/main" val="66959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Approx 8% ok UK adults have Type 2 Diabetes</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Type 2 Diabetes rate doubled in last 15 years </a:t>
            </a:r>
          </a:p>
          <a:p>
            <a:endParaRPr lang="en-GB" dirty="0"/>
          </a:p>
        </p:txBody>
      </p:sp>
      <p:sp>
        <p:nvSpPr>
          <p:cNvPr id="4" name="Slide Number Placeholder 3"/>
          <p:cNvSpPr>
            <a:spLocks noGrp="1"/>
          </p:cNvSpPr>
          <p:nvPr>
            <p:ph type="sldNum" sz="quarter" idx="5"/>
          </p:nvPr>
        </p:nvSpPr>
        <p:spPr/>
        <p:txBody>
          <a:bodyPr/>
          <a:lstStyle/>
          <a:p>
            <a:fld id="{506B1243-4CCD-4F35-B90F-28CF6C1D8C37}" type="slidenum">
              <a:rPr lang="en-GB" smtClean="0"/>
              <a:t>9</a:t>
            </a:fld>
            <a:endParaRPr lang="en-GB"/>
          </a:p>
        </p:txBody>
      </p:sp>
    </p:spTree>
    <p:extLst>
      <p:ext uri="{BB962C8B-B14F-4D97-AF65-F5344CB8AC3E}">
        <p14:creationId xmlns:p14="http://schemas.microsoft.com/office/powerpoint/2010/main" val="1885960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Life expectancy stalled since 2011</a:t>
            </a:r>
          </a:p>
          <a:p>
            <a:pPr marL="285750" indent="-285750">
              <a:buFont typeface="Arial" panose="020B0604020202020204" pitchFamily="34" charset="0"/>
              <a:buChar char="•"/>
            </a:pPr>
            <a:r>
              <a:rPr lang="en-GB" sz="1200" dirty="0"/>
              <a:t>Approx 11.7 unhealthy last years</a:t>
            </a:r>
          </a:p>
          <a:p>
            <a:pPr marL="285750" indent="-285750">
              <a:buFont typeface="Arial" panose="020B0604020202020204" pitchFamily="34" charset="0"/>
              <a:buChar char="•"/>
            </a:pPr>
            <a:r>
              <a:rPr lang="en-GB" sz="1200" dirty="0"/>
              <a:t>Health gap between richest and poorest has increased in the last 10 years – 10 years for men and 8.5 years for women</a:t>
            </a:r>
          </a:p>
          <a:p>
            <a:pPr marL="285750" indent="-285750">
              <a:buFont typeface="Arial" panose="020B0604020202020204" pitchFamily="34" charset="0"/>
              <a:buChar char="•"/>
            </a:pPr>
            <a:r>
              <a:rPr lang="en-GB" sz="1200" dirty="0"/>
              <a:t>Health crisis of non communicable disease</a:t>
            </a:r>
          </a:p>
          <a:p>
            <a:pPr marL="285750" indent="-285750">
              <a:buFont typeface="Arial" panose="020B0604020202020204" pitchFamily="34" charset="0"/>
              <a:buChar char="•"/>
            </a:pPr>
            <a:r>
              <a:rPr lang="en-GB" sz="1200" dirty="0"/>
              <a:t>Medication is a sticking plaster and distract us from getting to the route of the problem</a:t>
            </a:r>
          </a:p>
          <a:p>
            <a:pPr marL="285750" indent="-285750">
              <a:buFont typeface="Arial" panose="020B0604020202020204" pitchFamily="34" charset="0"/>
              <a:buChar char="•"/>
            </a:pPr>
            <a:r>
              <a:rPr lang="en-GB" sz="1200" dirty="0"/>
              <a:t>Most people know what ‘healthy is’ but don’t achieve it </a:t>
            </a:r>
          </a:p>
          <a:p>
            <a:pPr marL="285750" indent="-285750">
              <a:buFont typeface="Arial" panose="020B0604020202020204" pitchFamily="34" charset="0"/>
              <a:buChar char="•"/>
            </a:pPr>
            <a:r>
              <a:rPr lang="en-GB" sz="1200" dirty="0"/>
              <a:t>We feel we have far too little time to do this alone</a:t>
            </a:r>
          </a:p>
          <a:p>
            <a:endParaRPr lang="en-GB" dirty="0"/>
          </a:p>
        </p:txBody>
      </p:sp>
      <p:sp>
        <p:nvSpPr>
          <p:cNvPr id="4" name="Slide Number Placeholder 3"/>
          <p:cNvSpPr>
            <a:spLocks noGrp="1"/>
          </p:cNvSpPr>
          <p:nvPr>
            <p:ph type="sldNum" sz="quarter" idx="5"/>
          </p:nvPr>
        </p:nvSpPr>
        <p:spPr/>
        <p:txBody>
          <a:bodyPr/>
          <a:lstStyle/>
          <a:p>
            <a:fld id="{09B58C21-7C09-41B6-A5B0-4114F665C600}" type="slidenum">
              <a:rPr lang="en-GB" smtClean="0"/>
              <a:t>11</a:t>
            </a:fld>
            <a:endParaRPr lang="en-GB"/>
          </a:p>
        </p:txBody>
      </p:sp>
    </p:spTree>
    <p:extLst>
      <p:ext uri="{BB962C8B-B14F-4D97-AF65-F5344CB8AC3E}">
        <p14:creationId xmlns:p14="http://schemas.microsoft.com/office/powerpoint/2010/main" val="1782861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Syndemic</a:t>
            </a:r>
            <a:r>
              <a:rPr lang="en-US" dirty="0"/>
              <a:t> is a term originally used to describe the interactions between two or more diseases at the individual level, which co-occur in time and place, and share common underlying drivers. </a:t>
            </a:r>
          </a:p>
          <a:p>
            <a:endParaRPr lang="en-US" dirty="0"/>
          </a:p>
          <a:p>
            <a:r>
              <a:rPr lang="en-US" dirty="0"/>
              <a:t>This report definitively place and critically examine obesity in a wider context of the global interactions of the pandemics of obesity, undernutrition, and climate change. Because these three pandemics are driven by the food, land use, transport, and urban design systems, they may also share common solutions. </a:t>
            </a:r>
            <a:endParaRPr lang="en-US" dirty="0">
              <a:cs typeface="Calibri" panose="020F0502020204030204"/>
            </a:endParaRPr>
          </a:p>
          <a:p>
            <a:r>
              <a:rPr lang="en-US" dirty="0"/>
              <a:t>The links between the pandemics of obesity, undernutrition and climate change constitute The Global </a:t>
            </a:r>
            <a:r>
              <a:rPr lang="en-US" dirty="0" err="1"/>
              <a:t>Syndemic</a:t>
            </a:r>
            <a:r>
              <a:rPr lang="en-US" dirty="0"/>
              <a:t> – they interact in time and place, adversely affect each other, and have common social, economic, or environmental determinants.</a:t>
            </a:r>
          </a:p>
        </p:txBody>
      </p:sp>
      <p:sp>
        <p:nvSpPr>
          <p:cNvPr id="4" name="Slide Number Placeholder 3"/>
          <p:cNvSpPr>
            <a:spLocks noGrp="1"/>
          </p:cNvSpPr>
          <p:nvPr>
            <p:ph type="sldNum" sz="quarter" idx="5"/>
          </p:nvPr>
        </p:nvSpPr>
        <p:spPr/>
        <p:txBody>
          <a:bodyPr/>
          <a:lstStyle/>
          <a:p>
            <a:fld id="{506B1243-4CCD-4F35-B90F-28CF6C1D8C37}" type="slidenum">
              <a:rPr lang="en-GB" smtClean="0"/>
              <a:t>13</a:t>
            </a:fld>
            <a:endParaRPr lang="en-GB"/>
          </a:p>
        </p:txBody>
      </p:sp>
    </p:spTree>
    <p:extLst>
      <p:ext uri="{BB962C8B-B14F-4D97-AF65-F5344CB8AC3E}">
        <p14:creationId xmlns:p14="http://schemas.microsoft.com/office/powerpoint/2010/main" val="2998488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Because these three pandemics are driven by the food, land use, transport, and urban design systems, they may also share common solutions. So how do they inter play </a:t>
            </a:r>
            <a:endParaRPr lang="en-US">
              <a:cs typeface="Calibri"/>
            </a:endParaRPr>
          </a:p>
          <a:p>
            <a:pPr marL="228600" indent="-228600">
              <a:buAutoNum type="arabicParenR"/>
            </a:pPr>
            <a:r>
              <a:rPr lang="en-US" dirty="0"/>
              <a:t>With climate change, increasing ambient temperatures and precipitations could contribute to</a:t>
            </a:r>
            <a:r>
              <a:rPr lang="en-US" u="sng" dirty="0">
                <a:hlinkClick r:id="rId3"/>
              </a:rPr>
              <a:t> a higher obesity rate due to reductions in physical activity</a:t>
            </a:r>
            <a:r>
              <a:rPr lang="en-US" dirty="0"/>
              <a:t>. </a:t>
            </a:r>
            <a:endParaRPr lang="en-US" dirty="0">
              <a:cs typeface="Calibri"/>
            </a:endParaRPr>
          </a:p>
          <a:p>
            <a:pPr marL="228600" indent="-228600">
              <a:buAutoNum type="arabicParenR"/>
            </a:pPr>
            <a:r>
              <a:rPr lang="en-US" dirty="0"/>
              <a:t>Climate change will increase undernutrition through increased food insecurity from extreme weather events, such as droughts, and changes in the nutrient content of foods. </a:t>
            </a:r>
            <a:endParaRPr lang="en-US" dirty="0">
              <a:cs typeface="Calibri"/>
            </a:endParaRPr>
          </a:p>
          <a:p>
            <a:r>
              <a:rPr lang="en-US" dirty="0"/>
              <a:t>As an example, climate changes in </a:t>
            </a:r>
            <a:r>
              <a:rPr lang="en-US" dirty="0" err="1"/>
              <a:t>Tigrai</a:t>
            </a:r>
            <a:r>
              <a:rPr lang="en-US" dirty="0"/>
              <a:t>, Ethiopia, increased the average price of tomatoes by </a:t>
            </a:r>
            <a:r>
              <a:rPr lang="en-US" u="sng" dirty="0">
                <a:hlinkClick r:id="rId4"/>
              </a:rPr>
              <a:t> 310% between 2009 and 2015</a:t>
            </a:r>
            <a:r>
              <a:rPr lang="en-US" dirty="0"/>
              <a:t>. Climate change will potentially increasing consumption of energy-dense, nutrient-poor processed foods that contribute to obesity. </a:t>
            </a:r>
          </a:p>
          <a:p>
            <a:r>
              <a:rPr lang="en-US" dirty="0"/>
              <a:t>3) Food production accounts for almost 30% of all greenhouse gas emissions, half of which come from cattle, and beef consumption contributes to colon cancer, cardiovascular disease and obesity. Obesity is associated with ~20% more </a:t>
            </a:r>
            <a:r>
              <a:rPr lang="en-US" dirty="0" err="1"/>
              <a:t>Greenghouse</a:t>
            </a:r>
            <a:r>
              <a:rPr lang="en-US" dirty="0"/>
              <a:t> gas emissions than the average person’s footprint, of which 52% comes from food and drink consumption - </a:t>
            </a:r>
            <a:r>
              <a:rPr lang="en-US" dirty="0" err="1"/>
              <a:t>approx</a:t>
            </a:r>
            <a:r>
              <a:rPr lang="en-US" dirty="0"/>
              <a:t> 30% more calories to maintain body weight - The </a:t>
            </a:r>
            <a:r>
              <a:rPr lang="en-US" b="1" dirty="0"/>
              <a:t>total impact of obesity</a:t>
            </a:r>
            <a:r>
              <a:rPr lang="en-US" dirty="0"/>
              <a:t> on climate change may be an extra 700 megatons per year of CO2eq emissions. </a:t>
            </a:r>
            <a:endParaRPr lang="en-US" dirty="0">
              <a:cs typeface="Calibri"/>
            </a:endParaRPr>
          </a:p>
          <a:p>
            <a:r>
              <a:rPr lang="en-US" dirty="0">
                <a:cs typeface="Calibri"/>
              </a:rPr>
              <a:t>4) Meeting the demands of an increasing population of obesity puts extra pressure on the climate for example through red meat production </a:t>
            </a:r>
            <a:r>
              <a:rPr lang="en-US" dirty="0"/>
              <a:t>well known source for GHGEs, particularly methane and nitrous oxide from enteric fermentation, manure and </a:t>
            </a:r>
            <a:r>
              <a:rPr lang="en-US" dirty="0" err="1"/>
              <a:t>fertilisation</a:t>
            </a:r>
            <a:r>
              <a:rPr lang="en-US" dirty="0"/>
              <a:t>. The problem may be that consumption per capita has also increased from 20kg to 43kg per person per year from 1961 to 2014. Bearing in mind livestock uses approximately 70% of global agricultural land and is a prime driver of deforestation, matching increasing demand with increased production could have terrible consequences. </a:t>
            </a:r>
            <a:endParaRPr lang="en-US" dirty="0">
              <a:cs typeface="Calibri"/>
            </a:endParaRPr>
          </a:p>
          <a:p>
            <a:r>
              <a:rPr lang="en-US" dirty="0"/>
              <a:t>5) Likewise, fetal and infant undernutrition increase the risk of adult obesity.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06B1243-4CCD-4F35-B90F-28CF6C1D8C37}" type="slidenum">
              <a:rPr lang="en-GB" smtClean="0"/>
              <a:t>14</a:t>
            </a:fld>
            <a:endParaRPr lang="en-GB"/>
          </a:p>
        </p:txBody>
      </p:sp>
    </p:spTree>
    <p:extLst>
      <p:ext uri="{BB962C8B-B14F-4D97-AF65-F5344CB8AC3E}">
        <p14:creationId xmlns:p14="http://schemas.microsoft.com/office/powerpoint/2010/main" val="1169761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buFont typeface="Arial"/>
              <a:buChar char="•"/>
            </a:pPr>
            <a:r>
              <a:rPr lang="en-GB" dirty="0"/>
              <a:t>Share resources &amp; provide credibility </a:t>
            </a:r>
            <a:endParaRPr lang="en-US"/>
          </a:p>
          <a:p>
            <a:pPr marL="285750" indent="-285750">
              <a:spcBef>
                <a:spcPts val="1000"/>
              </a:spcBef>
              <a:buFont typeface="Arial"/>
              <a:buChar char="•"/>
            </a:pPr>
            <a:r>
              <a:rPr lang="en-GB" dirty="0"/>
              <a:t>Be a positive role model </a:t>
            </a:r>
            <a:endParaRPr lang="en-US"/>
          </a:p>
          <a:p>
            <a:pPr marL="285750" indent="-285750">
              <a:spcBef>
                <a:spcPts val="1000"/>
              </a:spcBef>
              <a:buFont typeface="Arial"/>
              <a:buChar char="•"/>
            </a:pPr>
            <a:r>
              <a:rPr lang="en-GB" dirty="0"/>
              <a:t>Consider ways to better improve our community health e.g. access to healthy food, walking groups, social connection</a:t>
            </a:r>
            <a:endParaRPr lang="en-US"/>
          </a:p>
          <a:p>
            <a:pPr marL="285750" indent="-285750">
              <a:spcBef>
                <a:spcPts val="1000"/>
              </a:spcBef>
              <a:buFont typeface="Arial"/>
              <a:buChar char="•"/>
            </a:pPr>
            <a:r>
              <a:rPr lang="en-GB" dirty="0"/>
              <a:t>Offer expertise to elected officials, local decision makers and community organisations</a:t>
            </a:r>
          </a:p>
        </p:txBody>
      </p:sp>
      <p:sp>
        <p:nvSpPr>
          <p:cNvPr id="4" name="Slide Number Placeholder 3"/>
          <p:cNvSpPr>
            <a:spLocks noGrp="1"/>
          </p:cNvSpPr>
          <p:nvPr>
            <p:ph type="sldNum" sz="quarter" idx="5"/>
          </p:nvPr>
        </p:nvSpPr>
        <p:spPr/>
        <p:txBody>
          <a:bodyPr/>
          <a:lstStyle/>
          <a:p>
            <a:fld id="{506B1243-4CCD-4F35-B90F-28CF6C1D8C37}" type="slidenum">
              <a:rPr lang="en-GB" smtClean="0"/>
              <a:t>17</a:t>
            </a:fld>
            <a:endParaRPr lang="en-GB"/>
          </a:p>
        </p:txBody>
      </p:sp>
    </p:spTree>
    <p:extLst>
      <p:ext uri="{BB962C8B-B14F-4D97-AF65-F5344CB8AC3E}">
        <p14:creationId xmlns:p14="http://schemas.microsoft.com/office/powerpoint/2010/main" val="304974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D6B193-A8DC-4971-957A-4F369A1FA9E7}" type="datetimeFigureOut">
              <a:rPr lang="en-GB" smtClean="0"/>
              <a:t>15/07/2024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1178466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D6B193-A8DC-4971-957A-4F369A1FA9E7}" type="datetimeFigureOut">
              <a:rPr lang="en-GB" smtClean="0"/>
              <a:t>15/07/2024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4204038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8D6B193-A8DC-4971-957A-4F369A1FA9E7}" type="datetimeFigureOut">
              <a:rPr lang="en-GB" smtClean="0"/>
              <a:t>15/07/2024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238942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8D6B193-A8DC-4971-957A-4F369A1FA9E7}" type="datetimeFigureOut">
              <a:rPr lang="en-GB" smtClean="0"/>
              <a:t>15/07/2024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CCF84-9661-4872-82AB-10E42701C131}"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80702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6B193-A8DC-4971-957A-4F369A1FA9E7}" type="datetimeFigureOut">
              <a:rPr lang="en-GB" smtClean="0"/>
              <a:t>15/07/2024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1625406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8D6B193-A8DC-4971-957A-4F369A1FA9E7}" type="datetimeFigureOut">
              <a:rPr lang="en-GB" smtClean="0"/>
              <a:t>15/07/2024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37346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8D6B193-A8DC-4971-957A-4F369A1FA9E7}" type="datetimeFigureOut">
              <a:rPr lang="en-GB" smtClean="0"/>
              <a:t>15/07/2024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3421964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6B193-A8DC-4971-957A-4F369A1FA9E7}" type="datetimeFigureOut">
              <a:rPr lang="en-GB" smtClean="0"/>
              <a:t>15/07/2024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4138905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6B193-A8DC-4971-957A-4F369A1FA9E7}" type="datetimeFigureOut">
              <a:rPr lang="en-GB" smtClean="0"/>
              <a:t>15/07/2024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1190870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8D6B193-A8DC-4971-957A-4F369A1FA9E7}" type="datetimeFigureOut">
              <a:rPr lang="en-GB" smtClean="0"/>
              <a:t>15/07/2024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1909784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6B193-A8DC-4971-957A-4F369A1FA9E7}" type="datetimeFigureOut">
              <a:rPr lang="en-GB" smtClean="0"/>
              <a:t>15/07/2024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315534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D6B193-A8DC-4971-957A-4F369A1FA9E7}" type="datetimeFigureOut">
              <a:rPr lang="en-GB" smtClean="0"/>
              <a:t>15/07/2024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1875624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D6B193-A8DC-4971-957A-4F369A1FA9E7}" type="datetimeFigureOut">
              <a:rPr lang="en-GB" smtClean="0"/>
              <a:t>15/07/2024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336365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78D6B193-A8DC-4971-957A-4F369A1FA9E7}" type="datetimeFigureOut">
              <a:rPr lang="en-GB" smtClean="0"/>
              <a:t>15/07/2024</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1973555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8D6B193-A8DC-4971-957A-4F369A1FA9E7}" type="datetimeFigureOut">
              <a:rPr lang="en-GB" smtClean="0"/>
              <a:t>15/07/2024</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2659115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8D6B193-A8DC-4971-957A-4F369A1FA9E7}" type="datetimeFigureOut">
              <a:rPr lang="en-GB" smtClean="0"/>
              <a:t>15/07/2024</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355092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D6B193-A8DC-4971-957A-4F369A1FA9E7}" type="datetimeFigureOut">
              <a:rPr lang="en-GB" smtClean="0"/>
              <a:t>15/07/2024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2CCF84-9661-4872-82AB-10E42701C131}" type="slidenum">
              <a:rPr lang="en-GB" smtClean="0"/>
              <a:t>‹#›</a:t>
            </a:fld>
            <a:endParaRPr lang="en-GB"/>
          </a:p>
        </p:txBody>
      </p:sp>
    </p:spTree>
    <p:extLst>
      <p:ext uri="{BB962C8B-B14F-4D97-AF65-F5344CB8AC3E}">
        <p14:creationId xmlns:p14="http://schemas.microsoft.com/office/powerpoint/2010/main" val="915160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8D6B193-A8DC-4971-957A-4F369A1FA9E7}" type="datetimeFigureOut">
              <a:rPr lang="en-GB" smtClean="0"/>
              <a:t>15/07/2024</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82CCF84-9661-4872-82AB-10E42701C131}" type="slidenum">
              <a:rPr lang="en-GB" smtClean="0"/>
              <a:t>‹#›</a:t>
            </a:fld>
            <a:endParaRPr lang="en-GB"/>
          </a:p>
        </p:txBody>
      </p:sp>
    </p:spTree>
    <p:extLst>
      <p:ext uri="{BB962C8B-B14F-4D97-AF65-F5344CB8AC3E}">
        <p14:creationId xmlns:p14="http://schemas.microsoft.com/office/powerpoint/2010/main" val="309820763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amesmedicalservices.com/lifespan-vs-healthspan-the-science-of-aging-part-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stop.publichealth.gwu.edu/article-archive/global-syndemic"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VFo6wVZxhoY?feature=oembed" TargetMode="External"/><Relationship Id="rId4" Type="http://schemas.openxmlformats.org/officeDocument/2006/relationships/hyperlink" Target="https://www.youtube.com/watch?v=VFo6wVZxho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aomrc.org.uk/wp-content/uploads/2016/03/Exercise_the_Miracle_Cure_0215.pdf"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s://www.bbc.co.uk/programmes/p08250zd" TargetMode="Externa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www.bbc.co.uk/programmes/m0017tcz" TargetMode="External"/><Relationship Id="rId4" Type="http://schemas.openxmlformats.org/officeDocument/2006/relationships/hyperlink" Target="https://www.aomrc.org.uk/wp-content/uploads/2016/03/Exercise_the_Miracle_Cure_0215.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frontiersin.org/articles/10.3389/fnut.2022.821657/ful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soundhealthandlastingwealth.com/uncategorized/ultra-processed-foods-crammed-with-sugar-and-salt-account-are-lurking-in-places-youd-least-expec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www.youtube.com/watch?v=82kYQ7j7X2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hyperlink" Target="https://www.nejm.org/doi/full/10.1056/NEJMoa1800389" TargetMode="External"/><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ahajournals.org/doi/full/10.1161/01.HYP.38.2.155" TargetMode="Externa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hyperlink" Target="https://www.secondnature.io/guides/diabetes/reverse-type-2-diabetes"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s://phcuk.org/sugar/&#8203;" TargetMode="External"/><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hyperlink" Target="https://www.newforestpcn.co.uk/low-carb/"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s://bslm.org.uk/events/bslm-2024-medical-conference" TargetMode="Externa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www.eventbrite.co.uk/e/3rd-primary-care-lifestyle-conference-tickets-862471654937"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hyperlink" Target="https://www.mcpiqojournal.org/article/S2542-4548(24)00022-5/fulltext" TargetMode="External"/><Relationship Id="rId5" Type="http://schemas.openxmlformats.org/officeDocument/2006/relationships/image" Target="../media/image77.pn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stop.publichealth.gwu.edu/article-archive/global-syndemi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rockefellerfoundation.org/insights/perspective/optimizing-food-system-nutrients-calori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4E3B0-7BF3-486B-87E8-4B1DF79B59FC}"/>
              </a:ext>
            </a:extLst>
          </p:cNvPr>
          <p:cNvSpPr>
            <a:spLocks noGrp="1"/>
          </p:cNvSpPr>
          <p:nvPr>
            <p:ph type="ctrTitle"/>
          </p:nvPr>
        </p:nvSpPr>
        <p:spPr>
          <a:xfrm>
            <a:off x="-4611" y="310322"/>
            <a:ext cx="8825658" cy="3329581"/>
          </a:xfrm>
        </p:spPr>
        <p:txBody>
          <a:bodyPr>
            <a:normAutofit/>
          </a:bodyPr>
          <a:lstStyle/>
          <a:p>
            <a:r>
              <a:rPr lang="en-GB" sz="3200" dirty="0"/>
              <a:t>Healthier You, Healthier Plant</a:t>
            </a:r>
            <a:br>
              <a:rPr lang="en-GB" sz="3200" dirty="0"/>
            </a:br>
            <a:br>
              <a:rPr lang="en-GB" sz="3200" dirty="0"/>
            </a:br>
            <a:r>
              <a:rPr lang="en-GB" sz="2800" dirty="0">
                <a:solidFill>
                  <a:schemeClr val="bg2">
                    <a:lumMod val="60000"/>
                    <a:lumOff val="40000"/>
                  </a:schemeClr>
                </a:solidFill>
              </a:rPr>
              <a:t>A lifestyle approach to Health</a:t>
            </a:r>
            <a:br>
              <a:rPr lang="en-GB" sz="3200" dirty="0"/>
            </a:br>
            <a:endParaRPr lang="en-GB" sz="3200" dirty="0">
              <a:solidFill>
                <a:schemeClr val="bg2">
                  <a:lumMod val="60000"/>
                  <a:lumOff val="40000"/>
                </a:schemeClr>
              </a:solidFill>
            </a:endParaRPr>
          </a:p>
        </p:txBody>
      </p:sp>
      <p:sp>
        <p:nvSpPr>
          <p:cNvPr id="3" name="Subtitle 2">
            <a:extLst>
              <a:ext uri="{FF2B5EF4-FFF2-40B4-BE49-F238E27FC236}">
                <a16:creationId xmlns:a16="http://schemas.microsoft.com/office/drawing/2014/main" id="{BD8EB725-F5BB-434A-9FF9-AF5C06DE8B7D}"/>
              </a:ext>
            </a:extLst>
          </p:cNvPr>
          <p:cNvSpPr>
            <a:spLocks noGrp="1"/>
          </p:cNvSpPr>
          <p:nvPr>
            <p:ph type="subTitle" idx="1"/>
          </p:nvPr>
        </p:nvSpPr>
        <p:spPr>
          <a:xfrm>
            <a:off x="50607" y="3650932"/>
            <a:ext cx="8825658" cy="861420"/>
          </a:xfrm>
        </p:spPr>
        <p:txBody>
          <a:bodyPr vert="horz" lIns="91440" tIns="45720" rIns="91440" bIns="45720" rtlCol="0" anchor="t">
            <a:noAutofit/>
          </a:bodyPr>
          <a:lstStyle/>
          <a:p>
            <a:r>
              <a:rPr lang="en-GB" sz="3200" dirty="0">
                <a:solidFill>
                  <a:schemeClr val="tx1"/>
                </a:solidFill>
              </a:rPr>
              <a:t>How to help those </a:t>
            </a:r>
            <a:endParaRPr lang="en-US" sz="3200">
              <a:solidFill>
                <a:schemeClr val="tx1"/>
              </a:solidFill>
            </a:endParaRPr>
          </a:p>
          <a:p>
            <a:r>
              <a:rPr lang="en-GB" sz="3200" dirty="0">
                <a:solidFill>
                  <a:schemeClr val="tx1"/>
                </a:solidFill>
              </a:rPr>
              <a:t>with the most need and </a:t>
            </a:r>
            <a:endParaRPr lang="en-US" sz="3200" dirty="0">
              <a:solidFill>
                <a:schemeClr val="tx1"/>
              </a:solidFill>
            </a:endParaRPr>
          </a:p>
          <a:p>
            <a:r>
              <a:rPr lang="en-GB" sz="3200" dirty="0">
                <a:solidFill>
                  <a:schemeClr val="tx1"/>
                </a:solidFill>
              </a:rPr>
              <a:t>look after the planet</a:t>
            </a:r>
          </a:p>
          <a:p>
            <a:endParaRPr lang="en-GB" sz="1800" dirty="0">
              <a:solidFill>
                <a:schemeClr val="tx1"/>
              </a:solidFill>
            </a:endParaRPr>
          </a:p>
          <a:p>
            <a:endParaRPr lang="en-GB" sz="1800" dirty="0">
              <a:solidFill>
                <a:schemeClr val="tx1"/>
              </a:solidFill>
            </a:endParaRPr>
          </a:p>
          <a:p>
            <a:endParaRPr lang="en-GB" sz="1800" dirty="0">
              <a:solidFill>
                <a:schemeClr val="tx1"/>
              </a:solidFill>
            </a:endParaRPr>
          </a:p>
        </p:txBody>
      </p:sp>
      <p:sp>
        <p:nvSpPr>
          <p:cNvPr id="4" name="TextBox 3">
            <a:extLst>
              <a:ext uri="{FF2B5EF4-FFF2-40B4-BE49-F238E27FC236}">
                <a16:creationId xmlns:a16="http://schemas.microsoft.com/office/drawing/2014/main" id="{68C59F47-85AA-3AD3-8A80-235F88D2B2F1}"/>
              </a:ext>
            </a:extLst>
          </p:cNvPr>
          <p:cNvSpPr txBox="1"/>
          <p:nvPr/>
        </p:nvSpPr>
        <p:spPr>
          <a:xfrm>
            <a:off x="271477" y="5781884"/>
            <a:ext cx="6042679" cy="646331"/>
          </a:xfrm>
          <a:prstGeom prst="rect">
            <a:avLst/>
          </a:prstGeom>
          <a:noFill/>
        </p:spPr>
        <p:txBody>
          <a:bodyPr wrap="square" lIns="91440" tIns="45720" rIns="91440" bIns="45720" rtlCol="0" anchor="t">
            <a:spAutoFit/>
          </a:bodyPr>
          <a:lstStyle/>
          <a:p>
            <a:r>
              <a:rPr lang="en-GB" dirty="0">
                <a:solidFill>
                  <a:schemeClr val="bg2">
                    <a:lumMod val="40000"/>
                    <a:lumOff val="60000"/>
                  </a:schemeClr>
                </a:solidFill>
              </a:rPr>
              <a:t>Dr Caroline Butler </a:t>
            </a:r>
          </a:p>
          <a:p>
            <a:r>
              <a:rPr lang="en-GB" dirty="0">
                <a:solidFill>
                  <a:schemeClr val="bg2">
                    <a:lumMod val="40000"/>
                    <a:lumOff val="60000"/>
                  </a:schemeClr>
                </a:solidFill>
              </a:rPr>
              <a:t>GP MMP, Metabolic Health Coach </a:t>
            </a:r>
          </a:p>
        </p:txBody>
      </p:sp>
      <p:pic>
        <p:nvPicPr>
          <p:cNvPr id="6" name="Picture 5">
            <a:extLst>
              <a:ext uri="{FF2B5EF4-FFF2-40B4-BE49-F238E27FC236}">
                <a16:creationId xmlns:a16="http://schemas.microsoft.com/office/drawing/2014/main" id="{CFCE9043-1C2F-1E53-FE7C-FC8EC2412F8F}"/>
              </a:ext>
            </a:extLst>
          </p:cNvPr>
          <p:cNvPicPr>
            <a:picLocks noChangeAspect="1"/>
          </p:cNvPicPr>
          <p:nvPr/>
        </p:nvPicPr>
        <p:blipFill>
          <a:blip r:embed="rId2"/>
          <a:stretch>
            <a:fillRect/>
          </a:stretch>
        </p:blipFill>
        <p:spPr>
          <a:xfrm>
            <a:off x="5980714" y="518707"/>
            <a:ext cx="5790427" cy="5678894"/>
          </a:xfrm>
          <a:prstGeom prst="rect">
            <a:avLst/>
          </a:prstGeom>
        </p:spPr>
      </p:pic>
    </p:spTree>
    <p:extLst>
      <p:ext uri="{BB962C8B-B14F-4D97-AF65-F5344CB8AC3E}">
        <p14:creationId xmlns:p14="http://schemas.microsoft.com/office/powerpoint/2010/main" val="1230016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38162-A290-1673-1142-F2C3DA86594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4505922-33D5-ED7E-77FE-49B2CA8FC810}"/>
              </a:ext>
            </a:extLst>
          </p:cNvPr>
          <p:cNvSpPr>
            <a:spLocks noGrp="1"/>
          </p:cNvSpPr>
          <p:nvPr>
            <p:ph idx="1"/>
          </p:nvPr>
        </p:nvSpPr>
        <p:spPr/>
        <p:txBody>
          <a:bodyPr/>
          <a:lstStyle/>
          <a:p>
            <a:endParaRPr lang="en-GB"/>
          </a:p>
        </p:txBody>
      </p:sp>
      <p:pic>
        <p:nvPicPr>
          <p:cNvPr id="1026" name="Picture 2" descr="Infographic showing the rising costs of Type 2 diabetes">
            <a:extLst>
              <a:ext uri="{FF2B5EF4-FFF2-40B4-BE49-F238E27FC236}">
                <a16:creationId xmlns:a16="http://schemas.microsoft.com/office/drawing/2014/main" id="{D4F76C14-965F-E3CF-0273-514151813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413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256121-8F5E-44EB-8A4B-12AE7376C682}"/>
              </a:ext>
            </a:extLst>
          </p:cNvPr>
          <p:cNvPicPr>
            <a:picLocks noGrp="1" noChangeAspect="1"/>
          </p:cNvPicPr>
          <p:nvPr>
            <p:ph idx="1"/>
          </p:nvPr>
        </p:nvPicPr>
        <p:blipFill>
          <a:blip r:embed="rId3"/>
          <a:stretch>
            <a:fillRect/>
          </a:stretch>
        </p:blipFill>
        <p:spPr>
          <a:xfrm>
            <a:off x="2865294" y="1837817"/>
            <a:ext cx="6231902" cy="4351338"/>
          </a:xfrm>
        </p:spPr>
      </p:pic>
      <p:pic>
        <p:nvPicPr>
          <p:cNvPr id="7" name="Picture 6">
            <a:extLst>
              <a:ext uri="{FF2B5EF4-FFF2-40B4-BE49-F238E27FC236}">
                <a16:creationId xmlns:a16="http://schemas.microsoft.com/office/drawing/2014/main" id="{38F31B17-280A-43AE-B387-111D313A524E}"/>
              </a:ext>
            </a:extLst>
          </p:cNvPr>
          <p:cNvPicPr>
            <a:picLocks noChangeAspect="1"/>
          </p:cNvPicPr>
          <p:nvPr/>
        </p:nvPicPr>
        <p:blipFill>
          <a:blip r:embed="rId4"/>
          <a:stretch>
            <a:fillRect/>
          </a:stretch>
        </p:blipFill>
        <p:spPr>
          <a:xfrm>
            <a:off x="2713714" y="395026"/>
            <a:ext cx="6535062" cy="1171739"/>
          </a:xfrm>
          <a:prstGeom prst="rect">
            <a:avLst/>
          </a:prstGeom>
        </p:spPr>
      </p:pic>
      <p:pic>
        <p:nvPicPr>
          <p:cNvPr id="9" name="Picture 8">
            <a:extLst>
              <a:ext uri="{FF2B5EF4-FFF2-40B4-BE49-F238E27FC236}">
                <a16:creationId xmlns:a16="http://schemas.microsoft.com/office/drawing/2014/main" id="{321A3522-261A-457F-81C8-DA745F681BDD}"/>
              </a:ext>
            </a:extLst>
          </p:cNvPr>
          <p:cNvPicPr>
            <a:picLocks noChangeAspect="1"/>
          </p:cNvPicPr>
          <p:nvPr/>
        </p:nvPicPr>
        <p:blipFill>
          <a:blip r:embed="rId5"/>
          <a:stretch>
            <a:fillRect/>
          </a:stretch>
        </p:blipFill>
        <p:spPr>
          <a:xfrm>
            <a:off x="551676" y="6301711"/>
            <a:ext cx="11088647" cy="605345"/>
          </a:xfrm>
          <a:prstGeom prst="rect">
            <a:avLst/>
          </a:prstGeom>
        </p:spPr>
      </p:pic>
    </p:spTree>
    <p:extLst>
      <p:ext uri="{BB962C8B-B14F-4D97-AF65-F5344CB8AC3E}">
        <p14:creationId xmlns:p14="http://schemas.microsoft.com/office/powerpoint/2010/main" val="3115114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71A6-19B9-B9EF-7AB9-E09848906F7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2A8D8D5-D7ED-3D07-FAB0-2422117592E0}"/>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5C69D162-365D-734D-79DB-E691CCBA938B}"/>
              </a:ext>
            </a:extLst>
          </p:cNvPr>
          <p:cNvPicPr>
            <a:picLocks noChangeAspect="1"/>
          </p:cNvPicPr>
          <p:nvPr/>
        </p:nvPicPr>
        <p:blipFill>
          <a:blip r:embed="rId2"/>
          <a:stretch>
            <a:fillRect/>
          </a:stretch>
        </p:blipFill>
        <p:spPr>
          <a:xfrm>
            <a:off x="344252" y="137672"/>
            <a:ext cx="6694559" cy="4543496"/>
          </a:xfrm>
          <a:prstGeom prst="rect">
            <a:avLst/>
          </a:prstGeom>
        </p:spPr>
      </p:pic>
      <p:pic>
        <p:nvPicPr>
          <p:cNvPr id="5" name="Content Placeholder 4">
            <a:extLst>
              <a:ext uri="{FF2B5EF4-FFF2-40B4-BE49-F238E27FC236}">
                <a16:creationId xmlns:a16="http://schemas.microsoft.com/office/drawing/2014/main" id="{1228B979-81C7-F4EB-61FC-B240212D36D8}"/>
              </a:ext>
            </a:extLst>
          </p:cNvPr>
          <p:cNvPicPr>
            <a:picLocks noChangeAspect="1"/>
          </p:cNvPicPr>
          <p:nvPr/>
        </p:nvPicPr>
        <p:blipFill>
          <a:blip r:embed="rId3"/>
          <a:stretch>
            <a:fillRect/>
          </a:stretch>
        </p:blipFill>
        <p:spPr>
          <a:xfrm>
            <a:off x="6099310" y="3452926"/>
            <a:ext cx="6227268" cy="3400608"/>
          </a:xfrm>
          <a:prstGeom prst="rect">
            <a:avLst/>
          </a:prstGeom>
        </p:spPr>
      </p:pic>
      <p:sp>
        <p:nvSpPr>
          <p:cNvPr id="8" name="TextBox 7">
            <a:extLst>
              <a:ext uri="{FF2B5EF4-FFF2-40B4-BE49-F238E27FC236}">
                <a16:creationId xmlns:a16="http://schemas.microsoft.com/office/drawing/2014/main" id="{B2F0F123-9639-AC4D-18CD-2269B59A9E27}"/>
              </a:ext>
            </a:extLst>
          </p:cNvPr>
          <p:cNvSpPr txBox="1"/>
          <p:nvPr/>
        </p:nvSpPr>
        <p:spPr>
          <a:xfrm>
            <a:off x="892313" y="5453269"/>
            <a:ext cx="48745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Lifespan vs Healthspan: The Science of Aging Part 1 - Ames Medical Services</a:t>
            </a:r>
            <a:endParaRPr lang="en-US"/>
          </a:p>
        </p:txBody>
      </p:sp>
    </p:spTree>
    <p:extLst>
      <p:ext uri="{BB962C8B-B14F-4D97-AF65-F5344CB8AC3E}">
        <p14:creationId xmlns:p14="http://schemas.microsoft.com/office/powerpoint/2010/main" val="1066082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 Global Syndemic of Obesity, Undernutrition, and Climate Change: The ...">
            <a:extLst>
              <a:ext uri="{FF2B5EF4-FFF2-40B4-BE49-F238E27FC236}">
                <a16:creationId xmlns:a16="http://schemas.microsoft.com/office/drawing/2014/main" id="{9167F16E-B0DE-D506-C43C-21F2FD5CF4A6}"/>
              </a:ext>
            </a:extLst>
          </p:cNvPr>
          <p:cNvPicPr>
            <a:picLocks noGrp="1" noChangeAspect="1"/>
          </p:cNvPicPr>
          <p:nvPr>
            <p:ph idx="1"/>
          </p:nvPr>
        </p:nvPicPr>
        <p:blipFill>
          <a:blip r:embed="rId3"/>
          <a:stretch>
            <a:fillRect/>
          </a:stretch>
        </p:blipFill>
        <p:spPr>
          <a:xfrm>
            <a:off x="392306" y="765211"/>
            <a:ext cx="11419799" cy="5777489"/>
          </a:xfrm>
        </p:spPr>
      </p:pic>
    </p:spTree>
    <p:extLst>
      <p:ext uri="{BB962C8B-B14F-4D97-AF65-F5344CB8AC3E}">
        <p14:creationId xmlns:p14="http://schemas.microsoft.com/office/powerpoint/2010/main" val="3517936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1154-ABD9-7007-7577-BAB54DB4D556}"/>
              </a:ext>
            </a:extLst>
          </p:cNvPr>
          <p:cNvSpPr>
            <a:spLocks noGrp="1"/>
          </p:cNvSpPr>
          <p:nvPr>
            <p:ph type="title"/>
          </p:nvPr>
        </p:nvSpPr>
        <p:spPr/>
        <p:txBody>
          <a:bodyPr/>
          <a:lstStyle/>
          <a:p>
            <a:endParaRPr lang="en-GB"/>
          </a:p>
        </p:txBody>
      </p:sp>
      <p:pic>
        <p:nvPicPr>
          <p:cNvPr id="4" name="Content Placeholder 3" descr="The Global Syndemic | STOP Obesity Alliance | Milken Institute School ...">
            <a:extLst>
              <a:ext uri="{FF2B5EF4-FFF2-40B4-BE49-F238E27FC236}">
                <a16:creationId xmlns:a16="http://schemas.microsoft.com/office/drawing/2014/main" id="{39250A9B-CAC5-C196-6C9A-AD57E140E68D}"/>
              </a:ext>
            </a:extLst>
          </p:cNvPr>
          <p:cNvPicPr>
            <a:picLocks noGrp="1" noChangeAspect="1"/>
          </p:cNvPicPr>
          <p:nvPr>
            <p:ph idx="1"/>
          </p:nvPr>
        </p:nvPicPr>
        <p:blipFill>
          <a:blip r:embed="rId3"/>
          <a:stretch>
            <a:fillRect/>
          </a:stretch>
        </p:blipFill>
        <p:spPr>
          <a:xfrm>
            <a:off x="1081210" y="231019"/>
            <a:ext cx="8971151" cy="5818788"/>
          </a:xfrm>
        </p:spPr>
      </p:pic>
      <p:sp>
        <p:nvSpPr>
          <p:cNvPr id="5" name="TextBox 4">
            <a:extLst>
              <a:ext uri="{FF2B5EF4-FFF2-40B4-BE49-F238E27FC236}">
                <a16:creationId xmlns:a16="http://schemas.microsoft.com/office/drawing/2014/main" id="{B54AD2F5-BB6C-F34A-10D5-E07359DAA686}"/>
              </a:ext>
            </a:extLst>
          </p:cNvPr>
          <p:cNvSpPr txBox="1"/>
          <p:nvPr/>
        </p:nvSpPr>
        <p:spPr>
          <a:xfrm>
            <a:off x="1190488" y="6336747"/>
            <a:ext cx="69176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linkClick r:id="rId4"/>
              </a:rPr>
              <a:t>The Global Syndemic | STOP Obesity Alliance | Milken Institute School of Public Health | The George Washington University (gwu.edu)</a:t>
            </a:r>
            <a:endParaRPr lang="en-US" sz="1400"/>
          </a:p>
        </p:txBody>
      </p:sp>
    </p:spTree>
    <p:extLst>
      <p:ext uri="{BB962C8B-B14F-4D97-AF65-F5344CB8AC3E}">
        <p14:creationId xmlns:p14="http://schemas.microsoft.com/office/powerpoint/2010/main" val="4133253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A2B18-5AE3-5623-7F50-B61C2754ACB0}"/>
              </a:ext>
            </a:extLst>
          </p:cNvPr>
          <p:cNvSpPr>
            <a:spLocks noGrp="1"/>
          </p:cNvSpPr>
          <p:nvPr>
            <p:ph type="title"/>
          </p:nvPr>
        </p:nvSpPr>
        <p:spPr/>
        <p:txBody>
          <a:bodyPr/>
          <a:lstStyle/>
          <a:p>
            <a:r>
              <a:rPr lang="en-GB" b="1" dirty="0"/>
              <a:t>Current ‘health’ advice </a:t>
            </a:r>
            <a:endParaRPr lang="en-GB" b="1"/>
          </a:p>
        </p:txBody>
      </p:sp>
      <p:sp>
        <p:nvSpPr>
          <p:cNvPr id="3" name="Content Placeholder 2">
            <a:extLst>
              <a:ext uri="{FF2B5EF4-FFF2-40B4-BE49-F238E27FC236}">
                <a16:creationId xmlns:a16="http://schemas.microsoft.com/office/drawing/2014/main" id="{D92D5BDD-4BEC-2089-6B83-BBA0C8192842}"/>
              </a:ext>
            </a:extLst>
          </p:cNvPr>
          <p:cNvSpPr>
            <a:spLocks noGrp="1"/>
          </p:cNvSpPr>
          <p:nvPr>
            <p:ph idx="1"/>
          </p:nvPr>
        </p:nvSpPr>
        <p:spPr/>
        <p:txBody>
          <a:bodyPr vert="horz" lIns="91440" tIns="45720" rIns="91440" bIns="45720" rtlCol="0" anchor="t">
            <a:normAutofit/>
          </a:bodyPr>
          <a:lstStyle/>
          <a:p>
            <a:r>
              <a:rPr lang="en-GB" dirty="0"/>
              <a:t>2000 calories/day for women, 2500 calories/day for men</a:t>
            </a:r>
          </a:p>
          <a:p>
            <a:r>
              <a:rPr lang="en-GB" dirty="0"/>
              <a:t>Eat less, move more</a:t>
            </a:r>
          </a:p>
          <a:p>
            <a:r>
              <a:rPr lang="en-GB" dirty="0"/>
              <a:t>10,000 steps a day</a:t>
            </a:r>
          </a:p>
          <a:p>
            <a:r>
              <a:rPr lang="en-GB" dirty="0"/>
              <a:t>1 mile a day for children </a:t>
            </a:r>
          </a:p>
          <a:p>
            <a:r>
              <a:rPr lang="en-GB" dirty="0"/>
              <a:t>Low fat diet</a:t>
            </a:r>
          </a:p>
          <a:p>
            <a:r>
              <a:rPr lang="en-GB" dirty="0"/>
              <a:t>5 fruit &amp; veg a day </a:t>
            </a:r>
          </a:p>
          <a:p>
            <a:pPr>
              <a:buClr>
                <a:srgbClr val="8AD0D6"/>
              </a:buClr>
            </a:pPr>
            <a:r>
              <a:rPr lang="en-GB" dirty="0"/>
              <a:t>Eatwell guide</a:t>
            </a:r>
          </a:p>
          <a:p>
            <a:pPr>
              <a:buClr>
                <a:srgbClr val="8AD0D6"/>
              </a:buClr>
            </a:pPr>
            <a:endParaRPr lang="en-GB" dirty="0"/>
          </a:p>
          <a:p>
            <a:pPr marL="0" indent="0">
              <a:buClr>
                <a:srgbClr val="8AD0D6"/>
              </a:buClr>
              <a:buNone/>
            </a:pPr>
            <a:endParaRPr lang="en-GB" dirty="0"/>
          </a:p>
          <a:p>
            <a:endParaRPr lang="en-GB" dirty="0"/>
          </a:p>
          <a:p>
            <a:pPr marL="0" indent="0">
              <a:buNone/>
            </a:pPr>
            <a:endParaRPr lang="en-GB" dirty="0"/>
          </a:p>
          <a:p>
            <a:pPr marL="0" indent="0">
              <a:buNone/>
            </a:pPr>
            <a:endParaRPr lang="en-GB" dirty="0"/>
          </a:p>
        </p:txBody>
      </p:sp>
      <p:pic>
        <p:nvPicPr>
          <p:cNvPr id="5" name="Picture 4">
            <a:extLst>
              <a:ext uri="{FF2B5EF4-FFF2-40B4-BE49-F238E27FC236}">
                <a16:creationId xmlns:a16="http://schemas.microsoft.com/office/drawing/2014/main" id="{3239385F-EE24-AE4A-7349-70E16C593D8E}"/>
              </a:ext>
            </a:extLst>
          </p:cNvPr>
          <p:cNvPicPr>
            <a:picLocks noChangeAspect="1"/>
          </p:cNvPicPr>
          <p:nvPr/>
        </p:nvPicPr>
        <p:blipFill>
          <a:blip r:embed="rId2"/>
          <a:stretch>
            <a:fillRect/>
          </a:stretch>
        </p:blipFill>
        <p:spPr>
          <a:xfrm>
            <a:off x="6096000" y="3141021"/>
            <a:ext cx="4644488" cy="3264261"/>
          </a:xfrm>
          <a:prstGeom prst="rect">
            <a:avLst/>
          </a:prstGeom>
        </p:spPr>
      </p:pic>
      <p:pic>
        <p:nvPicPr>
          <p:cNvPr id="6" name="Picture 5">
            <a:extLst>
              <a:ext uri="{FF2B5EF4-FFF2-40B4-BE49-F238E27FC236}">
                <a16:creationId xmlns:a16="http://schemas.microsoft.com/office/drawing/2014/main" id="{E1C92233-052F-F0B4-DB74-6B5AE822E232}"/>
              </a:ext>
            </a:extLst>
          </p:cNvPr>
          <p:cNvPicPr>
            <a:picLocks noChangeAspect="1"/>
          </p:cNvPicPr>
          <p:nvPr/>
        </p:nvPicPr>
        <p:blipFill>
          <a:blip r:embed="rId3"/>
          <a:stretch>
            <a:fillRect/>
          </a:stretch>
        </p:blipFill>
        <p:spPr>
          <a:xfrm>
            <a:off x="9908586" y="448556"/>
            <a:ext cx="1667108" cy="2438740"/>
          </a:xfrm>
          <a:prstGeom prst="rect">
            <a:avLst/>
          </a:prstGeom>
        </p:spPr>
      </p:pic>
    </p:spTree>
    <p:extLst>
      <p:ext uri="{BB962C8B-B14F-4D97-AF65-F5344CB8AC3E}">
        <p14:creationId xmlns:p14="http://schemas.microsoft.com/office/powerpoint/2010/main" val="2778584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9EBB-854C-22D7-2136-5F1A016DF9FE}"/>
              </a:ext>
            </a:extLst>
          </p:cNvPr>
          <p:cNvSpPr>
            <a:spLocks noGrp="1"/>
          </p:cNvSpPr>
          <p:nvPr>
            <p:ph type="title"/>
          </p:nvPr>
        </p:nvSpPr>
        <p:spPr/>
        <p:txBody>
          <a:bodyPr/>
          <a:lstStyle/>
          <a:p>
            <a:r>
              <a:rPr lang="en-GB" dirty="0"/>
              <a:t>Lifestyle Medicine </a:t>
            </a:r>
          </a:p>
        </p:txBody>
      </p:sp>
      <p:pic>
        <p:nvPicPr>
          <p:cNvPr id="5" name="Online Media 4" title="Lifestyle Medicine - A Modern Medical Discipline Transforming Healthcare">
            <a:hlinkClick r:id="" action="ppaction://media"/>
            <a:extLst>
              <a:ext uri="{FF2B5EF4-FFF2-40B4-BE49-F238E27FC236}">
                <a16:creationId xmlns:a16="http://schemas.microsoft.com/office/drawing/2014/main" id="{F4E56BFA-960B-D039-809D-6159E864BECC}"/>
              </a:ext>
            </a:extLst>
          </p:cNvPr>
          <p:cNvPicPr>
            <a:picLocks noGrp="1" noRot="1" noChangeAspect="1"/>
          </p:cNvPicPr>
          <p:nvPr>
            <p:ph idx="1"/>
            <a:videoFile r:link="rId1"/>
          </p:nvPr>
        </p:nvPicPr>
        <p:blipFill>
          <a:blip r:embed="rId3"/>
          <a:stretch>
            <a:fillRect/>
          </a:stretch>
        </p:blipFill>
        <p:spPr>
          <a:xfrm>
            <a:off x="1070833" y="1156773"/>
            <a:ext cx="8801890" cy="4982088"/>
          </a:xfrm>
        </p:spPr>
      </p:pic>
      <p:sp>
        <p:nvSpPr>
          <p:cNvPr id="6" name="TextBox 5">
            <a:extLst>
              <a:ext uri="{FF2B5EF4-FFF2-40B4-BE49-F238E27FC236}">
                <a16:creationId xmlns:a16="http://schemas.microsoft.com/office/drawing/2014/main" id="{0F2DDD3C-7842-9BEE-5C39-A5F1768FC9F9}"/>
              </a:ext>
            </a:extLst>
          </p:cNvPr>
          <p:cNvSpPr txBox="1"/>
          <p:nvPr/>
        </p:nvSpPr>
        <p:spPr>
          <a:xfrm>
            <a:off x="969617" y="6137965"/>
            <a:ext cx="67188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Lifestyle Medicine - A Modern Medical Discipline Transforming Healthcare - YouTube</a:t>
            </a:r>
            <a:endParaRPr lang="en-US"/>
          </a:p>
        </p:txBody>
      </p:sp>
    </p:spTree>
    <p:extLst>
      <p:ext uri="{BB962C8B-B14F-4D97-AF65-F5344CB8AC3E}">
        <p14:creationId xmlns:p14="http://schemas.microsoft.com/office/powerpoint/2010/main" val="1024091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7CBB-5913-8124-9A63-D61F67725C06}"/>
              </a:ext>
            </a:extLst>
          </p:cNvPr>
          <p:cNvSpPr>
            <a:spLocks noGrp="1"/>
          </p:cNvSpPr>
          <p:nvPr>
            <p:ph type="title"/>
          </p:nvPr>
        </p:nvSpPr>
        <p:spPr/>
        <p:txBody>
          <a:bodyPr/>
          <a:lstStyle/>
          <a:p>
            <a:r>
              <a:rPr lang="en-GB" dirty="0"/>
              <a:t>Lifestyle Medicine</a:t>
            </a:r>
          </a:p>
        </p:txBody>
      </p:sp>
      <p:sp>
        <p:nvSpPr>
          <p:cNvPr id="3" name="Content Placeholder 2">
            <a:extLst>
              <a:ext uri="{FF2B5EF4-FFF2-40B4-BE49-F238E27FC236}">
                <a16:creationId xmlns:a16="http://schemas.microsoft.com/office/drawing/2014/main" id="{4622D2E1-83FC-BFF5-280A-89C97B612370}"/>
              </a:ext>
            </a:extLst>
          </p:cNvPr>
          <p:cNvSpPr>
            <a:spLocks noGrp="1"/>
          </p:cNvSpPr>
          <p:nvPr>
            <p:ph idx="1"/>
          </p:nvPr>
        </p:nvSpPr>
        <p:spPr>
          <a:xfrm>
            <a:off x="237403" y="1856645"/>
            <a:ext cx="8946541" cy="4195481"/>
          </a:xfrm>
        </p:spPr>
        <p:txBody>
          <a:bodyPr vert="horz" lIns="91440" tIns="45720" rIns="91440" bIns="45720" rtlCol="0" anchor="t">
            <a:normAutofit fontScale="92500" lnSpcReduction="10000"/>
          </a:bodyPr>
          <a:lstStyle/>
          <a:p>
            <a:r>
              <a:rPr lang="en-GB" dirty="0"/>
              <a:t>Evidence based practice </a:t>
            </a:r>
            <a:endParaRPr lang="en-US"/>
          </a:p>
          <a:p>
            <a:pPr>
              <a:buClr>
                <a:srgbClr val="8AD0D6"/>
              </a:buClr>
            </a:pPr>
            <a:r>
              <a:rPr lang="en-GB" dirty="0"/>
              <a:t>6 pillars of health</a:t>
            </a:r>
          </a:p>
          <a:p>
            <a:pPr>
              <a:buClr>
                <a:srgbClr val="8AD0D6"/>
              </a:buClr>
            </a:pPr>
            <a:r>
              <a:rPr lang="en-GB" dirty="0"/>
              <a:t>Combines an understanding of the</a:t>
            </a:r>
          </a:p>
          <a:p>
            <a:pPr lvl="1">
              <a:buClr>
                <a:srgbClr val="8AD0D6"/>
              </a:buClr>
              <a:buFont typeface="Courier New" charset="2"/>
              <a:buChar char="o"/>
            </a:pPr>
            <a:r>
              <a:rPr lang="en-GB" dirty="0"/>
              <a:t>Upstream determinants of disease </a:t>
            </a:r>
          </a:p>
          <a:p>
            <a:pPr lvl="1">
              <a:buClr>
                <a:srgbClr val="8AD0D6"/>
              </a:buClr>
              <a:buFont typeface="Courier New" charset="2"/>
              <a:buChar char="o"/>
            </a:pPr>
            <a:r>
              <a:rPr lang="en-GB" dirty="0"/>
              <a:t>Social situation</a:t>
            </a:r>
          </a:p>
          <a:p>
            <a:pPr lvl="1">
              <a:buClr>
                <a:srgbClr val="8AD0D6"/>
              </a:buClr>
              <a:buFont typeface="Courier New" charset="2"/>
              <a:buChar char="o"/>
            </a:pPr>
            <a:r>
              <a:rPr lang="en-GB" dirty="0"/>
              <a:t>Environment </a:t>
            </a:r>
          </a:p>
          <a:p>
            <a:pPr>
              <a:buClr>
                <a:srgbClr val="8AD0D6"/>
              </a:buClr>
            </a:pPr>
            <a:r>
              <a:rPr lang="en-GB" dirty="0"/>
              <a:t>Support patients to make </a:t>
            </a:r>
          </a:p>
          <a:p>
            <a:pPr marL="0" indent="0">
              <a:buClr>
                <a:srgbClr val="8AD0D6"/>
              </a:buClr>
              <a:buNone/>
            </a:pPr>
            <a:r>
              <a:rPr lang="en-GB" dirty="0"/>
              <a:t>behaviour change as they wish to </a:t>
            </a:r>
          </a:p>
          <a:p>
            <a:r>
              <a:rPr lang="en-GB" dirty="0"/>
              <a:t>Make an impact as an Individual, </a:t>
            </a:r>
            <a:endParaRPr lang="en-GB" sz="1800" dirty="0"/>
          </a:p>
          <a:p>
            <a:pPr marL="0" indent="0">
              <a:buClr>
                <a:srgbClr val="8AD0D6"/>
              </a:buClr>
              <a:buNone/>
            </a:pPr>
            <a:r>
              <a:rPr lang="en-GB" dirty="0"/>
              <a:t>employer, within the community </a:t>
            </a:r>
            <a:endParaRPr lang="en-GB" sz="1800" dirty="0"/>
          </a:p>
          <a:p>
            <a:pPr marL="0" indent="0">
              <a:buNone/>
            </a:pPr>
            <a:r>
              <a:rPr lang="en-GB" dirty="0"/>
              <a:t>(GP&amp; PCN) &amp; influencing local policy</a:t>
            </a:r>
            <a:endParaRPr lang="en-GB" sz="1800" dirty="0"/>
          </a:p>
        </p:txBody>
      </p:sp>
      <p:pic>
        <p:nvPicPr>
          <p:cNvPr id="4" name="Picture 3" descr="A screenshot of a white background with text&#10;&#10;Description automatically generated">
            <a:extLst>
              <a:ext uri="{FF2B5EF4-FFF2-40B4-BE49-F238E27FC236}">
                <a16:creationId xmlns:a16="http://schemas.microsoft.com/office/drawing/2014/main" id="{E7570722-2622-848D-3C08-E09B73A44FEB}"/>
              </a:ext>
            </a:extLst>
          </p:cNvPr>
          <p:cNvPicPr>
            <a:picLocks noChangeAspect="1"/>
          </p:cNvPicPr>
          <p:nvPr/>
        </p:nvPicPr>
        <p:blipFill>
          <a:blip r:embed="rId3"/>
          <a:stretch>
            <a:fillRect/>
          </a:stretch>
        </p:blipFill>
        <p:spPr>
          <a:xfrm>
            <a:off x="5355214" y="1453429"/>
            <a:ext cx="6780934" cy="2288597"/>
          </a:xfrm>
          <a:prstGeom prst="rect">
            <a:avLst/>
          </a:prstGeom>
        </p:spPr>
      </p:pic>
      <p:pic>
        <p:nvPicPr>
          <p:cNvPr id="5" name="Picture 4" descr="A screenshot of a phone&#10;&#10;Description automatically generated">
            <a:extLst>
              <a:ext uri="{FF2B5EF4-FFF2-40B4-BE49-F238E27FC236}">
                <a16:creationId xmlns:a16="http://schemas.microsoft.com/office/drawing/2014/main" id="{362E6CBE-0A08-B3EA-1ABA-66E0BFF2AE47}"/>
              </a:ext>
            </a:extLst>
          </p:cNvPr>
          <p:cNvPicPr>
            <a:picLocks noChangeAspect="1"/>
          </p:cNvPicPr>
          <p:nvPr/>
        </p:nvPicPr>
        <p:blipFill>
          <a:blip r:embed="rId4"/>
          <a:stretch>
            <a:fillRect/>
          </a:stretch>
        </p:blipFill>
        <p:spPr>
          <a:xfrm>
            <a:off x="5355214" y="3752273"/>
            <a:ext cx="6780935" cy="2297545"/>
          </a:xfrm>
          <a:prstGeom prst="rect">
            <a:avLst/>
          </a:prstGeom>
        </p:spPr>
      </p:pic>
    </p:spTree>
    <p:extLst>
      <p:ext uri="{BB962C8B-B14F-4D97-AF65-F5344CB8AC3E}">
        <p14:creationId xmlns:p14="http://schemas.microsoft.com/office/powerpoint/2010/main" val="4173716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710F-DD1E-415E-9546-8C59D07AFDC8}"/>
              </a:ext>
            </a:extLst>
          </p:cNvPr>
          <p:cNvSpPr>
            <a:spLocks noGrp="1"/>
          </p:cNvSpPr>
          <p:nvPr>
            <p:ph type="title"/>
          </p:nvPr>
        </p:nvSpPr>
        <p:spPr/>
        <p:txBody>
          <a:bodyPr/>
          <a:lstStyle/>
          <a:p>
            <a:r>
              <a:rPr lang="en-GB" sz="4400" dirty="0"/>
              <a:t>6 Pillar Acronym</a:t>
            </a:r>
          </a:p>
        </p:txBody>
      </p:sp>
      <p:sp>
        <p:nvSpPr>
          <p:cNvPr id="3" name="Content Placeholder 2">
            <a:extLst>
              <a:ext uri="{FF2B5EF4-FFF2-40B4-BE49-F238E27FC236}">
                <a16:creationId xmlns:a16="http://schemas.microsoft.com/office/drawing/2014/main" id="{BE11F8DE-C690-4B52-8EE7-975DB930E30B}"/>
              </a:ext>
            </a:extLst>
          </p:cNvPr>
          <p:cNvSpPr>
            <a:spLocks noGrp="1"/>
          </p:cNvSpPr>
          <p:nvPr>
            <p:ph idx="1"/>
          </p:nvPr>
        </p:nvSpPr>
        <p:spPr>
          <a:xfrm>
            <a:off x="643237" y="1707862"/>
            <a:ext cx="11721370" cy="6007027"/>
          </a:xfrm>
        </p:spPr>
        <p:txBody>
          <a:bodyPr vert="horz" lIns="91440" tIns="45720" rIns="91440" bIns="45720" rtlCol="0" anchor="t">
            <a:normAutofit/>
          </a:bodyPr>
          <a:lstStyle/>
          <a:p>
            <a:r>
              <a:rPr lang="en-GB" sz="2400" b="1" dirty="0"/>
              <a:t>D</a:t>
            </a:r>
            <a:r>
              <a:rPr lang="en-GB" sz="2400" dirty="0"/>
              <a:t>iet 						Real 'wholefood', plant rich</a:t>
            </a:r>
          </a:p>
          <a:p>
            <a:r>
              <a:rPr lang="en-GB" sz="2400" b="1" dirty="0"/>
              <a:t>R</a:t>
            </a:r>
            <a:r>
              <a:rPr lang="en-GB" sz="2400" dirty="0"/>
              <a:t>elationships 			Connect with others</a:t>
            </a:r>
          </a:p>
          <a:p>
            <a:r>
              <a:rPr lang="en-GB" sz="2400" b="1" dirty="0"/>
              <a:t>E</a:t>
            </a:r>
            <a:r>
              <a:rPr lang="en-GB" sz="2400" dirty="0"/>
              <a:t>xercise 	  		 	150m/</a:t>
            </a:r>
            <a:r>
              <a:rPr lang="en-GB" sz="2400" dirty="0" err="1"/>
              <a:t>wk</a:t>
            </a:r>
            <a:r>
              <a:rPr lang="en-GB" sz="2400" dirty="0"/>
              <a:t>, &gt;65 </a:t>
            </a:r>
            <a:r>
              <a:rPr lang="en-GB" sz="2400" dirty="0" err="1"/>
              <a:t>yrs</a:t>
            </a:r>
            <a:r>
              <a:rPr lang="en-GB" sz="2400" dirty="0"/>
              <a:t> resistance &amp; balance</a:t>
            </a:r>
          </a:p>
          <a:p>
            <a:r>
              <a:rPr lang="en-GB" sz="2400" b="1" dirty="0"/>
              <a:t>A</a:t>
            </a:r>
            <a:r>
              <a:rPr lang="en-GB" sz="2400" dirty="0"/>
              <a:t>voiding substances 	Alcohol, smoking etc</a:t>
            </a:r>
          </a:p>
          <a:p>
            <a:r>
              <a:rPr lang="en-GB" sz="2400" b="1" dirty="0"/>
              <a:t>M</a:t>
            </a:r>
            <a:r>
              <a:rPr lang="en-GB" sz="2400" dirty="0"/>
              <a:t>ental well being 		Relaxation, mindfulness, breathwork</a:t>
            </a:r>
          </a:p>
          <a:p>
            <a:r>
              <a:rPr lang="en-GB" sz="2400" b="1" dirty="0"/>
              <a:t>S</a:t>
            </a:r>
            <a:r>
              <a:rPr lang="en-GB" sz="2400" dirty="0"/>
              <a:t>leep  	 	 			7-9hrs/night, regular sleep times </a:t>
            </a:r>
          </a:p>
        </p:txBody>
      </p:sp>
    </p:spTree>
    <p:extLst>
      <p:ext uri="{BB962C8B-B14F-4D97-AF65-F5344CB8AC3E}">
        <p14:creationId xmlns:p14="http://schemas.microsoft.com/office/powerpoint/2010/main" val="3590191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29D2-8FD9-21C1-094B-A554AE80A98F}"/>
              </a:ext>
            </a:extLst>
          </p:cNvPr>
          <p:cNvSpPr>
            <a:spLocks noGrp="1"/>
          </p:cNvSpPr>
          <p:nvPr>
            <p:ph type="title"/>
          </p:nvPr>
        </p:nvSpPr>
        <p:spPr/>
        <p:txBody>
          <a:bodyPr/>
          <a:lstStyle/>
          <a:p>
            <a:r>
              <a:rPr lang="en-GB" dirty="0"/>
              <a:t>Exercise</a:t>
            </a:r>
            <a:endParaRPr lang="en-US" dirty="0"/>
          </a:p>
        </p:txBody>
      </p:sp>
      <p:pic>
        <p:nvPicPr>
          <p:cNvPr id="4" name="Content Placeholder 3" descr="Beating the bulge - BBC News">
            <a:extLst>
              <a:ext uri="{FF2B5EF4-FFF2-40B4-BE49-F238E27FC236}">
                <a16:creationId xmlns:a16="http://schemas.microsoft.com/office/drawing/2014/main" id="{4AF324CA-01AA-4EA8-6117-B25961242347}"/>
              </a:ext>
            </a:extLst>
          </p:cNvPr>
          <p:cNvPicPr>
            <a:picLocks noGrp="1" noChangeAspect="1"/>
          </p:cNvPicPr>
          <p:nvPr>
            <p:ph idx="1"/>
          </p:nvPr>
        </p:nvPicPr>
        <p:blipFill>
          <a:blip r:embed="rId2"/>
          <a:stretch>
            <a:fillRect/>
          </a:stretch>
        </p:blipFill>
        <p:spPr>
          <a:xfrm>
            <a:off x="646954" y="1336820"/>
            <a:ext cx="5980596" cy="4195762"/>
          </a:xfrm>
        </p:spPr>
      </p:pic>
      <p:sp>
        <p:nvSpPr>
          <p:cNvPr id="5" name="TextBox 4">
            <a:extLst>
              <a:ext uri="{FF2B5EF4-FFF2-40B4-BE49-F238E27FC236}">
                <a16:creationId xmlns:a16="http://schemas.microsoft.com/office/drawing/2014/main" id="{2B61BDE1-825C-5B57-9148-585DB1DD346B}"/>
              </a:ext>
            </a:extLst>
          </p:cNvPr>
          <p:cNvSpPr txBox="1"/>
          <p:nvPr/>
        </p:nvSpPr>
        <p:spPr>
          <a:xfrm>
            <a:off x="6945186" y="1335403"/>
            <a:ext cx="341872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Potential improvement </a:t>
            </a:r>
          </a:p>
          <a:p>
            <a:endParaRPr lang="en-GB" dirty="0"/>
          </a:p>
          <a:p>
            <a:pPr marL="285750" indent="-285750">
              <a:buFont typeface="Arial"/>
              <a:buChar char="•"/>
            </a:pPr>
            <a:r>
              <a:rPr lang="en-GB" dirty="0"/>
              <a:t>Prevent 30% Dementia </a:t>
            </a:r>
          </a:p>
          <a:p>
            <a:pPr marL="285750" indent="-285750">
              <a:buFont typeface="Arial"/>
              <a:buChar char="•"/>
            </a:pPr>
            <a:r>
              <a:rPr lang="en-GB" dirty="0"/>
              <a:t>Prevent 30% Depression </a:t>
            </a:r>
          </a:p>
          <a:p>
            <a:pPr marL="285750" indent="-285750">
              <a:buFont typeface="Arial"/>
              <a:buChar char="•"/>
            </a:pPr>
            <a:r>
              <a:rPr lang="en-GB" dirty="0"/>
              <a:t>Prevent 25% Breast Cancer</a:t>
            </a:r>
          </a:p>
          <a:p>
            <a:pPr marL="285750" indent="-285750">
              <a:buFont typeface="Arial"/>
              <a:buChar char="•"/>
            </a:pPr>
            <a:r>
              <a:rPr lang="en-GB" dirty="0"/>
              <a:t>Prevent 40% Heart Disease</a:t>
            </a:r>
          </a:p>
          <a:p>
            <a:pPr marL="285750" indent="-285750">
              <a:buFont typeface="Arial"/>
              <a:buChar char="•"/>
            </a:pPr>
            <a:r>
              <a:rPr lang="en-GB" dirty="0"/>
              <a:t>Prevent 40% T2DM </a:t>
            </a:r>
          </a:p>
          <a:p>
            <a:pPr marL="285750" indent="-285750">
              <a:buFont typeface="Arial"/>
              <a:buChar char="•"/>
            </a:pPr>
            <a:r>
              <a:rPr lang="en-GB" dirty="0"/>
              <a:t>Prevent 50% Osteoporosis </a:t>
            </a:r>
          </a:p>
          <a:p>
            <a:pPr marL="285750" indent="-285750">
              <a:buFont typeface="Arial"/>
              <a:buChar char="•"/>
            </a:pPr>
            <a:r>
              <a:rPr lang="en-GB" dirty="0"/>
              <a:t>Improve cancer recurrent rates </a:t>
            </a:r>
          </a:p>
          <a:p>
            <a:pPr marL="285750" indent="-285750">
              <a:buFont typeface="Arial"/>
              <a:buChar char="•"/>
            </a:pPr>
            <a:r>
              <a:rPr lang="en-GB" dirty="0"/>
              <a:t>Reduce diabetes complications </a:t>
            </a:r>
          </a:p>
          <a:p>
            <a:pPr marL="285750" indent="-285750">
              <a:buFont typeface="Arial"/>
              <a:buChar char="•"/>
            </a:pPr>
            <a:r>
              <a:rPr lang="en-GB" dirty="0"/>
              <a:t>Improve heart function</a:t>
            </a:r>
          </a:p>
          <a:p>
            <a:pPr marL="285750" indent="-285750">
              <a:buFont typeface="Arial"/>
              <a:buChar char="•"/>
            </a:pPr>
            <a:r>
              <a:rPr lang="en-GB" dirty="0"/>
              <a:t>Not the route to sustained weight loss...</a:t>
            </a:r>
          </a:p>
        </p:txBody>
      </p:sp>
      <p:sp>
        <p:nvSpPr>
          <p:cNvPr id="3" name="TextBox 2">
            <a:extLst>
              <a:ext uri="{FF2B5EF4-FFF2-40B4-BE49-F238E27FC236}">
                <a16:creationId xmlns:a16="http://schemas.microsoft.com/office/drawing/2014/main" id="{E1816BE7-8FF2-52D3-5D02-AC577F0E99CF}"/>
              </a:ext>
            </a:extLst>
          </p:cNvPr>
          <p:cNvSpPr txBox="1"/>
          <p:nvPr/>
        </p:nvSpPr>
        <p:spPr>
          <a:xfrm>
            <a:off x="5497443" y="6049617"/>
            <a:ext cx="61225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58C1BA"/>
                </a:solidFill>
                <a:cs typeface="Segoe UI"/>
                <a:hlinkClick r:id="rId3"/>
              </a:rPr>
              <a:t>Exercise_the_Miracle_Cure_0215.pdf (aomrc.org.uk)</a:t>
            </a:r>
            <a:r>
              <a:rPr lang="en-GB"/>
              <a:t>​</a:t>
            </a:r>
          </a:p>
        </p:txBody>
      </p:sp>
    </p:spTree>
    <p:extLst>
      <p:ext uri="{BB962C8B-B14F-4D97-AF65-F5344CB8AC3E}">
        <p14:creationId xmlns:p14="http://schemas.microsoft.com/office/powerpoint/2010/main" val="3134120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2AC06-9DAA-ADB4-3D70-CBB9AAD60E62}"/>
              </a:ext>
            </a:extLst>
          </p:cNvPr>
          <p:cNvSpPr>
            <a:spLocks noGrp="1"/>
          </p:cNvSpPr>
          <p:nvPr>
            <p:ph type="title"/>
          </p:nvPr>
        </p:nvSpPr>
        <p:spPr/>
        <p:txBody>
          <a:bodyPr/>
          <a:lstStyle/>
          <a:p>
            <a:r>
              <a:rPr lang="en-GB" dirty="0"/>
              <a:t>Dr Caroline Butler</a:t>
            </a:r>
          </a:p>
        </p:txBody>
      </p:sp>
      <p:pic>
        <p:nvPicPr>
          <p:cNvPr id="4" name="Content Placeholder 3" descr="BSLM - Martin MacDonald">
            <a:extLst>
              <a:ext uri="{FF2B5EF4-FFF2-40B4-BE49-F238E27FC236}">
                <a16:creationId xmlns:a16="http://schemas.microsoft.com/office/drawing/2014/main" id="{F2BA7E90-9117-F662-0990-9D9C97A9376E}"/>
              </a:ext>
            </a:extLst>
          </p:cNvPr>
          <p:cNvPicPr>
            <a:picLocks noGrp="1" noChangeAspect="1"/>
          </p:cNvPicPr>
          <p:nvPr>
            <p:ph idx="1"/>
          </p:nvPr>
        </p:nvPicPr>
        <p:blipFill>
          <a:blip r:embed="rId2"/>
          <a:stretch>
            <a:fillRect/>
          </a:stretch>
        </p:blipFill>
        <p:spPr>
          <a:xfrm>
            <a:off x="5626462" y="1544638"/>
            <a:ext cx="2452401" cy="2463946"/>
          </a:xfrm>
        </p:spPr>
      </p:pic>
      <p:pic>
        <p:nvPicPr>
          <p:cNvPr id="5" name="Picture 4" descr="IINH - International Institute of Nutrition and Health: Beschäftigte ...">
            <a:extLst>
              <a:ext uri="{FF2B5EF4-FFF2-40B4-BE49-F238E27FC236}">
                <a16:creationId xmlns:a16="http://schemas.microsoft.com/office/drawing/2014/main" id="{D029A599-D2B4-D039-19D0-1188D5C88825}"/>
              </a:ext>
            </a:extLst>
          </p:cNvPr>
          <p:cNvPicPr>
            <a:picLocks noChangeAspect="1"/>
          </p:cNvPicPr>
          <p:nvPr/>
        </p:nvPicPr>
        <p:blipFill>
          <a:blip r:embed="rId3"/>
          <a:stretch>
            <a:fillRect/>
          </a:stretch>
        </p:blipFill>
        <p:spPr>
          <a:xfrm>
            <a:off x="8491682" y="444500"/>
            <a:ext cx="1905000" cy="1951182"/>
          </a:xfrm>
          <a:prstGeom prst="rect">
            <a:avLst/>
          </a:prstGeom>
        </p:spPr>
      </p:pic>
      <p:pic>
        <p:nvPicPr>
          <p:cNvPr id="7" name="Picture 6" descr="Rapid Diagnostics Laboratory products for your Rapid Diagnostics and ...">
            <a:extLst>
              <a:ext uri="{FF2B5EF4-FFF2-40B4-BE49-F238E27FC236}">
                <a16:creationId xmlns:a16="http://schemas.microsoft.com/office/drawing/2014/main" id="{7789CE63-10C0-A824-F3C0-05EF9BD26C1E}"/>
              </a:ext>
            </a:extLst>
          </p:cNvPr>
          <p:cNvPicPr>
            <a:picLocks noChangeAspect="1"/>
          </p:cNvPicPr>
          <p:nvPr/>
        </p:nvPicPr>
        <p:blipFill>
          <a:blip r:embed="rId4"/>
          <a:stretch>
            <a:fillRect/>
          </a:stretch>
        </p:blipFill>
        <p:spPr>
          <a:xfrm>
            <a:off x="925946" y="4006689"/>
            <a:ext cx="3816927" cy="2054259"/>
          </a:xfrm>
          <a:prstGeom prst="rect">
            <a:avLst/>
          </a:prstGeom>
        </p:spPr>
      </p:pic>
      <p:pic>
        <p:nvPicPr>
          <p:cNvPr id="8" name="Picture 7" descr="Image result for mythe medical practice tewkesbury">
            <a:extLst>
              <a:ext uri="{FF2B5EF4-FFF2-40B4-BE49-F238E27FC236}">
                <a16:creationId xmlns:a16="http://schemas.microsoft.com/office/drawing/2014/main" id="{83F927CD-349A-4C64-69C3-A322FB72832E}"/>
              </a:ext>
            </a:extLst>
          </p:cNvPr>
          <p:cNvPicPr>
            <a:picLocks noChangeAspect="1"/>
          </p:cNvPicPr>
          <p:nvPr/>
        </p:nvPicPr>
        <p:blipFill>
          <a:blip r:embed="rId5"/>
          <a:stretch>
            <a:fillRect/>
          </a:stretch>
        </p:blipFill>
        <p:spPr>
          <a:xfrm>
            <a:off x="2943370" y="1710170"/>
            <a:ext cx="2414443" cy="2063750"/>
          </a:xfrm>
          <a:prstGeom prst="rect">
            <a:avLst/>
          </a:prstGeom>
        </p:spPr>
      </p:pic>
      <p:pic>
        <p:nvPicPr>
          <p:cNvPr id="9" name="Picture 8" descr="Image result for haematology">
            <a:extLst>
              <a:ext uri="{FF2B5EF4-FFF2-40B4-BE49-F238E27FC236}">
                <a16:creationId xmlns:a16="http://schemas.microsoft.com/office/drawing/2014/main" id="{232A66FA-C970-2235-1A88-C914C4F424E4}"/>
              </a:ext>
            </a:extLst>
          </p:cNvPr>
          <p:cNvPicPr>
            <a:picLocks noChangeAspect="1"/>
          </p:cNvPicPr>
          <p:nvPr/>
        </p:nvPicPr>
        <p:blipFill>
          <a:blip r:embed="rId6"/>
          <a:stretch>
            <a:fillRect/>
          </a:stretch>
        </p:blipFill>
        <p:spPr>
          <a:xfrm>
            <a:off x="302492" y="2646723"/>
            <a:ext cx="2408380" cy="1010371"/>
          </a:xfrm>
          <a:prstGeom prst="rect">
            <a:avLst/>
          </a:prstGeom>
        </p:spPr>
      </p:pic>
      <p:pic>
        <p:nvPicPr>
          <p:cNvPr id="10" name="Picture 9" descr="A person smiling at camera&#10;&#10;Description automatically generated">
            <a:extLst>
              <a:ext uri="{FF2B5EF4-FFF2-40B4-BE49-F238E27FC236}">
                <a16:creationId xmlns:a16="http://schemas.microsoft.com/office/drawing/2014/main" id="{B6C8782A-1523-E37B-CD59-98DD8972E357}"/>
              </a:ext>
            </a:extLst>
          </p:cNvPr>
          <p:cNvPicPr>
            <a:picLocks noChangeAspect="1"/>
          </p:cNvPicPr>
          <p:nvPr/>
        </p:nvPicPr>
        <p:blipFill>
          <a:blip r:embed="rId7"/>
          <a:stretch>
            <a:fillRect/>
          </a:stretch>
        </p:blipFill>
        <p:spPr>
          <a:xfrm>
            <a:off x="8361218" y="2747983"/>
            <a:ext cx="3389745" cy="3394031"/>
          </a:xfrm>
          <a:prstGeom prst="ellipse">
            <a:avLst/>
          </a:prstGeom>
          <a:ln>
            <a:noFill/>
          </a:ln>
          <a:effectLst>
            <a:softEdge rad="112500"/>
          </a:effectLst>
        </p:spPr>
      </p:pic>
      <p:pic>
        <p:nvPicPr>
          <p:cNvPr id="11" name="Picture 10" descr="Your Coaching Journey">
            <a:extLst>
              <a:ext uri="{FF2B5EF4-FFF2-40B4-BE49-F238E27FC236}">
                <a16:creationId xmlns:a16="http://schemas.microsoft.com/office/drawing/2014/main" id="{AB9CCDC1-8A92-DA5B-8B35-89B1A154B87A}"/>
              </a:ext>
            </a:extLst>
          </p:cNvPr>
          <p:cNvPicPr>
            <a:picLocks noChangeAspect="1"/>
          </p:cNvPicPr>
          <p:nvPr/>
        </p:nvPicPr>
        <p:blipFill>
          <a:blip r:embed="rId8"/>
          <a:stretch>
            <a:fillRect/>
          </a:stretch>
        </p:blipFill>
        <p:spPr>
          <a:xfrm>
            <a:off x="5474855" y="4135582"/>
            <a:ext cx="2454564" cy="2454564"/>
          </a:xfrm>
          <a:prstGeom prst="rect">
            <a:avLst/>
          </a:prstGeom>
        </p:spPr>
      </p:pic>
    </p:spTree>
    <p:extLst>
      <p:ext uri="{BB962C8B-B14F-4D97-AF65-F5344CB8AC3E}">
        <p14:creationId xmlns:p14="http://schemas.microsoft.com/office/powerpoint/2010/main" val="96207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8DC0-ED98-FD16-B98C-6457F3B000D8}"/>
              </a:ext>
            </a:extLst>
          </p:cNvPr>
          <p:cNvSpPr>
            <a:spLocks noGrp="1"/>
          </p:cNvSpPr>
          <p:nvPr>
            <p:ph type="title"/>
          </p:nvPr>
        </p:nvSpPr>
        <p:spPr/>
        <p:txBody>
          <a:bodyPr/>
          <a:lstStyle/>
          <a:p>
            <a:r>
              <a:rPr lang="en-GB" dirty="0"/>
              <a:t>Exercise</a:t>
            </a:r>
          </a:p>
        </p:txBody>
      </p:sp>
      <p:pic>
        <p:nvPicPr>
          <p:cNvPr id="4" name="Content Placeholder 3" descr="A screenshot of a white screen&#10;&#10;Description automatically generated">
            <a:extLst>
              <a:ext uri="{FF2B5EF4-FFF2-40B4-BE49-F238E27FC236}">
                <a16:creationId xmlns:a16="http://schemas.microsoft.com/office/drawing/2014/main" id="{6305E84A-F9C0-01D0-29AE-AF427CF5F8B5}"/>
              </a:ext>
            </a:extLst>
          </p:cNvPr>
          <p:cNvPicPr>
            <a:picLocks noGrp="1" noChangeAspect="1"/>
          </p:cNvPicPr>
          <p:nvPr>
            <p:ph idx="1"/>
          </p:nvPr>
        </p:nvPicPr>
        <p:blipFill>
          <a:blip r:embed="rId2"/>
          <a:stretch>
            <a:fillRect/>
          </a:stretch>
        </p:blipFill>
        <p:spPr>
          <a:xfrm>
            <a:off x="433842" y="1475143"/>
            <a:ext cx="5902223" cy="4195481"/>
          </a:xfrm>
        </p:spPr>
      </p:pic>
      <p:pic>
        <p:nvPicPr>
          <p:cNvPr id="5" name="Picture 4" descr="A person holding a megaphone and another person with his ear&#10;&#10;Description automatically generated">
            <a:extLst>
              <a:ext uri="{FF2B5EF4-FFF2-40B4-BE49-F238E27FC236}">
                <a16:creationId xmlns:a16="http://schemas.microsoft.com/office/drawing/2014/main" id="{18025998-71A8-C5B5-AD6F-4CC5AA676719}"/>
              </a:ext>
            </a:extLst>
          </p:cNvPr>
          <p:cNvPicPr>
            <a:picLocks noChangeAspect="1"/>
          </p:cNvPicPr>
          <p:nvPr/>
        </p:nvPicPr>
        <p:blipFill>
          <a:blip r:embed="rId3"/>
          <a:stretch>
            <a:fillRect/>
          </a:stretch>
        </p:blipFill>
        <p:spPr>
          <a:xfrm>
            <a:off x="6636761" y="259026"/>
            <a:ext cx="3661153" cy="2440095"/>
          </a:xfrm>
          <a:prstGeom prst="rect">
            <a:avLst/>
          </a:prstGeom>
        </p:spPr>
      </p:pic>
      <p:sp>
        <p:nvSpPr>
          <p:cNvPr id="6" name="TextBox 5">
            <a:extLst>
              <a:ext uri="{FF2B5EF4-FFF2-40B4-BE49-F238E27FC236}">
                <a16:creationId xmlns:a16="http://schemas.microsoft.com/office/drawing/2014/main" id="{E739062B-043D-3FCD-AFAC-86F62CCDCC9F}"/>
              </a:ext>
            </a:extLst>
          </p:cNvPr>
          <p:cNvSpPr txBox="1"/>
          <p:nvPr/>
        </p:nvSpPr>
        <p:spPr>
          <a:xfrm>
            <a:off x="362226" y="6082748"/>
            <a:ext cx="6056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Exercise_the_Miracle_Cure_0215.pdf (aomrc.org.uk)</a:t>
            </a:r>
            <a:endParaRPr lang="en-US"/>
          </a:p>
        </p:txBody>
      </p:sp>
      <p:sp>
        <p:nvSpPr>
          <p:cNvPr id="7" name="TextBox 6">
            <a:extLst>
              <a:ext uri="{FF2B5EF4-FFF2-40B4-BE49-F238E27FC236}">
                <a16:creationId xmlns:a16="http://schemas.microsoft.com/office/drawing/2014/main" id="{EB76765E-DA87-BD2F-9E7E-D37E9FE415F7}"/>
              </a:ext>
            </a:extLst>
          </p:cNvPr>
          <p:cNvSpPr txBox="1"/>
          <p:nvPr/>
        </p:nvSpPr>
        <p:spPr>
          <a:xfrm>
            <a:off x="6634922" y="2791791"/>
            <a:ext cx="53825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BBC Radio 4 - A Thorough Examination with Drs Chris and Xand</a:t>
            </a:r>
            <a:endParaRPr lang="en-US"/>
          </a:p>
        </p:txBody>
      </p:sp>
      <p:pic>
        <p:nvPicPr>
          <p:cNvPr id="9" name="Picture 8" descr="A person exercising with a red ball&#10;&#10;Description automatically generated">
            <a:extLst>
              <a:ext uri="{FF2B5EF4-FFF2-40B4-BE49-F238E27FC236}">
                <a16:creationId xmlns:a16="http://schemas.microsoft.com/office/drawing/2014/main" id="{BBC3E928-7489-6DCF-CBBF-05EC536FDFCA}"/>
              </a:ext>
            </a:extLst>
          </p:cNvPr>
          <p:cNvPicPr>
            <a:picLocks noChangeAspect="1"/>
          </p:cNvPicPr>
          <p:nvPr/>
        </p:nvPicPr>
        <p:blipFill>
          <a:blip r:embed="rId6"/>
          <a:stretch>
            <a:fillRect/>
          </a:stretch>
        </p:blipFill>
        <p:spPr>
          <a:xfrm>
            <a:off x="6769652" y="3431414"/>
            <a:ext cx="3290958" cy="2822300"/>
          </a:xfrm>
          <a:prstGeom prst="rect">
            <a:avLst/>
          </a:prstGeom>
        </p:spPr>
      </p:pic>
      <p:sp>
        <p:nvSpPr>
          <p:cNvPr id="10" name="TextBox 9">
            <a:extLst>
              <a:ext uri="{FF2B5EF4-FFF2-40B4-BE49-F238E27FC236}">
                <a16:creationId xmlns:a16="http://schemas.microsoft.com/office/drawing/2014/main" id="{B6BC46C3-DEBD-0BFC-F522-05A33B6E5665}"/>
              </a:ext>
            </a:extLst>
          </p:cNvPr>
          <p:cNvSpPr txBox="1"/>
          <p:nvPr/>
        </p:nvSpPr>
        <p:spPr>
          <a:xfrm>
            <a:off x="6414052" y="6259444"/>
            <a:ext cx="62771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BBC World Service - People Fixing the World, The miracle cure: Exercise</a:t>
            </a:r>
            <a:endParaRPr lang="en-US"/>
          </a:p>
        </p:txBody>
      </p:sp>
    </p:spTree>
    <p:extLst>
      <p:ext uri="{BB962C8B-B14F-4D97-AF65-F5344CB8AC3E}">
        <p14:creationId xmlns:p14="http://schemas.microsoft.com/office/powerpoint/2010/main" val="4270227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ltra-processed foods may be linked to cancer, says study ...">
            <a:extLst>
              <a:ext uri="{FF2B5EF4-FFF2-40B4-BE49-F238E27FC236}">
                <a16:creationId xmlns:a16="http://schemas.microsoft.com/office/drawing/2014/main" id="{D378E5B9-8646-6E23-A702-35EA0FB0F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538" y="265471"/>
            <a:ext cx="10272770" cy="6154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564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D76E-0056-A2E0-9879-68B6BE42FF9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90ADBA2-ABCF-E9CD-1B7C-491DD9A1318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D26CF64-BFEA-0B2B-0D8C-792151EB1313}"/>
              </a:ext>
            </a:extLst>
          </p:cNvPr>
          <p:cNvPicPr>
            <a:picLocks noChangeAspect="1"/>
          </p:cNvPicPr>
          <p:nvPr/>
        </p:nvPicPr>
        <p:blipFill>
          <a:blip r:embed="rId3"/>
          <a:stretch>
            <a:fillRect/>
          </a:stretch>
        </p:blipFill>
        <p:spPr>
          <a:xfrm>
            <a:off x="487680" y="36718"/>
            <a:ext cx="11074617" cy="6140245"/>
          </a:xfrm>
          <a:prstGeom prst="rect">
            <a:avLst/>
          </a:prstGeom>
        </p:spPr>
      </p:pic>
      <p:sp>
        <p:nvSpPr>
          <p:cNvPr id="7" name="TextBox 6">
            <a:extLst>
              <a:ext uri="{FF2B5EF4-FFF2-40B4-BE49-F238E27FC236}">
                <a16:creationId xmlns:a16="http://schemas.microsoft.com/office/drawing/2014/main" id="{30BC6B79-F17D-FA5B-D035-8984B4E1E0E5}"/>
              </a:ext>
            </a:extLst>
          </p:cNvPr>
          <p:cNvSpPr txBox="1"/>
          <p:nvPr/>
        </p:nvSpPr>
        <p:spPr>
          <a:xfrm>
            <a:off x="487680" y="6311900"/>
            <a:ext cx="11704320" cy="338554"/>
          </a:xfrm>
          <a:prstGeom prst="rect">
            <a:avLst/>
          </a:prstGeom>
          <a:noFill/>
        </p:spPr>
        <p:txBody>
          <a:bodyPr wrap="square">
            <a:spAutoFit/>
          </a:bodyPr>
          <a:lstStyle/>
          <a:p>
            <a:r>
              <a:rPr lang="en-GB" sz="1600" dirty="0">
                <a:hlinkClick r:id="rId4"/>
              </a:rPr>
              <a:t>Frontiers | Impacts of Consumption of Ultra-Processed Foods on the Maternal-Child Health: A Systematic Review (frontiersin.org)</a:t>
            </a:r>
            <a:endParaRPr lang="en-GB" sz="1600" dirty="0"/>
          </a:p>
        </p:txBody>
      </p:sp>
    </p:spTree>
    <p:extLst>
      <p:ext uri="{BB962C8B-B14F-4D97-AF65-F5344CB8AC3E}">
        <p14:creationId xmlns:p14="http://schemas.microsoft.com/office/powerpoint/2010/main" val="2746068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3ACB8-85BF-26D6-36B5-F871D30A8641}"/>
              </a:ext>
            </a:extLst>
          </p:cNvPr>
          <p:cNvSpPr>
            <a:spLocks noGrp="1"/>
          </p:cNvSpPr>
          <p:nvPr>
            <p:ph type="title"/>
          </p:nvPr>
        </p:nvSpPr>
        <p:spPr/>
        <p:txBody>
          <a:bodyPr/>
          <a:lstStyle/>
          <a:p>
            <a:r>
              <a:rPr lang="en-GB" dirty="0"/>
              <a:t>UPF consumption</a:t>
            </a:r>
          </a:p>
        </p:txBody>
      </p:sp>
      <p:sp>
        <p:nvSpPr>
          <p:cNvPr id="3" name="Content Placeholder 2">
            <a:extLst>
              <a:ext uri="{FF2B5EF4-FFF2-40B4-BE49-F238E27FC236}">
                <a16:creationId xmlns:a16="http://schemas.microsoft.com/office/drawing/2014/main" id="{D1822BD4-432B-6E09-1755-44B197CFF51C}"/>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660B5F70-9E79-A5AA-CC99-0410A254D31F}"/>
              </a:ext>
            </a:extLst>
          </p:cNvPr>
          <p:cNvPicPr>
            <a:picLocks noChangeAspect="1"/>
          </p:cNvPicPr>
          <p:nvPr/>
        </p:nvPicPr>
        <p:blipFill>
          <a:blip r:embed="rId3"/>
          <a:stretch>
            <a:fillRect/>
          </a:stretch>
        </p:blipFill>
        <p:spPr>
          <a:xfrm>
            <a:off x="936523" y="1950720"/>
            <a:ext cx="7287637" cy="2574841"/>
          </a:xfrm>
          <a:prstGeom prst="rect">
            <a:avLst/>
          </a:prstGeom>
        </p:spPr>
      </p:pic>
      <p:sp>
        <p:nvSpPr>
          <p:cNvPr id="5" name="TextBox 4">
            <a:extLst>
              <a:ext uri="{FF2B5EF4-FFF2-40B4-BE49-F238E27FC236}">
                <a16:creationId xmlns:a16="http://schemas.microsoft.com/office/drawing/2014/main" id="{7FC89C39-A9B2-54EA-E35F-73E22161C839}"/>
              </a:ext>
            </a:extLst>
          </p:cNvPr>
          <p:cNvSpPr txBox="1"/>
          <p:nvPr/>
        </p:nvSpPr>
        <p:spPr>
          <a:xfrm rot="10800000" flipV="1">
            <a:off x="838200" y="4951950"/>
            <a:ext cx="6954520" cy="523220"/>
          </a:xfrm>
          <a:prstGeom prst="rect">
            <a:avLst/>
          </a:prstGeom>
          <a:noFill/>
        </p:spPr>
        <p:txBody>
          <a:bodyPr wrap="square">
            <a:spAutoFit/>
          </a:bodyPr>
          <a:lstStyle/>
          <a:p>
            <a:r>
              <a:rPr lang="en-GB" sz="1400" dirty="0">
                <a:hlinkClick r:id="rId4"/>
              </a:rPr>
              <a:t>Ultra-processed foods crammed with sugar and salt account are lurking in places you'd least expect  - Sound Health and Lasting Wealth</a:t>
            </a:r>
            <a:endParaRPr lang="en-GB" sz="1400" dirty="0"/>
          </a:p>
        </p:txBody>
      </p:sp>
      <p:pic>
        <p:nvPicPr>
          <p:cNvPr id="6" name="Picture 5">
            <a:extLst>
              <a:ext uri="{FF2B5EF4-FFF2-40B4-BE49-F238E27FC236}">
                <a16:creationId xmlns:a16="http://schemas.microsoft.com/office/drawing/2014/main" id="{02371A66-0679-C4F4-B417-553E7EC5E9CE}"/>
              </a:ext>
            </a:extLst>
          </p:cNvPr>
          <p:cNvPicPr>
            <a:picLocks noChangeAspect="1"/>
          </p:cNvPicPr>
          <p:nvPr/>
        </p:nvPicPr>
        <p:blipFill>
          <a:blip r:embed="rId5"/>
          <a:stretch>
            <a:fillRect/>
          </a:stretch>
        </p:blipFill>
        <p:spPr>
          <a:xfrm>
            <a:off x="8523130" y="634884"/>
            <a:ext cx="3364070" cy="4840286"/>
          </a:xfrm>
          <a:prstGeom prst="rect">
            <a:avLst/>
          </a:prstGeom>
        </p:spPr>
      </p:pic>
      <p:pic>
        <p:nvPicPr>
          <p:cNvPr id="7" name="Picture 6">
            <a:extLst>
              <a:ext uri="{FF2B5EF4-FFF2-40B4-BE49-F238E27FC236}">
                <a16:creationId xmlns:a16="http://schemas.microsoft.com/office/drawing/2014/main" id="{3FD2F87B-7959-F5EC-DB70-73F7279A2CB3}"/>
              </a:ext>
            </a:extLst>
          </p:cNvPr>
          <p:cNvPicPr>
            <a:picLocks noChangeAspect="1"/>
          </p:cNvPicPr>
          <p:nvPr/>
        </p:nvPicPr>
        <p:blipFill>
          <a:blip r:embed="rId6"/>
          <a:stretch>
            <a:fillRect/>
          </a:stretch>
        </p:blipFill>
        <p:spPr>
          <a:xfrm>
            <a:off x="9693615" y="5231419"/>
            <a:ext cx="2114845" cy="1133633"/>
          </a:xfrm>
          <a:prstGeom prst="rect">
            <a:avLst/>
          </a:prstGeom>
        </p:spPr>
      </p:pic>
    </p:spTree>
    <p:extLst>
      <p:ext uri="{BB962C8B-B14F-4D97-AF65-F5344CB8AC3E}">
        <p14:creationId xmlns:p14="http://schemas.microsoft.com/office/powerpoint/2010/main" val="208846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6B8A7E75-8435-491A-E46A-799BBAA9EFCB}"/>
              </a:ext>
            </a:extLst>
          </p:cNvPr>
          <p:cNvPicPr>
            <a:picLocks noGrp="1" noChangeAspect="1"/>
          </p:cNvPicPr>
          <p:nvPr>
            <p:ph idx="1"/>
          </p:nvPr>
        </p:nvPicPr>
        <p:blipFill>
          <a:blip r:embed="rId3"/>
          <a:stretch>
            <a:fillRect/>
          </a:stretch>
        </p:blipFill>
        <p:spPr>
          <a:xfrm>
            <a:off x="7579359" y="3429000"/>
            <a:ext cx="4073381" cy="2993109"/>
          </a:xfrm>
        </p:spPr>
      </p:pic>
      <p:pic>
        <p:nvPicPr>
          <p:cNvPr id="5" name="Picture 4">
            <a:extLst>
              <a:ext uri="{FF2B5EF4-FFF2-40B4-BE49-F238E27FC236}">
                <a16:creationId xmlns:a16="http://schemas.microsoft.com/office/drawing/2014/main" id="{BC4DAFDC-D876-5397-B09A-9C9BC53D2E91}"/>
              </a:ext>
            </a:extLst>
          </p:cNvPr>
          <p:cNvPicPr>
            <a:picLocks noChangeAspect="1"/>
          </p:cNvPicPr>
          <p:nvPr/>
        </p:nvPicPr>
        <p:blipFill>
          <a:blip r:embed="rId4"/>
          <a:stretch>
            <a:fillRect/>
          </a:stretch>
        </p:blipFill>
        <p:spPr>
          <a:xfrm>
            <a:off x="1224280" y="417244"/>
            <a:ext cx="5372850" cy="5534797"/>
          </a:xfrm>
          <a:prstGeom prst="rect">
            <a:avLst/>
          </a:prstGeom>
        </p:spPr>
      </p:pic>
      <p:sp>
        <p:nvSpPr>
          <p:cNvPr id="11" name="TextBox 10">
            <a:extLst>
              <a:ext uri="{FF2B5EF4-FFF2-40B4-BE49-F238E27FC236}">
                <a16:creationId xmlns:a16="http://schemas.microsoft.com/office/drawing/2014/main" id="{BBB88E2B-9915-D88B-857D-C484700FB02B}"/>
              </a:ext>
            </a:extLst>
          </p:cNvPr>
          <p:cNvSpPr txBox="1"/>
          <p:nvPr/>
        </p:nvSpPr>
        <p:spPr>
          <a:xfrm>
            <a:off x="726440" y="5952041"/>
            <a:ext cx="6715760" cy="646331"/>
          </a:xfrm>
          <a:prstGeom prst="rect">
            <a:avLst/>
          </a:prstGeom>
          <a:noFill/>
        </p:spPr>
        <p:txBody>
          <a:bodyPr wrap="square">
            <a:spAutoFit/>
          </a:bodyPr>
          <a:lstStyle/>
          <a:p>
            <a:r>
              <a:rPr lang="en-GB" dirty="0"/>
              <a:t>Hall et al., 2019, Cell Metabolism 30, 67–77 July 2, 2019 Published by Elsevier Inc. https://doi.org/10.1016/j.cmet.2019.05.008</a:t>
            </a:r>
          </a:p>
        </p:txBody>
      </p:sp>
      <p:pic>
        <p:nvPicPr>
          <p:cNvPr id="17" name="Picture 16">
            <a:extLst>
              <a:ext uri="{FF2B5EF4-FFF2-40B4-BE49-F238E27FC236}">
                <a16:creationId xmlns:a16="http://schemas.microsoft.com/office/drawing/2014/main" id="{0217A6CF-5D4A-93D1-6B99-E696716B015B}"/>
              </a:ext>
            </a:extLst>
          </p:cNvPr>
          <p:cNvPicPr>
            <a:picLocks noChangeAspect="1"/>
          </p:cNvPicPr>
          <p:nvPr/>
        </p:nvPicPr>
        <p:blipFill>
          <a:blip r:embed="rId5"/>
          <a:stretch>
            <a:fillRect/>
          </a:stretch>
        </p:blipFill>
        <p:spPr>
          <a:xfrm>
            <a:off x="7579359" y="365125"/>
            <a:ext cx="4073381" cy="3022408"/>
          </a:xfrm>
          <a:prstGeom prst="rect">
            <a:avLst/>
          </a:prstGeom>
        </p:spPr>
      </p:pic>
    </p:spTree>
    <p:extLst>
      <p:ext uri="{BB962C8B-B14F-4D97-AF65-F5344CB8AC3E}">
        <p14:creationId xmlns:p14="http://schemas.microsoft.com/office/powerpoint/2010/main" val="1006512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DCCFA-B9A3-CAE0-20E2-324B1325CC4A}"/>
              </a:ext>
            </a:extLst>
          </p:cNvPr>
          <p:cNvSpPr>
            <a:spLocks noGrp="1"/>
          </p:cNvSpPr>
          <p:nvPr>
            <p:ph type="title"/>
          </p:nvPr>
        </p:nvSpPr>
        <p:spPr/>
        <p:txBody>
          <a:bodyPr/>
          <a:lstStyle/>
          <a:p>
            <a:r>
              <a:rPr lang="en-GB" dirty="0"/>
              <a:t>UPF Risks</a:t>
            </a:r>
          </a:p>
        </p:txBody>
      </p:sp>
      <p:sp>
        <p:nvSpPr>
          <p:cNvPr id="3" name="Content Placeholder 2">
            <a:extLst>
              <a:ext uri="{FF2B5EF4-FFF2-40B4-BE49-F238E27FC236}">
                <a16:creationId xmlns:a16="http://schemas.microsoft.com/office/drawing/2014/main" id="{534BA1A0-F699-3991-6A05-85632A8AE86A}"/>
              </a:ext>
            </a:extLst>
          </p:cNvPr>
          <p:cNvSpPr>
            <a:spLocks noGrp="1"/>
          </p:cNvSpPr>
          <p:nvPr>
            <p:ph idx="1"/>
          </p:nvPr>
        </p:nvSpPr>
        <p:spPr/>
        <p:txBody>
          <a:bodyPr vert="horz" lIns="91440" tIns="45720" rIns="91440" bIns="45720" rtlCol="0" anchor="t">
            <a:normAutofit/>
          </a:bodyPr>
          <a:lstStyle/>
          <a:p>
            <a:pPr marL="0" indent="0">
              <a:buNone/>
            </a:pPr>
            <a:r>
              <a:rPr lang="en-GB" dirty="0"/>
              <a:t>Increased </a:t>
            </a:r>
          </a:p>
          <a:p>
            <a:r>
              <a:rPr lang="en-GB" dirty="0"/>
              <a:t>Overweight &amp; obesity</a:t>
            </a:r>
          </a:p>
          <a:p>
            <a:r>
              <a:rPr lang="en-GB" dirty="0"/>
              <a:t>Type 2 diabetes</a:t>
            </a:r>
          </a:p>
          <a:p>
            <a:r>
              <a:rPr lang="en-GB" dirty="0"/>
              <a:t>Depression</a:t>
            </a:r>
          </a:p>
          <a:p>
            <a:r>
              <a:rPr lang="en-GB" dirty="0"/>
              <a:t>Heart attacks &amp; strokes</a:t>
            </a:r>
          </a:p>
          <a:p>
            <a:r>
              <a:rPr lang="en-GB" dirty="0"/>
              <a:t>Breast cancer</a:t>
            </a:r>
          </a:p>
          <a:p>
            <a:r>
              <a:rPr lang="en-GB" dirty="0"/>
              <a:t>Frailty </a:t>
            </a:r>
          </a:p>
          <a:p>
            <a:r>
              <a:rPr lang="en-GB" dirty="0"/>
              <a:t>Premature death</a:t>
            </a:r>
          </a:p>
          <a:p>
            <a:endParaRPr lang="en-GB" dirty="0"/>
          </a:p>
        </p:txBody>
      </p:sp>
      <p:pic>
        <p:nvPicPr>
          <p:cNvPr id="8" name="Picture 7">
            <a:extLst>
              <a:ext uri="{FF2B5EF4-FFF2-40B4-BE49-F238E27FC236}">
                <a16:creationId xmlns:a16="http://schemas.microsoft.com/office/drawing/2014/main" id="{5E370C4F-783C-C3A8-3560-83E4715AC100}"/>
              </a:ext>
            </a:extLst>
          </p:cNvPr>
          <p:cNvPicPr>
            <a:picLocks noChangeAspect="1"/>
          </p:cNvPicPr>
          <p:nvPr/>
        </p:nvPicPr>
        <p:blipFill>
          <a:blip r:embed="rId3"/>
          <a:stretch>
            <a:fillRect/>
          </a:stretch>
        </p:blipFill>
        <p:spPr>
          <a:xfrm>
            <a:off x="5376396" y="162487"/>
            <a:ext cx="6500644" cy="6533025"/>
          </a:xfrm>
          <a:prstGeom prst="rect">
            <a:avLst/>
          </a:prstGeom>
        </p:spPr>
      </p:pic>
    </p:spTree>
    <p:extLst>
      <p:ext uri="{BB962C8B-B14F-4D97-AF65-F5344CB8AC3E}">
        <p14:creationId xmlns:p14="http://schemas.microsoft.com/office/powerpoint/2010/main" val="433381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03CFB6-3929-D2B2-AC02-E8A33441226C}"/>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p:txBody>
      </p:sp>
      <p:sp>
        <p:nvSpPr>
          <p:cNvPr id="4" name="Title 1">
            <a:extLst>
              <a:ext uri="{FF2B5EF4-FFF2-40B4-BE49-F238E27FC236}">
                <a16:creationId xmlns:a16="http://schemas.microsoft.com/office/drawing/2014/main" id="{F1D41DC2-8034-B8B3-A92C-73434D6B018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Ultra-processed foods – what’s the issue</a:t>
            </a:r>
          </a:p>
        </p:txBody>
      </p:sp>
      <p:sp>
        <p:nvSpPr>
          <p:cNvPr id="7" name="Rectangle 1">
            <a:extLst>
              <a:ext uri="{FF2B5EF4-FFF2-40B4-BE49-F238E27FC236}">
                <a16:creationId xmlns:a16="http://schemas.microsoft.com/office/drawing/2014/main" id="{A602828D-96E6-58D9-0BDA-1F28B7CCE937}"/>
              </a:ext>
            </a:extLst>
          </p:cNvPr>
          <p:cNvSpPr>
            <a:spLocks noChangeArrowheads="1"/>
          </p:cNvSpPr>
          <p:nvPr/>
        </p:nvSpPr>
        <p:spPr bwMode="auto">
          <a:xfrm>
            <a:off x="135924" y="6083471"/>
            <a:ext cx="2481449"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71BC"/>
                </a:solidFill>
                <a:effectLst/>
                <a:latin typeface="BlinkMacSystemFont"/>
              </a:rPr>
              <a:t> </a:t>
            </a:r>
            <a:r>
              <a:rPr kumimoji="0" lang="en-US" altLang="en-US" sz="1600" b="0" i="0" u="none" strike="noStrike" cap="none" normalizeH="0" baseline="0" dirty="0">
                <a:ln>
                  <a:noFill/>
                </a:ln>
                <a:solidFill>
                  <a:srgbClr val="5B616B"/>
                </a:solidFill>
                <a:effectLst/>
                <a:latin typeface="BlinkMacSystemFont"/>
              </a:rPr>
              <a:t>2021 Sep 1;175(9):e211573</a:t>
            </a:r>
            <a:r>
              <a:rPr kumimoji="0" lang="en-US" altLang="en-US" sz="1000" b="0" i="0" u="none" strike="noStrike" cap="none" normalizeH="0" baseline="0" dirty="0">
                <a:ln>
                  <a:noFill/>
                </a:ln>
                <a:solidFill>
                  <a:schemeClr val="tx1"/>
                </a:solidFill>
                <a:effectLst/>
              </a:rPr>
              <a:t>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12" name="Rectangle 4">
            <a:extLst>
              <a:ext uri="{FF2B5EF4-FFF2-40B4-BE49-F238E27FC236}">
                <a16:creationId xmlns:a16="http://schemas.microsoft.com/office/drawing/2014/main" id="{A4E595EC-EB8D-C5FD-8893-BE977231CA85}"/>
              </a:ext>
            </a:extLst>
          </p:cNvPr>
          <p:cNvSpPr>
            <a:spLocks noGrp="1" noChangeArrowheads="1"/>
          </p:cNvSpPr>
          <p:nvPr>
            <p:ph type="title"/>
          </p:nvPr>
        </p:nvSpPr>
        <p:spPr bwMode="auto">
          <a:xfrm>
            <a:off x="2868098" y="6083471"/>
            <a:ext cx="3227902"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71BC"/>
                </a:solidFill>
                <a:effectLst/>
                <a:latin typeface="BlinkMacSystemFont"/>
              </a:rPr>
              <a:t>. </a:t>
            </a:r>
            <a:r>
              <a:rPr kumimoji="0" lang="en-US" altLang="en-US" sz="1600" b="0" i="0" u="none" strike="noStrike" cap="none" normalizeH="0" baseline="0" dirty="0">
                <a:ln>
                  <a:noFill/>
                </a:ln>
                <a:solidFill>
                  <a:srgbClr val="5B616B"/>
                </a:solidFill>
                <a:effectLst/>
                <a:latin typeface="BlinkMacSystemFont"/>
              </a:rPr>
              <a:t>2019 Jul 2;30(1):67-77.e3.</a:t>
            </a:r>
            <a:r>
              <a:rPr kumimoji="0" lang="en-US" altLang="en-US" sz="1000" b="0" i="0" u="none" strike="noStrike" cap="none" normalizeH="0" baseline="0" dirty="0">
                <a:ln>
                  <a:noFill/>
                </a:ln>
                <a:solidFill>
                  <a:schemeClr val="tx1"/>
                </a:solidFill>
                <a:effectLst/>
              </a:rPr>
              <a:t>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802FC4DA-C1DE-3F8F-1E7C-C5DC95EE6129}"/>
              </a:ext>
            </a:extLst>
          </p:cNvPr>
          <p:cNvPicPr>
            <a:picLocks noChangeAspect="1"/>
          </p:cNvPicPr>
          <p:nvPr/>
        </p:nvPicPr>
        <p:blipFill>
          <a:blip r:embed="rId3"/>
          <a:stretch>
            <a:fillRect/>
          </a:stretch>
        </p:blipFill>
        <p:spPr>
          <a:xfrm>
            <a:off x="300965" y="1555704"/>
            <a:ext cx="7273727" cy="3226598"/>
          </a:xfrm>
          <a:prstGeom prst="rect">
            <a:avLst/>
          </a:prstGeom>
        </p:spPr>
      </p:pic>
      <p:pic>
        <p:nvPicPr>
          <p:cNvPr id="16" name="Picture 15">
            <a:extLst>
              <a:ext uri="{FF2B5EF4-FFF2-40B4-BE49-F238E27FC236}">
                <a16:creationId xmlns:a16="http://schemas.microsoft.com/office/drawing/2014/main" id="{4D64FC68-BB1A-AB69-2565-B36EE685008C}"/>
              </a:ext>
            </a:extLst>
          </p:cNvPr>
          <p:cNvPicPr>
            <a:picLocks noChangeAspect="1"/>
          </p:cNvPicPr>
          <p:nvPr/>
        </p:nvPicPr>
        <p:blipFill>
          <a:blip r:embed="rId4"/>
          <a:stretch>
            <a:fillRect/>
          </a:stretch>
        </p:blipFill>
        <p:spPr>
          <a:xfrm>
            <a:off x="6096000" y="3788021"/>
            <a:ext cx="4656314" cy="2295450"/>
          </a:xfrm>
          <a:prstGeom prst="rect">
            <a:avLst/>
          </a:prstGeom>
        </p:spPr>
      </p:pic>
      <p:pic>
        <p:nvPicPr>
          <p:cNvPr id="5" name="Picture 4">
            <a:extLst>
              <a:ext uri="{FF2B5EF4-FFF2-40B4-BE49-F238E27FC236}">
                <a16:creationId xmlns:a16="http://schemas.microsoft.com/office/drawing/2014/main" id="{427BA8AC-8B4F-6BF7-83CA-9ABEB1E37FF9}"/>
              </a:ext>
            </a:extLst>
          </p:cNvPr>
          <p:cNvPicPr>
            <a:picLocks noChangeAspect="1"/>
          </p:cNvPicPr>
          <p:nvPr/>
        </p:nvPicPr>
        <p:blipFill>
          <a:blip r:embed="rId5"/>
          <a:stretch>
            <a:fillRect/>
          </a:stretch>
        </p:blipFill>
        <p:spPr>
          <a:xfrm>
            <a:off x="113553" y="3300319"/>
            <a:ext cx="2029108" cy="3029373"/>
          </a:xfrm>
          <a:prstGeom prst="rect">
            <a:avLst/>
          </a:prstGeom>
        </p:spPr>
      </p:pic>
      <p:pic>
        <p:nvPicPr>
          <p:cNvPr id="6" name="Picture 5" descr="A variety of food on a table&#10;&#10;Description automatically generated">
            <a:extLst>
              <a:ext uri="{FF2B5EF4-FFF2-40B4-BE49-F238E27FC236}">
                <a16:creationId xmlns:a16="http://schemas.microsoft.com/office/drawing/2014/main" id="{F293D38E-21A6-AB1F-3200-850693F117D6}"/>
              </a:ext>
            </a:extLst>
          </p:cNvPr>
          <p:cNvPicPr>
            <a:picLocks noChangeAspect="1"/>
          </p:cNvPicPr>
          <p:nvPr/>
        </p:nvPicPr>
        <p:blipFill>
          <a:blip r:embed="rId6"/>
          <a:stretch>
            <a:fillRect/>
          </a:stretch>
        </p:blipFill>
        <p:spPr>
          <a:xfrm>
            <a:off x="8265400" y="1496164"/>
            <a:ext cx="2485827" cy="1661159"/>
          </a:xfrm>
          <a:prstGeom prst="rect">
            <a:avLst/>
          </a:prstGeom>
        </p:spPr>
      </p:pic>
      <p:sp>
        <p:nvSpPr>
          <p:cNvPr id="8" name="TextBox 7">
            <a:extLst>
              <a:ext uri="{FF2B5EF4-FFF2-40B4-BE49-F238E27FC236}">
                <a16:creationId xmlns:a16="http://schemas.microsoft.com/office/drawing/2014/main" id="{24315D60-002F-1858-905F-58BEBDD37BFE}"/>
              </a:ext>
            </a:extLst>
          </p:cNvPr>
          <p:cNvSpPr txBox="1"/>
          <p:nvPr/>
        </p:nvSpPr>
        <p:spPr>
          <a:xfrm>
            <a:off x="7576751" y="3107725"/>
            <a:ext cx="55646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solidFill>
                  <a:srgbClr val="58C1BA"/>
                </a:solidFill>
                <a:cs typeface="Segoe UI"/>
                <a:hlinkClick r:id="rId7"/>
              </a:rPr>
              <a:t>https://www.youtube.com/watch?v=82kYQ7j7X2s</a:t>
            </a:r>
            <a:endParaRPr lang="en-GB"/>
          </a:p>
        </p:txBody>
      </p:sp>
    </p:spTree>
    <p:extLst>
      <p:ext uri="{BB962C8B-B14F-4D97-AF65-F5344CB8AC3E}">
        <p14:creationId xmlns:p14="http://schemas.microsoft.com/office/powerpoint/2010/main" val="2462580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7A17-A327-FD79-940C-30FB96213A71}"/>
              </a:ext>
            </a:extLst>
          </p:cNvPr>
          <p:cNvSpPr>
            <a:spLocks noGrp="1"/>
          </p:cNvSpPr>
          <p:nvPr>
            <p:ph type="title"/>
          </p:nvPr>
        </p:nvSpPr>
        <p:spPr/>
        <p:txBody>
          <a:bodyPr/>
          <a:lstStyle/>
          <a:p>
            <a:r>
              <a:rPr lang="en-GB" dirty="0"/>
              <a:t>Potential impact of lifestyle:</a:t>
            </a:r>
            <a:br>
              <a:rPr lang="en-GB" dirty="0"/>
            </a:br>
            <a:r>
              <a:rPr lang="en-GB" dirty="0"/>
              <a:t>Med Diet</a:t>
            </a:r>
          </a:p>
        </p:txBody>
      </p:sp>
      <p:pic>
        <p:nvPicPr>
          <p:cNvPr id="6" name="Content Placeholder 5" descr="PPT - Mediterranean diet and h eart health PowerPoint Presentation ...">
            <a:extLst>
              <a:ext uri="{FF2B5EF4-FFF2-40B4-BE49-F238E27FC236}">
                <a16:creationId xmlns:a16="http://schemas.microsoft.com/office/drawing/2014/main" id="{1A680C5F-0316-72C8-46BC-D398D779BDC2}"/>
              </a:ext>
            </a:extLst>
          </p:cNvPr>
          <p:cNvPicPr>
            <a:picLocks noGrp="1" noChangeAspect="1"/>
          </p:cNvPicPr>
          <p:nvPr>
            <p:ph idx="1"/>
          </p:nvPr>
        </p:nvPicPr>
        <p:blipFill>
          <a:blip r:embed="rId2"/>
          <a:stretch>
            <a:fillRect/>
          </a:stretch>
        </p:blipFill>
        <p:spPr>
          <a:xfrm>
            <a:off x="1296902" y="2021746"/>
            <a:ext cx="5594349" cy="4195762"/>
          </a:xfrm>
        </p:spPr>
      </p:pic>
      <p:sp>
        <p:nvSpPr>
          <p:cNvPr id="7" name="TextBox 6">
            <a:extLst>
              <a:ext uri="{FF2B5EF4-FFF2-40B4-BE49-F238E27FC236}">
                <a16:creationId xmlns:a16="http://schemas.microsoft.com/office/drawing/2014/main" id="{B036C1FD-30EE-14CB-7CDA-3C081D9D1C49}"/>
              </a:ext>
            </a:extLst>
          </p:cNvPr>
          <p:cNvSpPr txBox="1"/>
          <p:nvPr/>
        </p:nvSpPr>
        <p:spPr>
          <a:xfrm>
            <a:off x="7445781" y="2270332"/>
            <a:ext cx="382262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GB" dirty="0"/>
          </a:p>
          <a:p>
            <a:pPr marL="285750" indent="-285750">
              <a:buFont typeface="Arial"/>
              <a:buChar char="•"/>
            </a:pPr>
            <a:r>
              <a:rPr lang="en-GB" dirty="0"/>
              <a:t>7557 Spanish Participants</a:t>
            </a:r>
          </a:p>
          <a:p>
            <a:pPr marL="285750" indent="-285750">
              <a:buFont typeface="Arial"/>
              <a:buChar char="•"/>
            </a:pPr>
            <a:r>
              <a:rPr lang="en-GB" dirty="0"/>
              <a:t>5 year FU </a:t>
            </a:r>
          </a:p>
          <a:p>
            <a:pPr marL="285750" indent="-285750">
              <a:buFont typeface="Arial"/>
              <a:buChar char="•"/>
            </a:pPr>
            <a:r>
              <a:rPr lang="en-GB" dirty="0"/>
              <a:t>Primary prevention of CVD</a:t>
            </a:r>
          </a:p>
          <a:p>
            <a:pPr marL="285750" indent="-285750">
              <a:buFont typeface="Arial"/>
              <a:buChar char="•"/>
            </a:pPr>
            <a:endParaRPr lang="en-GB" dirty="0"/>
          </a:p>
          <a:p>
            <a:pPr marL="285750" indent="-285750">
              <a:buFont typeface="Arial"/>
              <a:buChar char="•"/>
            </a:pPr>
            <a:r>
              <a:rPr lang="en-GB" dirty="0"/>
              <a:t>30% reduction of cardiovascular events over 5 years</a:t>
            </a:r>
          </a:p>
          <a:p>
            <a:pPr marL="285750" indent="-285750">
              <a:buFont typeface="Arial"/>
              <a:buChar char="•"/>
            </a:pPr>
            <a:endParaRPr lang="en-GB" dirty="0"/>
          </a:p>
          <a:p>
            <a:pPr marL="285750" indent="-285750">
              <a:buFont typeface="Arial"/>
              <a:buChar char="•"/>
            </a:pPr>
            <a:r>
              <a:rPr lang="en-GB" dirty="0"/>
              <a:t>Med diet: plant rich, healthy fats, judicious use of animal proteins, tree nuts +/- olive oil</a:t>
            </a:r>
          </a:p>
        </p:txBody>
      </p:sp>
      <p:sp>
        <p:nvSpPr>
          <p:cNvPr id="8" name="TextBox 7">
            <a:extLst>
              <a:ext uri="{FF2B5EF4-FFF2-40B4-BE49-F238E27FC236}">
                <a16:creationId xmlns:a16="http://schemas.microsoft.com/office/drawing/2014/main" id="{015FA9D1-6CAC-3E00-430F-038307C6BEB6}"/>
              </a:ext>
            </a:extLst>
          </p:cNvPr>
          <p:cNvSpPr txBox="1"/>
          <p:nvPr/>
        </p:nvSpPr>
        <p:spPr>
          <a:xfrm>
            <a:off x="163443" y="6215270"/>
            <a:ext cx="112798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Primary Prevention of Cardiovascular Disease with a Mediterranean Diet Supplemented with Extra-Virgin Olive Oil or Nuts | New England Journal of Medicine (nejm.org)</a:t>
            </a:r>
            <a:endParaRPr lang="en-US"/>
          </a:p>
        </p:txBody>
      </p:sp>
    </p:spTree>
    <p:extLst>
      <p:ext uri="{BB962C8B-B14F-4D97-AF65-F5344CB8AC3E}">
        <p14:creationId xmlns:p14="http://schemas.microsoft.com/office/powerpoint/2010/main" val="766645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E4DD9-7E10-93E6-9047-C56E70362365}"/>
              </a:ext>
            </a:extLst>
          </p:cNvPr>
          <p:cNvSpPr>
            <a:spLocks noGrp="1"/>
          </p:cNvSpPr>
          <p:nvPr>
            <p:ph type="title"/>
          </p:nvPr>
        </p:nvSpPr>
        <p:spPr/>
        <p:txBody>
          <a:bodyPr/>
          <a:lstStyle/>
          <a:p>
            <a:r>
              <a:rPr lang="en-GB" dirty="0">
                <a:solidFill>
                  <a:srgbClr val="EBEBEB"/>
                </a:solidFill>
                <a:latin typeface="Century Gothic"/>
                <a:ea typeface="Roboto"/>
                <a:cs typeface="Roboto"/>
              </a:rPr>
              <a:t>Dietary Approaches to </a:t>
            </a:r>
            <a:br>
              <a:rPr lang="en-GB" dirty="0">
                <a:solidFill>
                  <a:srgbClr val="EBEBEB"/>
                </a:solidFill>
                <a:latin typeface="Century Gothic"/>
                <a:ea typeface="Roboto"/>
                <a:cs typeface="Roboto"/>
              </a:rPr>
            </a:br>
            <a:r>
              <a:rPr lang="en-GB" dirty="0">
                <a:solidFill>
                  <a:srgbClr val="EBEBEB"/>
                </a:solidFill>
                <a:latin typeface="Century Gothic"/>
                <a:ea typeface="Roboto"/>
                <a:cs typeface="Roboto"/>
              </a:rPr>
              <a:t>Stop Hypertension : DASH </a:t>
            </a:r>
            <a:endParaRPr lang="en-US" dirty="0"/>
          </a:p>
        </p:txBody>
      </p:sp>
      <p:pic>
        <p:nvPicPr>
          <p:cNvPr id="4" name="Content Placeholder 3" descr="Use the DASH Diet to Easily Lower Your Blood Pressure">
            <a:extLst>
              <a:ext uri="{FF2B5EF4-FFF2-40B4-BE49-F238E27FC236}">
                <a16:creationId xmlns:a16="http://schemas.microsoft.com/office/drawing/2014/main" id="{38D18642-BF30-5CB6-91F3-9F1CEED4CCD6}"/>
              </a:ext>
            </a:extLst>
          </p:cNvPr>
          <p:cNvPicPr>
            <a:picLocks noGrp="1" noChangeAspect="1"/>
          </p:cNvPicPr>
          <p:nvPr>
            <p:ph idx="1"/>
          </p:nvPr>
        </p:nvPicPr>
        <p:blipFill>
          <a:blip r:embed="rId3"/>
          <a:stretch>
            <a:fillRect/>
          </a:stretch>
        </p:blipFill>
        <p:spPr>
          <a:xfrm>
            <a:off x="7728954" y="549233"/>
            <a:ext cx="4211732" cy="5657978"/>
          </a:xfrm>
        </p:spPr>
      </p:pic>
      <p:pic>
        <p:nvPicPr>
          <p:cNvPr id="5" name="Picture 4" descr="A diagram of fruit and vegetable diet&#10;&#10;Description automatically generated">
            <a:extLst>
              <a:ext uri="{FF2B5EF4-FFF2-40B4-BE49-F238E27FC236}">
                <a16:creationId xmlns:a16="http://schemas.microsoft.com/office/drawing/2014/main" id="{B7AB18E2-2870-87F1-41C3-D018C5D02529}"/>
              </a:ext>
            </a:extLst>
          </p:cNvPr>
          <p:cNvPicPr>
            <a:picLocks noChangeAspect="1"/>
          </p:cNvPicPr>
          <p:nvPr/>
        </p:nvPicPr>
        <p:blipFill>
          <a:blip r:embed="rId4"/>
          <a:stretch>
            <a:fillRect/>
          </a:stretch>
        </p:blipFill>
        <p:spPr>
          <a:xfrm>
            <a:off x="639793" y="1880036"/>
            <a:ext cx="5765321" cy="4100423"/>
          </a:xfrm>
          <a:prstGeom prst="rect">
            <a:avLst/>
          </a:prstGeom>
        </p:spPr>
      </p:pic>
      <p:sp>
        <p:nvSpPr>
          <p:cNvPr id="7" name="TextBox 6">
            <a:extLst>
              <a:ext uri="{FF2B5EF4-FFF2-40B4-BE49-F238E27FC236}">
                <a16:creationId xmlns:a16="http://schemas.microsoft.com/office/drawing/2014/main" id="{1E5F0D65-F079-0EE0-96A5-3597340041C1}"/>
              </a:ext>
            </a:extLst>
          </p:cNvPr>
          <p:cNvSpPr txBox="1"/>
          <p:nvPr/>
        </p:nvSpPr>
        <p:spPr>
          <a:xfrm>
            <a:off x="527879" y="6204226"/>
            <a:ext cx="91042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DASH (Dietary Approaches to Stop Hypertension) Diet Is Effective Treatment for Stage 1 Isolated Systolic Hypertension | Hypertension (ahajournals.org)</a:t>
            </a:r>
            <a:endParaRPr lang="en-US"/>
          </a:p>
        </p:txBody>
      </p:sp>
    </p:spTree>
    <p:extLst>
      <p:ext uri="{BB962C8B-B14F-4D97-AF65-F5344CB8AC3E}">
        <p14:creationId xmlns:p14="http://schemas.microsoft.com/office/powerpoint/2010/main" val="1564838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1FBD79-73C5-8DDA-5F12-445ACC046F59}"/>
              </a:ext>
            </a:extLst>
          </p:cNvPr>
          <p:cNvSpPr>
            <a:spLocks noGrp="1"/>
          </p:cNvSpPr>
          <p:nvPr>
            <p:ph type="title"/>
          </p:nvPr>
        </p:nvSpPr>
        <p:spPr/>
        <p:txBody>
          <a:bodyPr/>
          <a:lstStyle/>
          <a:p>
            <a:r>
              <a:rPr lang="en-GB" b="1" dirty="0"/>
              <a:t>Diabetes / Pre-diabetes Reversal</a:t>
            </a:r>
          </a:p>
        </p:txBody>
      </p:sp>
      <p:pic>
        <p:nvPicPr>
          <p:cNvPr id="5" name="Content Placeholder 4">
            <a:extLst>
              <a:ext uri="{FF2B5EF4-FFF2-40B4-BE49-F238E27FC236}">
                <a16:creationId xmlns:a16="http://schemas.microsoft.com/office/drawing/2014/main" id="{129CF8F1-C895-097D-7844-32A685D75A5C}"/>
              </a:ext>
            </a:extLst>
          </p:cNvPr>
          <p:cNvPicPr>
            <a:picLocks noGrp="1" noChangeAspect="1"/>
          </p:cNvPicPr>
          <p:nvPr>
            <p:ph sz="half" idx="1"/>
          </p:nvPr>
        </p:nvPicPr>
        <p:blipFill>
          <a:blip r:embed="rId2"/>
          <a:stretch>
            <a:fillRect/>
          </a:stretch>
        </p:blipFill>
        <p:spPr>
          <a:xfrm>
            <a:off x="262102" y="1825625"/>
            <a:ext cx="6082797" cy="3767499"/>
          </a:xfrm>
        </p:spPr>
      </p:pic>
      <p:sp>
        <p:nvSpPr>
          <p:cNvPr id="7" name="Content Placeholder 6">
            <a:extLst>
              <a:ext uri="{FF2B5EF4-FFF2-40B4-BE49-F238E27FC236}">
                <a16:creationId xmlns:a16="http://schemas.microsoft.com/office/drawing/2014/main" id="{2B138908-C1C7-AEF8-7135-EAC4ED4A3E3A}"/>
              </a:ext>
            </a:extLst>
          </p:cNvPr>
          <p:cNvSpPr>
            <a:spLocks noGrp="1"/>
          </p:cNvSpPr>
          <p:nvPr>
            <p:ph sz="half" idx="2"/>
          </p:nvPr>
        </p:nvSpPr>
        <p:spPr>
          <a:xfrm>
            <a:off x="7631567" y="1547517"/>
            <a:ext cx="3704303" cy="4351338"/>
          </a:xfrm>
        </p:spPr>
        <p:txBody>
          <a:bodyPr vert="horz" lIns="91440" tIns="45720" rIns="91440" bIns="45720" rtlCol="0" anchor="t">
            <a:normAutofit/>
          </a:bodyPr>
          <a:lstStyle/>
          <a:p>
            <a:pPr>
              <a:buFont typeface="Wingdings" panose="05000000000000000000" pitchFamily="2" charset="2"/>
              <a:buChar char="ü"/>
            </a:pPr>
            <a:endParaRPr lang="en-GB" sz="3600" b="1" dirty="0"/>
          </a:p>
          <a:p>
            <a:pPr>
              <a:buFont typeface="Wingdings" panose="05000000000000000000" pitchFamily="2" charset="2"/>
              <a:buChar char="ü"/>
            </a:pPr>
            <a:r>
              <a:rPr lang="en-GB" sz="3600" b="1" dirty="0">
                <a:solidFill>
                  <a:srgbClr val="0070C0"/>
                </a:solidFill>
              </a:rPr>
              <a:t>Achievable</a:t>
            </a:r>
          </a:p>
          <a:p>
            <a:pPr>
              <a:buFont typeface="Wingdings" panose="05000000000000000000" pitchFamily="2" charset="2"/>
              <a:buChar char="ü"/>
            </a:pPr>
            <a:endParaRPr lang="en-GB" sz="3600" b="1" dirty="0">
              <a:solidFill>
                <a:srgbClr val="0070C0"/>
              </a:solidFill>
            </a:endParaRPr>
          </a:p>
          <a:p>
            <a:pPr>
              <a:buFont typeface="Wingdings" panose="05000000000000000000" pitchFamily="2" charset="2"/>
              <a:buChar char="ü"/>
            </a:pPr>
            <a:r>
              <a:rPr lang="en-GB" sz="3600" b="1" dirty="0">
                <a:solidFill>
                  <a:srgbClr val="0070C0"/>
                </a:solidFill>
              </a:rPr>
              <a:t>Enjoyable</a:t>
            </a:r>
          </a:p>
          <a:p>
            <a:pPr>
              <a:buClr>
                <a:srgbClr val="8AD0D6"/>
              </a:buClr>
              <a:buFont typeface="Wingdings" panose="05000000000000000000" pitchFamily="2" charset="2"/>
              <a:buChar char="ü"/>
            </a:pPr>
            <a:endParaRPr lang="en-GB" sz="3600" b="1" dirty="0">
              <a:solidFill>
                <a:srgbClr val="0070C0"/>
              </a:solidFill>
            </a:endParaRPr>
          </a:p>
          <a:p>
            <a:pPr>
              <a:buClr>
                <a:srgbClr val="8AD0D6"/>
              </a:buClr>
              <a:buFont typeface="Wingdings" panose="05000000000000000000" pitchFamily="2" charset="2"/>
              <a:buChar char="ü"/>
            </a:pPr>
            <a:r>
              <a:rPr lang="en-GB" sz="3600" b="1" dirty="0" err="1">
                <a:solidFill>
                  <a:srgbClr val="0070C0"/>
                </a:solidFill>
              </a:rPr>
              <a:t>Sustainble</a:t>
            </a:r>
          </a:p>
        </p:txBody>
      </p:sp>
    </p:spTree>
    <p:extLst>
      <p:ext uri="{BB962C8B-B14F-4D97-AF65-F5344CB8AC3E}">
        <p14:creationId xmlns:p14="http://schemas.microsoft.com/office/powerpoint/2010/main" val="627634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1502E-B3BF-F62D-77BF-5AF95571521B}"/>
              </a:ext>
            </a:extLst>
          </p:cNvPr>
          <p:cNvSpPr>
            <a:spLocks noGrp="1"/>
          </p:cNvSpPr>
          <p:nvPr>
            <p:ph type="title"/>
          </p:nvPr>
        </p:nvSpPr>
        <p:spPr>
          <a:xfrm>
            <a:off x="646111" y="432904"/>
            <a:ext cx="9404723" cy="1400530"/>
          </a:xfrm>
        </p:spPr>
        <p:txBody>
          <a:bodyPr/>
          <a:lstStyle/>
          <a:p>
            <a:r>
              <a:rPr lang="en-GB" dirty="0" err="1"/>
              <a:t>Mythe</a:t>
            </a:r>
            <a:r>
              <a:rPr lang="en-GB" dirty="0"/>
              <a:t> Low Carb Club </a:t>
            </a:r>
            <a:br>
              <a:rPr lang="en-GB" dirty="0"/>
            </a:br>
            <a:r>
              <a:rPr lang="en-GB" dirty="0"/>
              <a:t>Lower Carb &amp; Healthy Fat Lifestyle approach</a:t>
            </a:r>
          </a:p>
        </p:txBody>
      </p:sp>
      <p:sp>
        <p:nvSpPr>
          <p:cNvPr id="3" name="Content Placeholder 2">
            <a:extLst>
              <a:ext uri="{FF2B5EF4-FFF2-40B4-BE49-F238E27FC236}">
                <a16:creationId xmlns:a16="http://schemas.microsoft.com/office/drawing/2014/main" id="{FCEC0B6F-544F-A265-4B3B-10BFEAD2179F}"/>
              </a:ext>
            </a:extLst>
          </p:cNvPr>
          <p:cNvSpPr>
            <a:spLocks noGrp="1"/>
          </p:cNvSpPr>
          <p:nvPr>
            <p:ph idx="1"/>
          </p:nvPr>
        </p:nvSpPr>
        <p:spPr>
          <a:xfrm>
            <a:off x="1231492" y="1833434"/>
            <a:ext cx="10515600" cy="5146486"/>
          </a:xfrm>
        </p:spPr>
        <p:txBody>
          <a:bodyPr>
            <a:normAutofit fontScale="92500" lnSpcReduction="20000"/>
          </a:bodyPr>
          <a:lstStyle/>
          <a:p>
            <a:pPr algn="r"/>
            <a:r>
              <a:rPr lang="en-GB" dirty="0"/>
              <a:t>Eat REAL FOOD</a:t>
            </a:r>
          </a:p>
          <a:p>
            <a:pPr algn="r"/>
            <a:r>
              <a:rPr lang="en-GB" dirty="0"/>
              <a:t>Minimise sugar</a:t>
            </a:r>
          </a:p>
          <a:p>
            <a:pPr algn="r"/>
            <a:r>
              <a:rPr lang="en-GB" dirty="0"/>
              <a:t>Concentrate on quality of carbs</a:t>
            </a:r>
          </a:p>
          <a:p>
            <a:pPr algn="r"/>
            <a:r>
              <a:rPr lang="en-GB" dirty="0"/>
              <a:t>Make sure you eat enough protein</a:t>
            </a:r>
          </a:p>
          <a:p>
            <a:pPr algn="r"/>
            <a:r>
              <a:rPr lang="en-GB" dirty="0"/>
              <a:t>Don’t fear natural fat</a:t>
            </a:r>
          </a:p>
          <a:p>
            <a:pPr algn="r"/>
            <a:endParaRPr lang="en-GB" dirty="0"/>
          </a:p>
          <a:p>
            <a:pPr algn="r"/>
            <a:r>
              <a:rPr lang="en-GB" dirty="0"/>
              <a:t>Connecting with your ‘why’</a:t>
            </a:r>
          </a:p>
          <a:p>
            <a:pPr algn="r"/>
            <a:r>
              <a:rPr lang="en-GB" dirty="0"/>
              <a:t>Movement</a:t>
            </a:r>
          </a:p>
          <a:p>
            <a:pPr algn="r"/>
            <a:r>
              <a:rPr lang="en-GB" dirty="0"/>
              <a:t>Sleep</a:t>
            </a:r>
          </a:p>
          <a:p>
            <a:pPr algn="r"/>
            <a:r>
              <a:rPr lang="en-GB" dirty="0"/>
              <a:t>Relaxation</a:t>
            </a:r>
          </a:p>
          <a:p>
            <a:pPr algn="r"/>
            <a:r>
              <a:rPr lang="en-GB" dirty="0"/>
              <a:t>Connection &amp; Support</a:t>
            </a:r>
          </a:p>
          <a:p>
            <a:pPr algn="r"/>
            <a:endParaRPr lang="en-GB" dirty="0"/>
          </a:p>
          <a:p>
            <a:pPr marL="0" indent="0" algn="r">
              <a:buNone/>
            </a:pPr>
            <a:endParaRPr lang="en-GB" dirty="0"/>
          </a:p>
          <a:p>
            <a:pPr marL="0" indent="0" algn="r">
              <a:buNone/>
            </a:pPr>
            <a:r>
              <a:rPr lang="en-GB" dirty="0"/>
              <a:t> </a:t>
            </a:r>
          </a:p>
          <a:p>
            <a:pPr algn="r"/>
            <a:endParaRPr lang="en-GB" dirty="0"/>
          </a:p>
        </p:txBody>
      </p:sp>
      <p:pic>
        <p:nvPicPr>
          <p:cNvPr id="6" name="Picture 5">
            <a:extLst>
              <a:ext uri="{FF2B5EF4-FFF2-40B4-BE49-F238E27FC236}">
                <a16:creationId xmlns:a16="http://schemas.microsoft.com/office/drawing/2014/main" id="{276D1446-57A4-B624-7D4C-2946356E975B}"/>
              </a:ext>
            </a:extLst>
          </p:cNvPr>
          <p:cNvPicPr>
            <a:picLocks noChangeAspect="1"/>
          </p:cNvPicPr>
          <p:nvPr/>
        </p:nvPicPr>
        <p:blipFill>
          <a:blip r:embed="rId3"/>
          <a:stretch>
            <a:fillRect/>
          </a:stretch>
        </p:blipFill>
        <p:spPr>
          <a:xfrm>
            <a:off x="444908" y="1955591"/>
            <a:ext cx="6074208" cy="3554058"/>
          </a:xfrm>
          <a:prstGeom prst="rect">
            <a:avLst/>
          </a:prstGeom>
        </p:spPr>
      </p:pic>
      <p:pic>
        <p:nvPicPr>
          <p:cNvPr id="7" name="Picture 6">
            <a:extLst>
              <a:ext uri="{FF2B5EF4-FFF2-40B4-BE49-F238E27FC236}">
                <a16:creationId xmlns:a16="http://schemas.microsoft.com/office/drawing/2014/main" id="{0F616649-7173-BB5A-0FCF-E8FA38522CA5}"/>
              </a:ext>
            </a:extLst>
          </p:cNvPr>
          <p:cNvPicPr>
            <a:picLocks noChangeAspect="1"/>
          </p:cNvPicPr>
          <p:nvPr/>
        </p:nvPicPr>
        <p:blipFill>
          <a:blip r:embed="rId4"/>
          <a:stretch>
            <a:fillRect/>
          </a:stretch>
        </p:blipFill>
        <p:spPr>
          <a:xfrm>
            <a:off x="3800900" y="3637168"/>
            <a:ext cx="2553056" cy="1667108"/>
          </a:xfrm>
          <a:prstGeom prst="rect">
            <a:avLst/>
          </a:prstGeom>
        </p:spPr>
      </p:pic>
    </p:spTree>
    <p:extLst>
      <p:ext uri="{BB962C8B-B14F-4D97-AF65-F5344CB8AC3E}">
        <p14:creationId xmlns:p14="http://schemas.microsoft.com/office/powerpoint/2010/main" val="3122267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FAE2-FD84-FB2D-2BA0-A74346249DA8}"/>
              </a:ext>
            </a:extLst>
          </p:cNvPr>
          <p:cNvSpPr>
            <a:spLocks noGrp="1"/>
          </p:cNvSpPr>
          <p:nvPr>
            <p:ph type="title"/>
          </p:nvPr>
        </p:nvSpPr>
        <p:spPr/>
        <p:txBody>
          <a:bodyPr/>
          <a:lstStyle/>
          <a:p>
            <a:r>
              <a:rPr lang="en-GB" sz="4000" dirty="0"/>
              <a:t>Direct Study: Low Calorie Approach</a:t>
            </a:r>
          </a:p>
        </p:txBody>
      </p:sp>
      <p:pic>
        <p:nvPicPr>
          <p:cNvPr id="4" name="Content Placeholder 3" descr="Infographic of the DiRECT study, showing participants split between the control and intervention groups.">
            <a:extLst>
              <a:ext uri="{FF2B5EF4-FFF2-40B4-BE49-F238E27FC236}">
                <a16:creationId xmlns:a16="http://schemas.microsoft.com/office/drawing/2014/main" id="{7CCC6CE8-254C-CC1D-6C3A-2FEFDC3FDDD0}"/>
              </a:ext>
            </a:extLst>
          </p:cNvPr>
          <p:cNvPicPr>
            <a:picLocks noGrp="1" noChangeAspect="1"/>
          </p:cNvPicPr>
          <p:nvPr>
            <p:ph idx="1"/>
          </p:nvPr>
        </p:nvPicPr>
        <p:blipFill>
          <a:blip r:embed="rId2"/>
          <a:stretch>
            <a:fillRect/>
          </a:stretch>
        </p:blipFill>
        <p:spPr>
          <a:xfrm>
            <a:off x="1143612" y="1710290"/>
            <a:ext cx="8778203" cy="4195762"/>
          </a:xfrm>
        </p:spPr>
      </p:pic>
      <p:sp>
        <p:nvSpPr>
          <p:cNvPr id="5" name="TextBox 4">
            <a:extLst>
              <a:ext uri="{FF2B5EF4-FFF2-40B4-BE49-F238E27FC236}">
                <a16:creationId xmlns:a16="http://schemas.microsoft.com/office/drawing/2014/main" id="{EBC76891-8291-0B1E-0DB7-FE7930A010AE}"/>
              </a:ext>
            </a:extLst>
          </p:cNvPr>
          <p:cNvSpPr txBox="1"/>
          <p:nvPr/>
        </p:nvSpPr>
        <p:spPr>
          <a:xfrm>
            <a:off x="1146313" y="5906052"/>
            <a:ext cx="58685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Can Type 2 Diabetes be Reversed or Cured? | Weight loss tips (secondnature.io)</a:t>
            </a:r>
            <a:endParaRPr lang="en-US"/>
          </a:p>
        </p:txBody>
      </p:sp>
    </p:spTree>
    <p:extLst>
      <p:ext uri="{BB962C8B-B14F-4D97-AF65-F5344CB8AC3E}">
        <p14:creationId xmlns:p14="http://schemas.microsoft.com/office/powerpoint/2010/main" val="3473758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0B67-29E8-4805-A7E2-90AF1379E3D4}"/>
              </a:ext>
            </a:extLst>
          </p:cNvPr>
          <p:cNvSpPr>
            <a:spLocks noGrp="1"/>
          </p:cNvSpPr>
          <p:nvPr>
            <p:ph type="title"/>
          </p:nvPr>
        </p:nvSpPr>
        <p:spPr/>
        <p:txBody>
          <a:bodyPr>
            <a:normAutofit/>
          </a:bodyPr>
          <a:lstStyle/>
          <a:p>
            <a:r>
              <a:rPr lang="en-GB" sz="4000" b="1" dirty="0"/>
              <a:t>Very Low Calorie Diets: How to do it?</a:t>
            </a:r>
          </a:p>
        </p:txBody>
      </p:sp>
      <p:pic>
        <p:nvPicPr>
          <p:cNvPr id="6" name="Content Placeholder 5">
            <a:extLst>
              <a:ext uri="{FF2B5EF4-FFF2-40B4-BE49-F238E27FC236}">
                <a16:creationId xmlns:a16="http://schemas.microsoft.com/office/drawing/2014/main" id="{EEA9331F-51B2-752D-5425-F020D6032CF9}"/>
              </a:ext>
            </a:extLst>
          </p:cNvPr>
          <p:cNvPicPr>
            <a:picLocks noGrp="1" noChangeAspect="1"/>
          </p:cNvPicPr>
          <p:nvPr>
            <p:ph idx="1"/>
          </p:nvPr>
        </p:nvPicPr>
        <p:blipFill>
          <a:blip r:embed="rId3"/>
          <a:stretch>
            <a:fillRect/>
          </a:stretch>
        </p:blipFill>
        <p:spPr>
          <a:xfrm>
            <a:off x="3557807" y="1510830"/>
            <a:ext cx="4608453" cy="2665794"/>
          </a:xfrm>
        </p:spPr>
      </p:pic>
      <p:pic>
        <p:nvPicPr>
          <p:cNvPr id="5" name="Picture 4">
            <a:extLst>
              <a:ext uri="{FF2B5EF4-FFF2-40B4-BE49-F238E27FC236}">
                <a16:creationId xmlns:a16="http://schemas.microsoft.com/office/drawing/2014/main" id="{1AFA3208-B4B2-65FF-742F-22BC94CBA65A}"/>
              </a:ext>
            </a:extLst>
          </p:cNvPr>
          <p:cNvPicPr>
            <a:picLocks noChangeAspect="1"/>
          </p:cNvPicPr>
          <p:nvPr/>
        </p:nvPicPr>
        <p:blipFill>
          <a:blip r:embed="rId4"/>
          <a:stretch>
            <a:fillRect/>
          </a:stretch>
        </p:blipFill>
        <p:spPr>
          <a:xfrm>
            <a:off x="329331" y="1690688"/>
            <a:ext cx="3037460" cy="4809312"/>
          </a:xfrm>
          <a:prstGeom prst="rect">
            <a:avLst/>
          </a:prstGeom>
        </p:spPr>
      </p:pic>
      <p:pic>
        <p:nvPicPr>
          <p:cNvPr id="7" name="Picture 2" descr="National Diabetes Prevention Programme (NDPP) — Leicester Diabetes Centre">
            <a:extLst>
              <a:ext uri="{FF2B5EF4-FFF2-40B4-BE49-F238E27FC236}">
                <a16:creationId xmlns:a16="http://schemas.microsoft.com/office/drawing/2014/main" id="{C2AF3B35-5E87-5FF8-7BB7-BD786467E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2776" y="3275622"/>
            <a:ext cx="4694490" cy="31296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ealthier You NDPP Overview | Diabetes My Way | Greater Manchester ...">
            <a:extLst>
              <a:ext uri="{FF2B5EF4-FFF2-40B4-BE49-F238E27FC236}">
                <a16:creationId xmlns:a16="http://schemas.microsoft.com/office/drawing/2014/main" id="{0CDFC071-E505-7E11-DDB3-75F114C469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9002" y="4338756"/>
            <a:ext cx="3242580" cy="216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92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39628-1995-960D-FE52-08BE834AEBCE}"/>
              </a:ext>
            </a:extLst>
          </p:cNvPr>
          <p:cNvSpPr>
            <a:spLocks noGrp="1"/>
          </p:cNvSpPr>
          <p:nvPr>
            <p:ph type="title"/>
          </p:nvPr>
        </p:nvSpPr>
        <p:spPr/>
        <p:txBody>
          <a:bodyPr/>
          <a:lstStyle/>
          <a:p>
            <a:r>
              <a:rPr lang="en-GB" dirty="0"/>
              <a:t>Real world insights: Lower carbohydrate approach (23m)</a:t>
            </a:r>
          </a:p>
        </p:txBody>
      </p:sp>
      <p:sp>
        <p:nvSpPr>
          <p:cNvPr id="3" name="Content Placeholder 2">
            <a:extLst>
              <a:ext uri="{FF2B5EF4-FFF2-40B4-BE49-F238E27FC236}">
                <a16:creationId xmlns:a16="http://schemas.microsoft.com/office/drawing/2014/main" id="{60F83BB7-A1D3-5C6C-AB9B-91770028A6F1}"/>
              </a:ext>
            </a:extLst>
          </p:cNvPr>
          <p:cNvSpPr>
            <a:spLocks noGrp="1"/>
          </p:cNvSpPr>
          <p:nvPr>
            <p:ph idx="1"/>
          </p:nvPr>
        </p:nvSpPr>
        <p:spPr/>
        <p:txBody>
          <a:bodyPr>
            <a:normAutofit fontScale="85000" lnSpcReduction="10000"/>
          </a:bodyPr>
          <a:lstStyle/>
          <a:p>
            <a:r>
              <a:rPr lang="en-GB" dirty="0"/>
              <a:t>Participants:  71 Pre diabetic, 128 T2DM patients at Norwood surgery 2013-2019</a:t>
            </a:r>
          </a:p>
          <a:p>
            <a:r>
              <a:rPr lang="en-GB" dirty="0"/>
              <a:t>Method: 1: 1 consultations, supplemented with group consultations, focus on sugar, carbohydrates and higher GI foods. Mean duration 23 months</a:t>
            </a:r>
          </a:p>
          <a:p>
            <a:r>
              <a:rPr lang="en-GB" dirty="0"/>
              <a:t>Results</a:t>
            </a:r>
          </a:p>
          <a:p>
            <a:pPr lvl="1"/>
            <a:r>
              <a:rPr lang="en-GB" dirty="0"/>
              <a:t>Median weight drop 99.7Jg to 91.4Kg p&lt; 0.001</a:t>
            </a:r>
          </a:p>
          <a:p>
            <a:pPr lvl="1"/>
            <a:r>
              <a:rPr lang="en-GB" dirty="0"/>
              <a:t>Median HbA1c from 65.5. to 48 p&lt;0.001 for diabetic patients</a:t>
            </a:r>
          </a:p>
          <a:p>
            <a:pPr lvl="1"/>
            <a:r>
              <a:rPr lang="en-GB" dirty="0"/>
              <a:t>Median HbA1c fall 44 to 39 p&lt;0.001 for pre diabetic patients (93% normal Hba1c)</a:t>
            </a:r>
          </a:p>
          <a:p>
            <a:pPr lvl="1"/>
            <a:r>
              <a:rPr lang="en-GB" dirty="0"/>
              <a:t>Drug free T2DM remission 46% participants</a:t>
            </a:r>
          </a:p>
          <a:p>
            <a:pPr lvl="1"/>
            <a:r>
              <a:rPr lang="en-GB" dirty="0"/>
              <a:t>Drug budget saving £50885 per year less than average for the area</a:t>
            </a:r>
          </a:p>
          <a:p>
            <a:pPr marL="457200" lvl="1" indent="0">
              <a:buNone/>
            </a:pPr>
            <a:endParaRPr lang="en-GB" sz="1900" dirty="0"/>
          </a:p>
          <a:p>
            <a:pPr marL="457200" lvl="1" indent="0">
              <a:buNone/>
            </a:pPr>
            <a:endParaRPr lang="en-GB" sz="1900" dirty="0"/>
          </a:p>
          <a:p>
            <a:pPr marL="457200" lvl="1" indent="0">
              <a:buNone/>
            </a:pPr>
            <a:r>
              <a:rPr lang="en-GB" sz="1900" dirty="0"/>
              <a:t>BMJ Nutrition, Prevention &amp; Health. 2020:bmjnph-2020-000072.</a:t>
            </a:r>
          </a:p>
        </p:txBody>
      </p:sp>
    </p:spTree>
    <p:extLst>
      <p:ext uri="{BB962C8B-B14F-4D97-AF65-F5344CB8AC3E}">
        <p14:creationId xmlns:p14="http://schemas.microsoft.com/office/powerpoint/2010/main" val="572254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5FFA-0F00-1417-ED0F-6073CA24D894}"/>
              </a:ext>
            </a:extLst>
          </p:cNvPr>
          <p:cNvSpPr>
            <a:spLocks noGrp="1"/>
          </p:cNvSpPr>
          <p:nvPr>
            <p:ph type="title"/>
          </p:nvPr>
        </p:nvSpPr>
        <p:spPr/>
        <p:txBody>
          <a:bodyPr/>
          <a:lstStyle/>
          <a:p>
            <a:r>
              <a:rPr lang="en-GB" dirty="0"/>
              <a:t>Hba1C and Weight reduction over mean 23m</a:t>
            </a:r>
          </a:p>
        </p:txBody>
      </p:sp>
      <p:sp>
        <p:nvSpPr>
          <p:cNvPr id="3" name="Content Placeholder 2">
            <a:extLst>
              <a:ext uri="{FF2B5EF4-FFF2-40B4-BE49-F238E27FC236}">
                <a16:creationId xmlns:a16="http://schemas.microsoft.com/office/drawing/2014/main" id="{33D66A6B-CD0B-8E9C-A747-D0FB3365C0DE}"/>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DF835B9C-299C-868B-6954-155915C07A1C}"/>
              </a:ext>
            </a:extLst>
          </p:cNvPr>
          <p:cNvPicPr>
            <a:picLocks noChangeAspect="1"/>
          </p:cNvPicPr>
          <p:nvPr/>
        </p:nvPicPr>
        <p:blipFill>
          <a:blip r:embed="rId2"/>
          <a:stretch>
            <a:fillRect/>
          </a:stretch>
        </p:blipFill>
        <p:spPr>
          <a:xfrm>
            <a:off x="528089" y="1690688"/>
            <a:ext cx="10515600" cy="4939761"/>
          </a:xfrm>
          <a:prstGeom prst="rect">
            <a:avLst/>
          </a:prstGeom>
        </p:spPr>
      </p:pic>
    </p:spTree>
    <p:extLst>
      <p:ext uri="{BB962C8B-B14F-4D97-AF65-F5344CB8AC3E}">
        <p14:creationId xmlns:p14="http://schemas.microsoft.com/office/powerpoint/2010/main" val="3344665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2C15A-9C27-A8BD-57A9-B5C539DA63D8}"/>
              </a:ext>
            </a:extLst>
          </p:cNvPr>
          <p:cNvSpPr>
            <a:spLocks noGrp="1"/>
          </p:cNvSpPr>
          <p:nvPr>
            <p:ph type="title"/>
          </p:nvPr>
        </p:nvSpPr>
        <p:spPr>
          <a:xfrm>
            <a:off x="838200" y="18255"/>
            <a:ext cx="10515600" cy="1325563"/>
          </a:xfrm>
        </p:spPr>
        <p:txBody>
          <a:bodyPr/>
          <a:lstStyle/>
          <a:p>
            <a:r>
              <a:rPr lang="en-GB" dirty="0"/>
              <a:t>Change in lipids over 23m low carb approach</a:t>
            </a:r>
          </a:p>
        </p:txBody>
      </p:sp>
      <p:sp>
        <p:nvSpPr>
          <p:cNvPr id="3" name="Content Placeholder 2">
            <a:extLst>
              <a:ext uri="{FF2B5EF4-FFF2-40B4-BE49-F238E27FC236}">
                <a16:creationId xmlns:a16="http://schemas.microsoft.com/office/drawing/2014/main" id="{3038C6CB-F948-AA56-EAEE-17B7C5E4881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0323EC3-28B3-CBD6-4A3B-58A26F7781F6}"/>
              </a:ext>
            </a:extLst>
          </p:cNvPr>
          <p:cNvPicPr>
            <a:picLocks noChangeAspect="1"/>
          </p:cNvPicPr>
          <p:nvPr/>
        </p:nvPicPr>
        <p:blipFill>
          <a:blip r:embed="rId2"/>
          <a:stretch>
            <a:fillRect/>
          </a:stretch>
        </p:blipFill>
        <p:spPr>
          <a:xfrm>
            <a:off x="345831" y="1502676"/>
            <a:ext cx="10290143" cy="5366367"/>
          </a:xfrm>
          <a:prstGeom prst="rect">
            <a:avLst/>
          </a:prstGeom>
        </p:spPr>
      </p:pic>
    </p:spTree>
    <p:extLst>
      <p:ext uri="{BB962C8B-B14F-4D97-AF65-F5344CB8AC3E}">
        <p14:creationId xmlns:p14="http://schemas.microsoft.com/office/powerpoint/2010/main" val="3134958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125F-9D2F-6C23-81D5-73491FFC4DEE}"/>
              </a:ext>
            </a:extLst>
          </p:cNvPr>
          <p:cNvSpPr>
            <a:spLocks noGrp="1"/>
          </p:cNvSpPr>
          <p:nvPr>
            <p:ph type="title"/>
          </p:nvPr>
        </p:nvSpPr>
        <p:spPr>
          <a:xfrm>
            <a:off x="646111" y="452718"/>
            <a:ext cx="10483024" cy="1386153"/>
          </a:xfrm>
        </p:spPr>
        <p:txBody>
          <a:bodyPr/>
          <a:lstStyle/>
          <a:p>
            <a:r>
              <a:rPr lang="en-GB" dirty="0"/>
              <a:t>Impact of deprescribing: </a:t>
            </a:r>
            <a:br>
              <a:rPr lang="en-GB" dirty="0"/>
            </a:br>
            <a:r>
              <a:rPr lang="en-GB" dirty="0"/>
              <a:t>21% drug reduction &amp; &gt;£50 000 saving</a:t>
            </a:r>
          </a:p>
        </p:txBody>
      </p:sp>
      <p:pic>
        <p:nvPicPr>
          <p:cNvPr id="4" name="Content Placeholder 3" descr="A blue and red pie chart&#10;&#10;Description automatically generated">
            <a:extLst>
              <a:ext uri="{FF2B5EF4-FFF2-40B4-BE49-F238E27FC236}">
                <a16:creationId xmlns:a16="http://schemas.microsoft.com/office/drawing/2014/main" id="{88DFF6C1-EA25-8C40-FE2B-1A9A78DB6D5B}"/>
              </a:ext>
            </a:extLst>
          </p:cNvPr>
          <p:cNvPicPr>
            <a:picLocks noGrp="1" noChangeAspect="1"/>
          </p:cNvPicPr>
          <p:nvPr>
            <p:ph idx="1"/>
          </p:nvPr>
        </p:nvPicPr>
        <p:blipFill>
          <a:blip r:embed="rId2"/>
          <a:stretch>
            <a:fillRect/>
          </a:stretch>
        </p:blipFill>
        <p:spPr>
          <a:xfrm>
            <a:off x="7839397" y="2336055"/>
            <a:ext cx="4100784" cy="3097243"/>
          </a:xfrm>
        </p:spPr>
      </p:pic>
      <p:pic>
        <p:nvPicPr>
          <p:cNvPr id="5" name="Picture 4">
            <a:extLst>
              <a:ext uri="{FF2B5EF4-FFF2-40B4-BE49-F238E27FC236}">
                <a16:creationId xmlns:a16="http://schemas.microsoft.com/office/drawing/2014/main" id="{62379C3D-69A4-2784-BBDF-BF223D3775F6}"/>
              </a:ext>
            </a:extLst>
          </p:cNvPr>
          <p:cNvPicPr>
            <a:picLocks noChangeAspect="1"/>
          </p:cNvPicPr>
          <p:nvPr/>
        </p:nvPicPr>
        <p:blipFill>
          <a:blip r:embed="rId3"/>
          <a:stretch>
            <a:fillRect/>
          </a:stretch>
        </p:blipFill>
        <p:spPr>
          <a:xfrm>
            <a:off x="337135" y="1855383"/>
            <a:ext cx="7305165" cy="4053007"/>
          </a:xfrm>
          <a:prstGeom prst="rect">
            <a:avLst/>
          </a:prstGeom>
        </p:spPr>
      </p:pic>
    </p:spTree>
    <p:extLst>
      <p:ext uri="{BB962C8B-B14F-4D97-AF65-F5344CB8AC3E}">
        <p14:creationId xmlns:p14="http://schemas.microsoft.com/office/powerpoint/2010/main" val="4204770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7436-2AEB-D2C5-7BF6-28816930C51C}"/>
              </a:ext>
            </a:extLst>
          </p:cNvPr>
          <p:cNvSpPr>
            <a:spLocks noGrp="1"/>
          </p:cNvSpPr>
          <p:nvPr>
            <p:ph type="title"/>
          </p:nvPr>
        </p:nvSpPr>
        <p:spPr/>
        <p:txBody>
          <a:bodyPr>
            <a:normAutofit/>
          </a:bodyPr>
          <a:lstStyle/>
          <a:p>
            <a:r>
              <a:rPr lang="en-GB" dirty="0"/>
              <a:t>….8 year data (2023)</a:t>
            </a:r>
          </a:p>
        </p:txBody>
      </p:sp>
      <p:sp>
        <p:nvSpPr>
          <p:cNvPr id="3" name="Content Placeholder 2">
            <a:extLst>
              <a:ext uri="{FF2B5EF4-FFF2-40B4-BE49-F238E27FC236}">
                <a16:creationId xmlns:a16="http://schemas.microsoft.com/office/drawing/2014/main" id="{262F42FE-48FE-9364-CB6C-790E191CCBDF}"/>
              </a:ext>
            </a:extLst>
          </p:cNvPr>
          <p:cNvSpPr>
            <a:spLocks noGrp="1"/>
          </p:cNvSpPr>
          <p:nvPr>
            <p:ph idx="1"/>
          </p:nvPr>
        </p:nvSpPr>
        <p:spPr>
          <a:xfrm>
            <a:off x="838200" y="5585100"/>
            <a:ext cx="10515600" cy="4351338"/>
          </a:xfrm>
        </p:spPr>
        <p:txBody>
          <a:bodyPr>
            <a:normAutofit/>
          </a:bodyPr>
          <a:lstStyle/>
          <a:p>
            <a:pPr marL="0" indent="0">
              <a:buNone/>
            </a:pPr>
            <a:r>
              <a:rPr lang="en-GB" sz="1400" dirty="0"/>
              <a:t>https://nutrition.bmj.com/content/early/2023/01/02/bmjnph-2022-000544</a:t>
            </a:r>
          </a:p>
        </p:txBody>
      </p:sp>
      <p:sp>
        <p:nvSpPr>
          <p:cNvPr id="4" name="TextBox 3">
            <a:extLst>
              <a:ext uri="{FF2B5EF4-FFF2-40B4-BE49-F238E27FC236}">
                <a16:creationId xmlns:a16="http://schemas.microsoft.com/office/drawing/2014/main" id="{8B6CEBE2-9F27-599F-23B7-2E1AE1C5DFA6}"/>
              </a:ext>
            </a:extLst>
          </p:cNvPr>
          <p:cNvSpPr txBox="1"/>
          <p:nvPr/>
        </p:nvSpPr>
        <p:spPr>
          <a:xfrm>
            <a:off x="838200" y="1432559"/>
            <a:ext cx="10647680" cy="415498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dirty="0"/>
              <a:t>39% of T2DM chose to follow low carb approach (n=186)</a:t>
            </a:r>
          </a:p>
          <a:p>
            <a:pPr marL="285750" indent="-285750">
              <a:buFont typeface="Arial" panose="020B0604020202020204" pitchFamily="34" charset="0"/>
              <a:buChar char="•"/>
            </a:pPr>
            <a:r>
              <a:rPr lang="en-GB" sz="2400" dirty="0"/>
              <a:t>Average FU 33 months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b="1" dirty="0"/>
              <a:t>Mean weight loss 10Kg</a:t>
            </a:r>
          </a:p>
          <a:p>
            <a:pPr marL="285750" indent="-285750">
              <a:buFont typeface="Arial" panose="020B0604020202020204" pitchFamily="34" charset="0"/>
              <a:buChar char="•"/>
            </a:pPr>
            <a:r>
              <a:rPr lang="en-GB" sz="2400" b="1" dirty="0"/>
              <a:t>Remission achieved in 51% (77% if &lt; 1yr T2DM)</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Median HbA1c fall from 63 to 46</a:t>
            </a:r>
            <a:endParaRPr lang="en-GB" dirty="0"/>
          </a:p>
          <a:p>
            <a:pPr marL="285750" indent="-285750">
              <a:buFont typeface="Arial" panose="020B0604020202020204" pitchFamily="34" charset="0"/>
              <a:buChar char="•"/>
            </a:pPr>
            <a:r>
              <a:rPr lang="en-GB" sz="2400" dirty="0"/>
              <a:t>Mean LDL cholesterol - 0.5mmol/L, TG - 0.9mmol/L</a:t>
            </a:r>
          </a:p>
          <a:p>
            <a:pPr marL="285750" indent="-285750">
              <a:buFont typeface="Arial" panose="020B0604020202020204" pitchFamily="34" charset="0"/>
              <a:buChar char="•"/>
            </a:pPr>
            <a:r>
              <a:rPr lang="en-GB" sz="2400" dirty="0"/>
              <a:t>Mean SBP - 12mmHg</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£68 353 less spent per year than average </a:t>
            </a:r>
            <a:endParaRPr lang="en-GB" dirty="0"/>
          </a:p>
        </p:txBody>
      </p:sp>
    </p:spTree>
    <p:extLst>
      <p:ext uri="{BB962C8B-B14F-4D97-AF65-F5344CB8AC3E}">
        <p14:creationId xmlns:p14="http://schemas.microsoft.com/office/powerpoint/2010/main" val="2003539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A5F42-E3E0-DEC5-547F-BBCD25B21991}"/>
              </a:ext>
            </a:extLst>
          </p:cNvPr>
          <p:cNvSpPr>
            <a:spLocks noGrp="1"/>
          </p:cNvSpPr>
          <p:nvPr>
            <p:ph type="title"/>
          </p:nvPr>
        </p:nvSpPr>
        <p:spPr>
          <a:xfrm>
            <a:off x="838200" y="273685"/>
            <a:ext cx="10515600" cy="1551940"/>
          </a:xfrm>
        </p:spPr>
        <p:txBody>
          <a:bodyPr/>
          <a:lstStyle/>
          <a:p>
            <a:r>
              <a:rPr lang="en-GB" dirty="0"/>
              <a:t> Lower carb approach</a:t>
            </a:r>
          </a:p>
        </p:txBody>
      </p:sp>
      <p:sp>
        <p:nvSpPr>
          <p:cNvPr id="3" name="Content Placeholder 2">
            <a:extLst>
              <a:ext uri="{FF2B5EF4-FFF2-40B4-BE49-F238E27FC236}">
                <a16:creationId xmlns:a16="http://schemas.microsoft.com/office/drawing/2014/main" id="{30B58668-DC33-1501-47C2-207DA0675F29}"/>
              </a:ext>
            </a:extLst>
          </p:cNvPr>
          <p:cNvSpPr>
            <a:spLocks noGrp="1"/>
          </p:cNvSpPr>
          <p:nvPr>
            <p:ph idx="1"/>
          </p:nvPr>
        </p:nvSpPr>
        <p:spPr>
          <a:xfrm>
            <a:off x="-3434757" y="3433577"/>
            <a:ext cx="10515600" cy="4351338"/>
          </a:xfrm>
        </p:spPr>
        <p:txBody>
          <a:bodyPr>
            <a:normAutofit/>
          </a:bodyPr>
          <a:lstStyle/>
          <a:p>
            <a:pPr marL="3657600" lvl="8" indent="0">
              <a:buNone/>
            </a:pPr>
            <a:r>
              <a:rPr lang="en-GB" sz="2400" dirty="0"/>
              <a:t>https://lowcarbfreshwell.co.uk/</a:t>
            </a:r>
          </a:p>
        </p:txBody>
      </p:sp>
      <p:pic>
        <p:nvPicPr>
          <p:cNvPr id="6" name="Picture 5" descr="A screenshot of a cell phone&#10;&#10;Description automatically generated">
            <a:extLst>
              <a:ext uri="{FF2B5EF4-FFF2-40B4-BE49-F238E27FC236}">
                <a16:creationId xmlns:a16="http://schemas.microsoft.com/office/drawing/2014/main" id="{536481E1-3965-6FA9-93AD-2E2629CEEBCF}"/>
              </a:ext>
            </a:extLst>
          </p:cNvPr>
          <p:cNvPicPr>
            <a:picLocks noChangeAspect="1"/>
          </p:cNvPicPr>
          <p:nvPr/>
        </p:nvPicPr>
        <p:blipFill>
          <a:blip r:embed="rId2"/>
          <a:stretch>
            <a:fillRect/>
          </a:stretch>
        </p:blipFill>
        <p:spPr>
          <a:xfrm>
            <a:off x="912363" y="1042014"/>
            <a:ext cx="1361519" cy="2362468"/>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45C6C9C4-2FA8-305A-F149-A26387ABB4DC}"/>
              </a:ext>
            </a:extLst>
          </p:cNvPr>
          <p:cNvPicPr>
            <a:picLocks noChangeAspect="1"/>
          </p:cNvPicPr>
          <p:nvPr/>
        </p:nvPicPr>
        <p:blipFill>
          <a:blip r:embed="rId3"/>
          <a:stretch>
            <a:fillRect/>
          </a:stretch>
        </p:blipFill>
        <p:spPr>
          <a:xfrm>
            <a:off x="2266808" y="1029513"/>
            <a:ext cx="1246328" cy="2376177"/>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D2AAD771-F942-F10C-DE7B-86E368A374A2}"/>
              </a:ext>
            </a:extLst>
          </p:cNvPr>
          <p:cNvPicPr>
            <a:picLocks noChangeAspect="1"/>
          </p:cNvPicPr>
          <p:nvPr/>
        </p:nvPicPr>
        <p:blipFill>
          <a:blip r:embed="rId4"/>
          <a:stretch>
            <a:fillRect/>
          </a:stretch>
        </p:blipFill>
        <p:spPr>
          <a:xfrm>
            <a:off x="3530482" y="1026083"/>
            <a:ext cx="1300962" cy="2367754"/>
          </a:xfrm>
          <a:prstGeom prst="rect">
            <a:avLst/>
          </a:prstGeom>
        </p:spPr>
      </p:pic>
      <p:pic>
        <p:nvPicPr>
          <p:cNvPr id="13" name="Content Placeholder 4">
            <a:extLst>
              <a:ext uri="{FF2B5EF4-FFF2-40B4-BE49-F238E27FC236}">
                <a16:creationId xmlns:a16="http://schemas.microsoft.com/office/drawing/2014/main" id="{09309082-E68A-A36C-08D9-A5A87D14959B}"/>
              </a:ext>
            </a:extLst>
          </p:cNvPr>
          <p:cNvPicPr>
            <a:picLocks noChangeAspect="1"/>
          </p:cNvPicPr>
          <p:nvPr/>
        </p:nvPicPr>
        <p:blipFill>
          <a:blip r:embed="rId5"/>
          <a:stretch>
            <a:fillRect/>
          </a:stretch>
        </p:blipFill>
        <p:spPr>
          <a:xfrm>
            <a:off x="6446520" y="1012224"/>
            <a:ext cx="4799473" cy="2777427"/>
          </a:xfrm>
          <a:prstGeom prst="rect">
            <a:avLst/>
          </a:prstGeom>
        </p:spPr>
      </p:pic>
      <p:sp>
        <p:nvSpPr>
          <p:cNvPr id="14" name="TextBox 13">
            <a:extLst>
              <a:ext uri="{FF2B5EF4-FFF2-40B4-BE49-F238E27FC236}">
                <a16:creationId xmlns:a16="http://schemas.microsoft.com/office/drawing/2014/main" id="{86E72BC9-D2F7-7382-909B-CB608C9358F7}"/>
              </a:ext>
            </a:extLst>
          </p:cNvPr>
          <p:cNvSpPr txBox="1"/>
          <p:nvPr/>
        </p:nvSpPr>
        <p:spPr>
          <a:xfrm>
            <a:off x="6280280" y="3859467"/>
            <a:ext cx="54698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hlinkClick r:id="rId6"/>
              </a:rPr>
              <a:t>https://phcuk.org/sugar/​</a:t>
            </a:r>
            <a:r>
              <a:rPr lang="en-US" dirty="0"/>
              <a:t>   </a:t>
            </a:r>
            <a:r>
              <a:rPr lang="en-GB" dirty="0" err="1"/>
              <a:t>Sugargraphhics</a:t>
            </a:r>
          </a:p>
        </p:txBody>
      </p:sp>
      <p:pic>
        <p:nvPicPr>
          <p:cNvPr id="16" name="Content Placeholder 8" descr="A screenshot of a website&#10;&#10;Description automatically generated">
            <a:extLst>
              <a:ext uri="{FF2B5EF4-FFF2-40B4-BE49-F238E27FC236}">
                <a16:creationId xmlns:a16="http://schemas.microsoft.com/office/drawing/2014/main" id="{B47F5764-3534-AFD6-509C-BED5AB9F1EEE}"/>
              </a:ext>
            </a:extLst>
          </p:cNvPr>
          <p:cNvPicPr>
            <a:picLocks noChangeAspect="1"/>
          </p:cNvPicPr>
          <p:nvPr/>
        </p:nvPicPr>
        <p:blipFill>
          <a:blip r:embed="rId7"/>
          <a:stretch>
            <a:fillRect/>
          </a:stretch>
        </p:blipFill>
        <p:spPr>
          <a:xfrm>
            <a:off x="6443991" y="4288015"/>
            <a:ext cx="4790509" cy="1828751"/>
          </a:xfrm>
          <a:prstGeom prst="rect">
            <a:avLst/>
          </a:prstGeom>
        </p:spPr>
      </p:pic>
      <p:pic>
        <p:nvPicPr>
          <p:cNvPr id="20" name="Picture 19" descr="A screenshot of a diet&#10;&#10;Description automatically generated">
            <a:extLst>
              <a:ext uri="{FF2B5EF4-FFF2-40B4-BE49-F238E27FC236}">
                <a16:creationId xmlns:a16="http://schemas.microsoft.com/office/drawing/2014/main" id="{E01C23EB-8D6F-FA5F-B435-AA4C5E5AEDC6}"/>
              </a:ext>
            </a:extLst>
          </p:cNvPr>
          <p:cNvPicPr>
            <a:picLocks noChangeAspect="1"/>
          </p:cNvPicPr>
          <p:nvPr/>
        </p:nvPicPr>
        <p:blipFill>
          <a:blip r:embed="rId8"/>
          <a:stretch>
            <a:fillRect/>
          </a:stretch>
        </p:blipFill>
        <p:spPr>
          <a:xfrm>
            <a:off x="157432" y="3797599"/>
            <a:ext cx="5709249" cy="2799632"/>
          </a:xfrm>
          <a:prstGeom prst="rect">
            <a:avLst/>
          </a:prstGeom>
        </p:spPr>
      </p:pic>
      <p:sp>
        <p:nvSpPr>
          <p:cNvPr id="21" name="TextBox 20">
            <a:extLst>
              <a:ext uri="{FF2B5EF4-FFF2-40B4-BE49-F238E27FC236}">
                <a16:creationId xmlns:a16="http://schemas.microsoft.com/office/drawing/2014/main" id="{1CF9B2B9-FFD4-D55A-7A55-03A0C96181DC}"/>
              </a:ext>
            </a:extLst>
          </p:cNvPr>
          <p:cNvSpPr txBox="1"/>
          <p:nvPr/>
        </p:nvSpPr>
        <p:spPr>
          <a:xfrm>
            <a:off x="6090249" y="6248400"/>
            <a:ext cx="38646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Low Carb | New Forest PCN</a:t>
            </a:r>
            <a:endParaRPr lang="en-US"/>
          </a:p>
        </p:txBody>
      </p:sp>
    </p:spTree>
    <p:extLst>
      <p:ext uri="{BB962C8B-B14F-4D97-AF65-F5344CB8AC3E}">
        <p14:creationId xmlns:p14="http://schemas.microsoft.com/office/powerpoint/2010/main" val="2843149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B7DD9C1-9375-FBDB-496C-2727404D5AB8}"/>
              </a:ext>
            </a:extLst>
          </p:cNvPr>
          <p:cNvPicPr>
            <a:picLocks noGrp="1" noChangeAspect="1"/>
          </p:cNvPicPr>
          <p:nvPr>
            <p:ph idx="1"/>
          </p:nvPr>
        </p:nvPicPr>
        <p:blipFill>
          <a:blip r:embed="rId2"/>
          <a:stretch>
            <a:fillRect/>
          </a:stretch>
        </p:blipFill>
        <p:spPr>
          <a:xfrm>
            <a:off x="292465" y="232537"/>
            <a:ext cx="5388989" cy="2554168"/>
          </a:xfrm>
          <a:prstGeom prst="rect">
            <a:avLst/>
          </a:prstGeom>
        </p:spPr>
      </p:pic>
      <p:sp>
        <p:nvSpPr>
          <p:cNvPr id="6" name="TextBox 5">
            <a:extLst>
              <a:ext uri="{FF2B5EF4-FFF2-40B4-BE49-F238E27FC236}">
                <a16:creationId xmlns:a16="http://schemas.microsoft.com/office/drawing/2014/main" id="{EE4DB11C-11A1-F8D6-1D6C-635612001664}"/>
              </a:ext>
            </a:extLst>
          </p:cNvPr>
          <p:cNvSpPr txBox="1"/>
          <p:nvPr/>
        </p:nvSpPr>
        <p:spPr>
          <a:xfrm>
            <a:off x="148690" y="2912100"/>
            <a:ext cx="6098058" cy="369332"/>
          </a:xfrm>
          <a:prstGeom prst="rect">
            <a:avLst/>
          </a:prstGeom>
          <a:noFill/>
        </p:spPr>
        <p:txBody>
          <a:bodyPr wrap="square">
            <a:spAutoFit/>
          </a:bodyPr>
          <a:lstStyle/>
          <a:p>
            <a:r>
              <a:rPr lang="en-GB" dirty="0"/>
              <a:t>https://www.drdavidcavan.com/for-professionals</a:t>
            </a:r>
          </a:p>
        </p:txBody>
      </p:sp>
      <p:pic>
        <p:nvPicPr>
          <p:cNvPr id="2" name="Picture 1" descr="A group of people posing for a photo&#10;&#10;Description automatically generated">
            <a:extLst>
              <a:ext uri="{FF2B5EF4-FFF2-40B4-BE49-F238E27FC236}">
                <a16:creationId xmlns:a16="http://schemas.microsoft.com/office/drawing/2014/main" id="{41CA04CC-6C1A-28A0-53C6-E12253EF9545}"/>
              </a:ext>
            </a:extLst>
          </p:cNvPr>
          <p:cNvPicPr>
            <a:picLocks noChangeAspect="1"/>
          </p:cNvPicPr>
          <p:nvPr/>
        </p:nvPicPr>
        <p:blipFill>
          <a:blip r:embed="rId3"/>
          <a:stretch>
            <a:fillRect/>
          </a:stretch>
        </p:blipFill>
        <p:spPr>
          <a:xfrm>
            <a:off x="6556075" y="238289"/>
            <a:ext cx="4615133" cy="2600177"/>
          </a:xfrm>
          <a:prstGeom prst="rect">
            <a:avLst/>
          </a:prstGeom>
        </p:spPr>
      </p:pic>
      <p:sp>
        <p:nvSpPr>
          <p:cNvPr id="3" name="TextBox 2">
            <a:extLst>
              <a:ext uri="{FF2B5EF4-FFF2-40B4-BE49-F238E27FC236}">
                <a16:creationId xmlns:a16="http://schemas.microsoft.com/office/drawing/2014/main" id="{3910E60A-6C03-08BE-D890-C313437549E5}"/>
              </a:ext>
            </a:extLst>
          </p:cNvPr>
          <p:cNvSpPr txBox="1"/>
          <p:nvPr/>
        </p:nvSpPr>
        <p:spPr>
          <a:xfrm>
            <a:off x="7010400" y="2826589"/>
            <a:ext cx="439659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3rd Primary Care Lifestyle Conference Tickets, Mon, Sep 16, 2024 at 9:00 AM | Eventbrite</a:t>
            </a:r>
            <a:endParaRPr lang="en-US"/>
          </a:p>
        </p:txBody>
      </p:sp>
      <p:pic>
        <p:nvPicPr>
          <p:cNvPr id="5" name="Picture 4" descr="A white text on a blue background&#10;&#10;Description automatically generated">
            <a:extLst>
              <a:ext uri="{FF2B5EF4-FFF2-40B4-BE49-F238E27FC236}">
                <a16:creationId xmlns:a16="http://schemas.microsoft.com/office/drawing/2014/main" id="{E8661B53-6A33-056A-4978-8F04F259FA5B}"/>
              </a:ext>
            </a:extLst>
          </p:cNvPr>
          <p:cNvPicPr>
            <a:picLocks noChangeAspect="1"/>
          </p:cNvPicPr>
          <p:nvPr/>
        </p:nvPicPr>
        <p:blipFill>
          <a:blip r:embed="rId5"/>
          <a:stretch>
            <a:fillRect/>
          </a:stretch>
        </p:blipFill>
        <p:spPr>
          <a:xfrm>
            <a:off x="294467" y="3684736"/>
            <a:ext cx="5794615" cy="2579658"/>
          </a:xfrm>
          <a:prstGeom prst="rect">
            <a:avLst/>
          </a:prstGeom>
        </p:spPr>
      </p:pic>
      <p:pic>
        <p:nvPicPr>
          <p:cNvPr id="8" name="Content Placeholder 4" descr="A person smiling for the camera&#10;&#10;Description automatically generated">
            <a:extLst>
              <a:ext uri="{FF2B5EF4-FFF2-40B4-BE49-F238E27FC236}">
                <a16:creationId xmlns:a16="http://schemas.microsoft.com/office/drawing/2014/main" id="{91B33057-AE4B-F3B5-EC46-7F4E42313A82}"/>
              </a:ext>
            </a:extLst>
          </p:cNvPr>
          <p:cNvPicPr>
            <a:picLocks noChangeAspect="1"/>
          </p:cNvPicPr>
          <p:nvPr/>
        </p:nvPicPr>
        <p:blipFill>
          <a:blip r:embed="rId6"/>
          <a:stretch>
            <a:fillRect/>
          </a:stretch>
        </p:blipFill>
        <p:spPr>
          <a:xfrm>
            <a:off x="6570166" y="3752721"/>
            <a:ext cx="3637506" cy="2511037"/>
          </a:xfrm>
          <a:prstGeom prst="rect">
            <a:avLst/>
          </a:prstGeom>
        </p:spPr>
      </p:pic>
      <p:sp>
        <p:nvSpPr>
          <p:cNvPr id="10" name="TextBox 9">
            <a:extLst>
              <a:ext uri="{FF2B5EF4-FFF2-40B4-BE49-F238E27FC236}">
                <a16:creationId xmlns:a16="http://schemas.microsoft.com/office/drawing/2014/main" id="{1B18202F-E978-7D0C-88F9-1A1D56F36ACA}"/>
              </a:ext>
            </a:extLst>
          </p:cNvPr>
          <p:cNvSpPr txBox="1"/>
          <p:nvPr/>
        </p:nvSpPr>
        <p:spPr>
          <a:xfrm>
            <a:off x="6665345" y="6205268"/>
            <a:ext cx="50867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https://www.dietdoctor.com/low-carb-doctors-introduction</a:t>
            </a:r>
          </a:p>
        </p:txBody>
      </p:sp>
      <p:sp>
        <p:nvSpPr>
          <p:cNvPr id="11" name="TextBox 10">
            <a:extLst>
              <a:ext uri="{FF2B5EF4-FFF2-40B4-BE49-F238E27FC236}">
                <a16:creationId xmlns:a16="http://schemas.microsoft.com/office/drawing/2014/main" id="{FEED6FD8-CDDB-EA86-2615-3A66CBAFFF8F}"/>
              </a:ext>
            </a:extLst>
          </p:cNvPr>
          <p:cNvSpPr txBox="1"/>
          <p:nvPr/>
        </p:nvSpPr>
        <p:spPr>
          <a:xfrm>
            <a:off x="296174" y="6205267"/>
            <a:ext cx="54892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BSLM 2024 Annual Medical Conference - British Society of Lifestyle Medicine</a:t>
            </a:r>
            <a:endParaRPr lang="en-US"/>
          </a:p>
        </p:txBody>
      </p:sp>
    </p:spTree>
    <p:extLst>
      <p:ext uri="{BB962C8B-B14F-4D97-AF65-F5344CB8AC3E}">
        <p14:creationId xmlns:p14="http://schemas.microsoft.com/office/powerpoint/2010/main" val="1815313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FD0B-DC25-FE93-1C6D-E83E7577A2E3}"/>
              </a:ext>
            </a:extLst>
          </p:cNvPr>
          <p:cNvSpPr>
            <a:spLocks noGrp="1"/>
          </p:cNvSpPr>
          <p:nvPr>
            <p:ph type="title"/>
          </p:nvPr>
        </p:nvSpPr>
        <p:spPr>
          <a:xfrm>
            <a:off x="1154956" y="1503385"/>
            <a:ext cx="8825657" cy="1915647"/>
          </a:xfrm>
        </p:spPr>
        <p:txBody>
          <a:bodyPr/>
          <a:lstStyle/>
          <a:p>
            <a:r>
              <a:rPr lang="en-GB" dirty="0"/>
              <a:t>How to support behaviour change</a:t>
            </a:r>
          </a:p>
        </p:txBody>
      </p:sp>
      <p:sp>
        <p:nvSpPr>
          <p:cNvPr id="3" name="Content Placeholder 2">
            <a:extLst>
              <a:ext uri="{FF2B5EF4-FFF2-40B4-BE49-F238E27FC236}">
                <a16:creationId xmlns:a16="http://schemas.microsoft.com/office/drawing/2014/main" id="{2D6D7A0C-9C62-6AC2-8643-0B9DA8DFC2A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5463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1F52-0E55-4F1D-82E5-8DBA4C507046}"/>
              </a:ext>
            </a:extLst>
          </p:cNvPr>
          <p:cNvSpPr>
            <a:spLocks noGrp="1"/>
          </p:cNvSpPr>
          <p:nvPr>
            <p:ph type="title"/>
          </p:nvPr>
        </p:nvSpPr>
        <p:spPr/>
        <p:txBody>
          <a:bodyPr/>
          <a:lstStyle/>
          <a:p>
            <a:r>
              <a:rPr lang="en-GB" dirty="0"/>
              <a:t>Aims &amp; Objectives</a:t>
            </a:r>
          </a:p>
        </p:txBody>
      </p:sp>
      <p:sp>
        <p:nvSpPr>
          <p:cNvPr id="3" name="Content Placeholder 2">
            <a:extLst>
              <a:ext uri="{FF2B5EF4-FFF2-40B4-BE49-F238E27FC236}">
                <a16:creationId xmlns:a16="http://schemas.microsoft.com/office/drawing/2014/main" id="{B5CD4D0D-CAAA-41CF-844D-CF8427F329F7}"/>
              </a:ext>
            </a:extLst>
          </p:cNvPr>
          <p:cNvSpPr>
            <a:spLocks noGrp="1"/>
          </p:cNvSpPr>
          <p:nvPr>
            <p:ph idx="1"/>
          </p:nvPr>
        </p:nvSpPr>
        <p:spPr>
          <a:xfrm>
            <a:off x="1103312" y="2207377"/>
            <a:ext cx="10213108" cy="4041022"/>
          </a:xfrm>
        </p:spPr>
        <p:txBody>
          <a:bodyPr vert="horz" lIns="91440" tIns="45720" rIns="91440" bIns="45720" rtlCol="0" anchor="t">
            <a:normAutofit/>
          </a:bodyPr>
          <a:lstStyle/>
          <a:p>
            <a:pPr>
              <a:buClr>
                <a:srgbClr val="8AD0D6"/>
              </a:buClr>
            </a:pPr>
            <a:r>
              <a:rPr lang="en-GB" sz="2800" dirty="0"/>
              <a:t>The Global </a:t>
            </a:r>
            <a:r>
              <a:rPr lang="en-GB" sz="2800" dirty="0" err="1"/>
              <a:t>Syndemic</a:t>
            </a:r>
            <a:r>
              <a:rPr lang="en-GB" sz="2800" dirty="0"/>
              <a:t> - why management of obesity matters to the planet's health</a:t>
            </a:r>
          </a:p>
          <a:p>
            <a:pPr>
              <a:buClr>
                <a:srgbClr val="8AD0D6"/>
              </a:buClr>
            </a:pPr>
            <a:r>
              <a:rPr lang="en-GB" sz="2800" dirty="0"/>
              <a:t>Lifestyle medicine – what is it and why does it matter?</a:t>
            </a:r>
            <a:endParaRPr lang="en-US"/>
          </a:p>
          <a:p>
            <a:pPr>
              <a:buClr>
                <a:srgbClr val="8AD0D6"/>
              </a:buClr>
            </a:pPr>
            <a:r>
              <a:rPr lang="en-GB" sz="2800" dirty="0"/>
              <a:t>What is metabolic health?</a:t>
            </a:r>
          </a:p>
          <a:p>
            <a:pPr>
              <a:buClr>
                <a:srgbClr val="8AD0D6"/>
              </a:buClr>
            </a:pPr>
            <a:r>
              <a:rPr lang="en-GB" sz="2800" dirty="0"/>
              <a:t>Lifestyle approach to metabolic health</a:t>
            </a:r>
          </a:p>
          <a:p>
            <a:pPr>
              <a:buClr>
                <a:srgbClr val="1E5155">
                  <a:lumMod val="40000"/>
                  <a:lumOff val="60000"/>
                </a:srgbClr>
              </a:buClr>
            </a:pPr>
            <a:r>
              <a:rPr lang="en-GB" sz="2800" dirty="0"/>
              <a:t>Practical tips for behaviour change</a:t>
            </a:r>
          </a:p>
          <a:p>
            <a:r>
              <a:rPr lang="en-GB" sz="2800" dirty="0"/>
              <a:t>Useful resources &amp; CPD</a:t>
            </a:r>
          </a:p>
        </p:txBody>
      </p:sp>
    </p:spTree>
    <p:extLst>
      <p:ext uri="{BB962C8B-B14F-4D97-AF65-F5344CB8AC3E}">
        <p14:creationId xmlns:p14="http://schemas.microsoft.com/office/powerpoint/2010/main" val="3692761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81934-3557-27BC-F708-0D5F5523D2CA}"/>
              </a:ext>
            </a:extLst>
          </p:cNvPr>
          <p:cNvSpPr>
            <a:spLocks noGrp="1"/>
          </p:cNvSpPr>
          <p:nvPr>
            <p:ph type="title"/>
          </p:nvPr>
        </p:nvSpPr>
        <p:spPr/>
        <p:txBody>
          <a:bodyPr/>
          <a:lstStyle/>
          <a:p>
            <a:r>
              <a:rPr lang="en-GB" dirty="0"/>
              <a:t>Three key steps to support behaviour change for HCPs</a:t>
            </a:r>
          </a:p>
        </p:txBody>
      </p:sp>
      <p:sp>
        <p:nvSpPr>
          <p:cNvPr id="3" name="Content Placeholder 2">
            <a:extLst>
              <a:ext uri="{FF2B5EF4-FFF2-40B4-BE49-F238E27FC236}">
                <a16:creationId xmlns:a16="http://schemas.microsoft.com/office/drawing/2014/main" id="{7823B92A-6CC9-7939-E0E8-955964726C9B}"/>
              </a:ext>
            </a:extLst>
          </p:cNvPr>
          <p:cNvSpPr>
            <a:spLocks noGrp="1"/>
          </p:cNvSpPr>
          <p:nvPr>
            <p:ph idx="1"/>
          </p:nvPr>
        </p:nvSpPr>
        <p:spPr>
          <a:xfrm>
            <a:off x="1103312" y="2426729"/>
            <a:ext cx="9399323" cy="4195481"/>
          </a:xfrm>
        </p:spPr>
        <p:txBody>
          <a:bodyPr vert="horz" lIns="91440" tIns="45720" rIns="91440" bIns="45720" rtlCol="0" anchor="t">
            <a:normAutofit fontScale="92500" lnSpcReduction="10000"/>
          </a:bodyPr>
          <a:lstStyle/>
          <a:p>
            <a:pPr marL="514350" indent="-514350">
              <a:buClr>
                <a:srgbClr val="8AD0D6"/>
              </a:buClr>
              <a:buAutoNum type="arabicPeriod"/>
            </a:pPr>
            <a:r>
              <a:rPr lang="en-GB" sz="2800" dirty="0"/>
              <a:t>Ask permission to discuss - ask questions, don't lecture</a:t>
            </a:r>
            <a:endParaRPr lang="en-US" sz="1700" dirty="0"/>
          </a:p>
          <a:p>
            <a:pPr marL="514350" indent="-514350">
              <a:buClr>
                <a:srgbClr val="8AD0D6"/>
              </a:buClr>
              <a:buAutoNum type="arabicPeriod"/>
            </a:pPr>
            <a:endParaRPr lang="en-GB" sz="2800" dirty="0"/>
          </a:p>
          <a:p>
            <a:pPr marL="514350" indent="-514350">
              <a:buClr>
                <a:srgbClr val="8AD0D6"/>
              </a:buClr>
              <a:buAutoNum type="arabicPeriod"/>
            </a:pPr>
            <a:r>
              <a:rPr lang="en-GB" sz="2800" dirty="0"/>
              <a:t>Connect with their 'Why'</a:t>
            </a:r>
          </a:p>
          <a:p>
            <a:pPr marL="514350" indent="-514350">
              <a:buClr>
                <a:srgbClr val="8AD0D6"/>
              </a:buClr>
              <a:buAutoNum type="arabicPeriod"/>
            </a:pPr>
            <a:endParaRPr lang="en-GB" sz="2800" dirty="0"/>
          </a:p>
          <a:p>
            <a:pPr marL="514350" indent="-514350">
              <a:buClr>
                <a:srgbClr val="8AD0D6"/>
              </a:buClr>
              <a:buAutoNum type="arabicPeriod"/>
            </a:pPr>
            <a:r>
              <a:rPr lang="en-GB" sz="2800" dirty="0"/>
              <a:t>Start small - keep it simple &amp; achievable</a:t>
            </a:r>
          </a:p>
          <a:p>
            <a:pPr marL="514350" indent="-514350">
              <a:buClr>
                <a:srgbClr val="8AD0D6"/>
              </a:buClr>
              <a:buAutoNum type="arabicPeriod"/>
            </a:pPr>
            <a:endParaRPr lang="en-GB" sz="2800" dirty="0"/>
          </a:p>
          <a:p>
            <a:pPr marL="0" indent="0">
              <a:buClr>
                <a:srgbClr val="8AD0D6"/>
              </a:buClr>
              <a:buNone/>
            </a:pPr>
            <a:r>
              <a:rPr lang="en-GB" sz="2800" b="1" dirty="0"/>
              <a:t>Help patients identify one small change they could make every time you prescribe – little steps to achieve their DREAMS</a:t>
            </a:r>
          </a:p>
          <a:p>
            <a:pPr marL="457200" indent="-457200">
              <a:buClr>
                <a:srgbClr val="8AD0D6"/>
              </a:buClr>
              <a:buAutoNum type="arabicPeriod"/>
            </a:pPr>
            <a:endParaRPr lang="en-GB" sz="2800" dirty="0"/>
          </a:p>
          <a:p>
            <a:pPr marL="457200" indent="-457200">
              <a:buClr>
                <a:srgbClr val="8AD0D6"/>
              </a:buClr>
              <a:buAutoNum type="arabicPeriod"/>
            </a:pPr>
            <a:endParaRPr lang="en-GB" dirty="0"/>
          </a:p>
        </p:txBody>
      </p:sp>
    </p:spTree>
    <p:extLst>
      <p:ext uri="{BB962C8B-B14F-4D97-AF65-F5344CB8AC3E}">
        <p14:creationId xmlns:p14="http://schemas.microsoft.com/office/powerpoint/2010/main" val="3340762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E5879-0948-89F0-5BFB-E95654E39662}"/>
              </a:ext>
            </a:extLst>
          </p:cNvPr>
          <p:cNvSpPr>
            <a:spLocks noGrp="1"/>
          </p:cNvSpPr>
          <p:nvPr>
            <p:ph type="title"/>
          </p:nvPr>
        </p:nvSpPr>
        <p:spPr>
          <a:xfrm>
            <a:off x="646111" y="452718"/>
            <a:ext cx="10277157" cy="1400530"/>
          </a:xfrm>
        </p:spPr>
        <p:txBody>
          <a:bodyPr/>
          <a:lstStyle/>
          <a:p>
            <a:r>
              <a:rPr lang="en-GB" dirty="0"/>
              <a:t>Tips to support behavioural change</a:t>
            </a:r>
          </a:p>
        </p:txBody>
      </p:sp>
      <p:sp>
        <p:nvSpPr>
          <p:cNvPr id="3" name="Content Placeholder 2">
            <a:extLst>
              <a:ext uri="{FF2B5EF4-FFF2-40B4-BE49-F238E27FC236}">
                <a16:creationId xmlns:a16="http://schemas.microsoft.com/office/drawing/2014/main" id="{5A416EF4-6233-6095-57ED-F23ED5620DCC}"/>
              </a:ext>
            </a:extLst>
          </p:cNvPr>
          <p:cNvSpPr>
            <a:spLocks noGrp="1"/>
          </p:cNvSpPr>
          <p:nvPr>
            <p:ph idx="1"/>
          </p:nvPr>
        </p:nvSpPr>
        <p:spPr>
          <a:xfrm>
            <a:off x="1103312" y="1555961"/>
            <a:ext cx="10274268" cy="5199935"/>
          </a:xfrm>
        </p:spPr>
        <p:txBody>
          <a:bodyPr vert="horz" lIns="91440" tIns="45720" rIns="91440" bIns="45720" rtlCol="0" anchor="t">
            <a:normAutofit fontScale="92500" lnSpcReduction="10000"/>
          </a:bodyPr>
          <a:lstStyle/>
          <a:p>
            <a:pPr marL="457200" indent="-457200">
              <a:buAutoNum type="arabicParenR"/>
            </a:pPr>
            <a:r>
              <a:rPr lang="en-US" dirty="0"/>
              <a:t>To ask questions, allowing patients to come up with their own answers, telling them what to do does not create action</a:t>
            </a:r>
          </a:p>
          <a:p>
            <a:pPr marL="457200" indent="-457200">
              <a:buClr>
                <a:srgbClr val="8AD0D6"/>
              </a:buClr>
              <a:buAutoNum type="arabicParenR"/>
            </a:pPr>
            <a:r>
              <a:rPr lang="en-US" b="1" dirty="0"/>
              <a:t>Ask permission</a:t>
            </a:r>
            <a:r>
              <a:rPr lang="en-US" dirty="0"/>
              <a:t> to discuss other ways to help manage symptoms or if they would be interested to consider an alternative to medication</a:t>
            </a:r>
            <a:endParaRPr lang="en-US"/>
          </a:p>
          <a:p>
            <a:pPr marL="457200" indent="-457200">
              <a:buClr>
                <a:srgbClr val="8AD0D6"/>
              </a:buClr>
              <a:buAutoNum type="arabicParenR"/>
            </a:pPr>
            <a:r>
              <a:rPr lang="en-US" dirty="0"/>
              <a:t>Check what their understanding is so far</a:t>
            </a:r>
          </a:p>
          <a:p>
            <a:pPr marL="457200" indent="-457200">
              <a:buClr>
                <a:srgbClr val="8AD0D6"/>
              </a:buClr>
              <a:buAutoNum type="arabicParenR"/>
            </a:pPr>
            <a:r>
              <a:rPr lang="en-US" dirty="0"/>
              <a:t>What have they done before – what has worked / hasn't worked?</a:t>
            </a:r>
          </a:p>
          <a:p>
            <a:pPr marL="457200" indent="-457200">
              <a:buClr>
                <a:srgbClr val="8AD0D6"/>
              </a:buClr>
              <a:buAutoNum type="arabicParenR"/>
            </a:pPr>
            <a:r>
              <a:rPr lang="en-US" dirty="0"/>
              <a:t>What would they like to have happen </a:t>
            </a:r>
            <a:endParaRPr lang="en-US" b="1"/>
          </a:p>
          <a:p>
            <a:pPr marL="457200" indent="-457200">
              <a:buClr>
                <a:srgbClr val="8AD0D6"/>
              </a:buClr>
              <a:buAutoNum type="arabicParenR"/>
            </a:pPr>
            <a:r>
              <a:rPr lang="en-US" b="1" dirty="0"/>
              <a:t>What difference would it make to them if they could achieve this?</a:t>
            </a:r>
          </a:p>
          <a:p>
            <a:pPr marL="457200" indent="-457200">
              <a:buClr>
                <a:srgbClr val="8AD0D6"/>
              </a:buClr>
              <a:buAutoNum type="arabicParenR"/>
            </a:pPr>
            <a:r>
              <a:rPr lang="en-US" dirty="0"/>
              <a:t>Do they have a good idea of how they could do this? If not or you think there could be better ways, ask permission to share.</a:t>
            </a:r>
          </a:p>
          <a:p>
            <a:pPr marL="457200" indent="-457200">
              <a:buClr>
                <a:srgbClr val="8AD0D6"/>
              </a:buClr>
              <a:buAutoNum type="arabicParenR"/>
            </a:pPr>
            <a:r>
              <a:rPr lang="en-US" dirty="0"/>
              <a:t>What could help to keep them accountable to this change</a:t>
            </a:r>
          </a:p>
          <a:p>
            <a:pPr marL="457200" indent="-457200">
              <a:buClr>
                <a:srgbClr val="8AD0D6"/>
              </a:buClr>
              <a:buAutoNum type="arabicParenR"/>
            </a:pPr>
            <a:r>
              <a:rPr lang="en-US" dirty="0"/>
              <a:t>Keep it simple – what </a:t>
            </a:r>
            <a:r>
              <a:rPr lang="en-US" b="1" dirty="0"/>
              <a:t>one </a:t>
            </a:r>
            <a:r>
              <a:rPr lang="en-US" dirty="0"/>
              <a:t>change could they make to start on the journey to their goal and when are they going to do this</a:t>
            </a:r>
            <a:endParaRPr lang="en-US"/>
          </a:p>
          <a:p>
            <a:pPr marL="457200" indent="-457200">
              <a:buClr>
                <a:srgbClr val="8AD0D6"/>
              </a:buClr>
              <a:buAutoNum type="arabicParenR"/>
            </a:pPr>
            <a:r>
              <a:rPr lang="en-US" dirty="0"/>
              <a:t>Support with resources</a:t>
            </a:r>
          </a:p>
          <a:p>
            <a:pPr marL="457200" indent="-457200">
              <a:buClr>
                <a:srgbClr val="8AD0D6"/>
              </a:buClr>
              <a:buAutoNum type="arabicParenR"/>
            </a:pPr>
            <a:endParaRPr lang="en-US" dirty="0"/>
          </a:p>
          <a:p>
            <a:pPr marL="457200" indent="-457200">
              <a:buClr>
                <a:srgbClr val="8AD0D6"/>
              </a:buClr>
              <a:buAutoNum type="arabicParenR"/>
            </a:pPr>
            <a:endParaRPr lang="en-US" dirty="0"/>
          </a:p>
          <a:p>
            <a:pPr marL="457200" indent="-457200">
              <a:buClr>
                <a:srgbClr val="8AD0D6"/>
              </a:buClr>
              <a:buAutoNum type="arabicParenR"/>
            </a:pPr>
            <a:endParaRPr lang="en-US" dirty="0"/>
          </a:p>
        </p:txBody>
      </p:sp>
    </p:spTree>
    <p:extLst>
      <p:ext uri="{BB962C8B-B14F-4D97-AF65-F5344CB8AC3E}">
        <p14:creationId xmlns:p14="http://schemas.microsoft.com/office/powerpoint/2010/main" val="1498207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1C78D-EADC-644B-DD03-8CBCB85A7C6D}"/>
              </a:ext>
            </a:extLst>
          </p:cNvPr>
          <p:cNvSpPr>
            <a:spLocks noGrp="1"/>
          </p:cNvSpPr>
          <p:nvPr>
            <p:ph type="title"/>
          </p:nvPr>
        </p:nvSpPr>
        <p:spPr>
          <a:xfrm>
            <a:off x="646111" y="452718"/>
            <a:ext cx="11447766" cy="1400530"/>
          </a:xfrm>
        </p:spPr>
        <p:txBody>
          <a:bodyPr/>
          <a:lstStyle/>
          <a:p>
            <a:r>
              <a:rPr lang="en-GB" dirty="0"/>
              <a:t>Health Behaviour Change Resources</a:t>
            </a:r>
          </a:p>
        </p:txBody>
      </p:sp>
      <p:pic>
        <p:nvPicPr>
          <p:cNvPr id="4" name="Content Placeholder 3" descr="A person in a yellow shirt&#10;&#10;Description automatically generated">
            <a:extLst>
              <a:ext uri="{FF2B5EF4-FFF2-40B4-BE49-F238E27FC236}">
                <a16:creationId xmlns:a16="http://schemas.microsoft.com/office/drawing/2014/main" id="{F49F3DDB-AD33-5E26-F59B-A797E9A81EF0}"/>
              </a:ext>
            </a:extLst>
          </p:cNvPr>
          <p:cNvPicPr>
            <a:picLocks noGrp="1" noChangeAspect="1"/>
          </p:cNvPicPr>
          <p:nvPr>
            <p:ph idx="1"/>
          </p:nvPr>
        </p:nvPicPr>
        <p:blipFill>
          <a:blip r:embed="rId2"/>
          <a:stretch>
            <a:fillRect/>
          </a:stretch>
        </p:blipFill>
        <p:spPr>
          <a:xfrm>
            <a:off x="6373024" y="1159493"/>
            <a:ext cx="4980608" cy="2766392"/>
          </a:xfrm>
        </p:spPr>
      </p:pic>
      <p:pic>
        <p:nvPicPr>
          <p:cNvPr id="5" name="Picture 4" descr="A book cover with text and a white background&#10;&#10;Description automatically generated">
            <a:extLst>
              <a:ext uri="{FF2B5EF4-FFF2-40B4-BE49-F238E27FC236}">
                <a16:creationId xmlns:a16="http://schemas.microsoft.com/office/drawing/2014/main" id="{BA5C2F34-E6C9-E775-5BE5-2414A2DA0326}"/>
              </a:ext>
            </a:extLst>
          </p:cNvPr>
          <p:cNvPicPr>
            <a:picLocks noChangeAspect="1"/>
          </p:cNvPicPr>
          <p:nvPr/>
        </p:nvPicPr>
        <p:blipFill>
          <a:blip r:embed="rId3"/>
          <a:stretch>
            <a:fillRect/>
          </a:stretch>
        </p:blipFill>
        <p:spPr>
          <a:xfrm>
            <a:off x="3483811" y="1531228"/>
            <a:ext cx="2048875" cy="3202709"/>
          </a:xfrm>
          <a:prstGeom prst="rect">
            <a:avLst/>
          </a:prstGeom>
        </p:spPr>
      </p:pic>
      <p:pic>
        <p:nvPicPr>
          <p:cNvPr id="7" name="Content Placeholder 11" descr="A book cover with red text&#10;&#10;Description automatically generated">
            <a:extLst>
              <a:ext uri="{FF2B5EF4-FFF2-40B4-BE49-F238E27FC236}">
                <a16:creationId xmlns:a16="http://schemas.microsoft.com/office/drawing/2014/main" id="{61082AC5-57AF-3457-AEFA-A09BF2C2C5AA}"/>
              </a:ext>
            </a:extLst>
          </p:cNvPr>
          <p:cNvPicPr>
            <a:picLocks noChangeAspect="1"/>
          </p:cNvPicPr>
          <p:nvPr/>
        </p:nvPicPr>
        <p:blipFill>
          <a:blip r:embed="rId4"/>
          <a:stretch>
            <a:fillRect/>
          </a:stretch>
        </p:blipFill>
        <p:spPr>
          <a:xfrm>
            <a:off x="417955" y="1530081"/>
            <a:ext cx="2787217" cy="2821854"/>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E5148C71-A2A7-DB28-78DC-870360CBB52C}"/>
              </a:ext>
            </a:extLst>
          </p:cNvPr>
          <p:cNvPicPr>
            <a:picLocks noChangeAspect="1"/>
          </p:cNvPicPr>
          <p:nvPr/>
        </p:nvPicPr>
        <p:blipFill>
          <a:blip r:embed="rId5"/>
          <a:stretch>
            <a:fillRect/>
          </a:stretch>
        </p:blipFill>
        <p:spPr>
          <a:xfrm>
            <a:off x="5693265" y="3935877"/>
            <a:ext cx="6320183" cy="2618547"/>
          </a:xfrm>
          <a:prstGeom prst="rect">
            <a:avLst/>
          </a:prstGeom>
        </p:spPr>
      </p:pic>
      <p:sp>
        <p:nvSpPr>
          <p:cNvPr id="8" name="TextBox 7">
            <a:extLst>
              <a:ext uri="{FF2B5EF4-FFF2-40B4-BE49-F238E27FC236}">
                <a16:creationId xmlns:a16="http://schemas.microsoft.com/office/drawing/2014/main" id="{8662B766-BF21-E8D0-B01D-171FDCE1FBFC}"/>
              </a:ext>
            </a:extLst>
          </p:cNvPr>
          <p:cNvSpPr txBox="1"/>
          <p:nvPr/>
        </p:nvSpPr>
        <p:spPr>
          <a:xfrm>
            <a:off x="174488" y="5011531"/>
            <a:ext cx="536050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Supporting Sustainable Health Behavior Change: The Whole is Greater Than the Sum of Its Parts - Mayo Clinic Proceedings: Innovations, Quality &amp; Outcomes (mcpiqojournal.org)</a:t>
            </a:r>
            <a:endParaRPr lang="en-US"/>
          </a:p>
        </p:txBody>
      </p:sp>
    </p:spTree>
    <p:extLst>
      <p:ext uri="{BB962C8B-B14F-4D97-AF65-F5344CB8AC3E}">
        <p14:creationId xmlns:p14="http://schemas.microsoft.com/office/powerpoint/2010/main" val="3372088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5D202-7B4F-408A-0124-AC795A78276F}"/>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58C5B9B5-0B06-644D-5664-69B364FD9895}"/>
              </a:ext>
            </a:extLst>
          </p:cNvPr>
          <p:cNvSpPr>
            <a:spLocks noGrp="1"/>
          </p:cNvSpPr>
          <p:nvPr>
            <p:ph idx="1"/>
          </p:nvPr>
        </p:nvSpPr>
        <p:spPr/>
        <p:txBody>
          <a:bodyPr vert="horz" lIns="91440" tIns="45720" rIns="91440" bIns="45720" rtlCol="0" anchor="t">
            <a:normAutofit/>
          </a:bodyPr>
          <a:lstStyle/>
          <a:p>
            <a:r>
              <a:rPr lang="en-GB" sz="2600" dirty="0"/>
              <a:t>Global </a:t>
            </a:r>
            <a:r>
              <a:rPr lang="en-GB" sz="2600" dirty="0" err="1"/>
              <a:t>Syndemic</a:t>
            </a:r>
            <a:r>
              <a:rPr lang="en-GB" sz="2600" dirty="0"/>
              <a:t> Health &amp; Climate crisis </a:t>
            </a:r>
            <a:endParaRPr lang="en-US" sz="2600" dirty="0"/>
          </a:p>
          <a:p>
            <a:pPr>
              <a:buClr>
                <a:srgbClr val="8AD0D6"/>
              </a:buClr>
            </a:pPr>
            <a:r>
              <a:rPr lang="en-GB" sz="2600" dirty="0"/>
              <a:t>Lifestyle medicine – what is it and why does it matter</a:t>
            </a:r>
            <a:endParaRPr lang="en-US" sz="2600" dirty="0"/>
          </a:p>
          <a:p>
            <a:pPr>
              <a:buClr>
                <a:srgbClr val="8AD0D6"/>
              </a:buClr>
            </a:pPr>
            <a:r>
              <a:rPr lang="en-GB" sz="2600" dirty="0"/>
              <a:t>Lifestyle approach to metabolic health</a:t>
            </a:r>
            <a:endParaRPr lang="en-US" sz="2600" dirty="0"/>
          </a:p>
          <a:p>
            <a:pPr>
              <a:buClr>
                <a:srgbClr val="8AD0D6"/>
              </a:buClr>
            </a:pPr>
            <a:r>
              <a:rPr lang="en-GB" sz="2600" dirty="0"/>
              <a:t>Practical tips </a:t>
            </a:r>
          </a:p>
          <a:p>
            <a:pPr lvl="1">
              <a:buClr>
                <a:srgbClr val="8AD0D6"/>
              </a:buClr>
              <a:buFont typeface="Courier New" charset="2"/>
              <a:buChar char="o"/>
            </a:pPr>
            <a:r>
              <a:rPr lang="en-GB" sz="2400" dirty="0"/>
              <a:t>What one small change can they make to help them start to achieve their DREAMS</a:t>
            </a:r>
          </a:p>
          <a:p>
            <a:pPr>
              <a:buClr>
                <a:srgbClr val="8AD0D6"/>
              </a:buClr>
            </a:pPr>
            <a:r>
              <a:rPr lang="en-GB" sz="2600" dirty="0"/>
              <a:t>Useful resources &amp; CPD</a:t>
            </a:r>
            <a:endParaRPr lang="en-GB" dirty="0"/>
          </a:p>
        </p:txBody>
      </p:sp>
    </p:spTree>
    <p:extLst>
      <p:ext uri="{BB962C8B-B14F-4D97-AF65-F5344CB8AC3E}">
        <p14:creationId xmlns:p14="http://schemas.microsoft.com/office/powerpoint/2010/main" val="1063819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6F88D-9644-F404-75F9-D99CF2B265FB}"/>
              </a:ext>
            </a:extLst>
          </p:cNvPr>
          <p:cNvSpPr>
            <a:spLocks noGrp="1"/>
          </p:cNvSpPr>
          <p:nvPr>
            <p:ph type="title"/>
          </p:nvPr>
        </p:nvSpPr>
        <p:spPr/>
        <p:txBody>
          <a:bodyPr/>
          <a:lstStyle/>
          <a:p>
            <a:pPr algn="ctr"/>
            <a:r>
              <a:rPr lang="en-GB" dirty="0"/>
              <a:t>Which would you prefer?</a:t>
            </a:r>
            <a:endParaRPr lang="en-US" dirty="0"/>
          </a:p>
        </p:txBody>
      </p:sp>
      <p:sp>
        <p:nvSpPr>
          <p:cNvPr id="3" name="Content Placeholder 2">
            <a:extLst>
              <a:ext uri="{FF2B5EF4-FFF2-40B4-BE49-F238E27FC236}">
                <a16:creationId xmlns:a16="http://schemas.microsoft.com/office/drawing/2014/main" id="{1219973E-4B01-65A2-6F4D-A054D7885EFC}"/>
              </a:ext>
            </a:extLst>
          </p:cNvPr>
          <p:cNvSpPr>
            <a:spLocks noGrp="1"/>
          </p:cNvSpPr>
          <p:nvPr>
            <p:ph idx="1"/>
          </p:nvPr>
        </p:nvSpPr>
        <p:spPr>
          <a:xfrm>
            <a:off x="5698091" y="3637972"/>
            <a:ext cx="1340950" cy="1062981"/>
          </a:xfrm>
        </p:spPr>
        <p:txBody>
          <a:bodyPr/>
          <a:lstStyle/>
          <a:p>
            <a:pPr marL="0" indent="0">
              <a:buNone/>
            </a:pPr>
            <a:r>
              <a:rPr lang="en-GB" dirty="0"/>
              <a:t>Vs</a:t>
            </a:r>
          </a:p>
        </p:txBody>
      </p:sp>
      <p:pic>
        <p:nvPicPr>
          <p:cNvPr id="5" name="Picture 4">
            <a:extLst>
              <a:ext uri="{FF2B5EF4-FFF2-40B4-BE49-F238E27FC236}">
                <a16:creationId xmlns:a16="http://schemas.microsoft.com/office/drawing/2014/main" id="{F44FCA47-353C-89EB-5F66-D0CE253DEF5E}"/>
              </a:ext>
            </a:extLst>
          </p:cNvPr>
          <p:cNvPicPr>
            <a:picLocks noChangeAspect="1"/>
          </p:cNvPicPr>
          <p:nvPr/>
        </p:nvPicPr>
        <p:blipFill>
          <a:blip r:embed="rId3"/>
          <a:stretch>
            <a:fillRect/>
          </a:stretch>
        </p:blipFill>
        <p:spPr>
          <a:xfrm>
            <a:off x="195932" y="2609669"/>
            <a:ext cx="5437781" cy="2659916"/>
          </a:xfrm>
          <a:prstGeom prst="rect">
            <a:avLst/>
          </a:prstGeom>
        </p:spPr>
      </p:pic>
      <p:pic>
        <p:nvPicPr>
          <p:cNvPr id="9" name="Picture 8">
            <a:extLst>
              <a:ext uri="{FF2B5EF4-FFF2-40B4-BE49-F238E27FC236}">
                <a16:creationId xmlns:a16="http://schemas.microsoft.com/office/drawing/2014/main" id="{C2D10B90-8C97-67B8-D60D-9502E63CDB80}"/>
              </a:ext>
            </a:extLst>
          </p:cNvPr>
          <p:cNvPicPr>
            <a:picLocks noChangeAspect="1"/>
          </p:cNvPicPr>
          <p:nvPr/>
        </p:nvPicPr>
        <p:blipFill>
          <a:blip r:embed="rId4"/>
          <a:stretch>
            <a:fillRect/>
          </a:stretch>
        </p:blipFill>
        <p:spPr>
          <a:xfrm>
            <a:off x="6456491" y="2359090"/>
            <a:ext cx="4827454" cy="3008802"/>
          </a:xfrm>
          <a:prstGeom prst="rect">
            <a:avLst/>
          </a:prstGeom>
        </p:spPr>
      </p:pic>
      <p:sp>
        <p:nvSpPr>
          <p:cNvPr id="4" name="TextBox 3">
            <a:extLst>
              <a:ext uri="{FF2B5EF4-FFF2-40B4-BE49-F238E27FC236}">
                <a16:creationId xmlns:a16="http://schemas.microsoft.com/office/drawing/2014/main" id="{9A4D433B-3426-B426-48C2-8226C2CC8790}"/>
              </a:ext>
            </a:extLst>
          </p:cNvPr>
          <p:cNvSpPr txBox="1"/>
          <p:nvPr/>
        </p:nvSpPr>
        <p:spPr>
          <a:xfrm>
            <a:off x="4569792" y="5762487"/>
            <a:ext cx="31297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solidFill>
                  <a:srgbClr val="8AD0D6"/>
                </a:solidFill>
              </a:rPr>
              <a:t>Caroline Butler</a:t>
            </a:r>
            <a:endParaRPr lang="en-GB" sz="2400">
              <a:solidFill>
                <a:srgbClr val="FFFFFF"/>
              </a:solidFill>
            </a:endParaRPr>
          </a:p>
          <a:p>
            <a:pPr algn="ctr"/>
            <a:r>
              <a:rPr lang="en-GB" sz="2400" dirty="0">
                <a:solidFill>
                  <a:srgbClr val="8AD0D6"/>
                </a:solidFill>
              </a:rPr>
              <a:t>c.butler@nhs.net</a:t>
            </a:r>
            <a:endParaRPr lang="en-GB" sz="2400"/>
          </a:p>
        </p:txBody>
      </p:sp>
    </p:spTree>
    <p:extLst>
      <p:ext uri="{BB962C8B-B14F-4D97-AF65-F5344CB8AC3E}">
        <p14:creationId xmlns:p14="http://schemas.microsoft.com/office/powerpoint/2010/main" val="2879320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7218F-425C-1E76-392D-1B8C5E199AD0}"/>
              </a:ext>
            </a:extLst>
          </p:cNvPr>
          <p:cNvSpPr>
            <a:spLocks noGrp="1"/>
          </p:cNvSpPr>
          <p:nvPr>
            <p:ph type="title"/>
          </p:nvPr>
        </p:nvSpPr>
        <p:spPr/>
        <p:txBody>
          <a:bodyPr/>
          <a:lstStyle/>
          <a:p>
            <a:endParaRPr lang="en-GB" dirty="0"/>
          </a:p>
        </p:txBody>
      </p:sp>
      <p:pic>
        <p:nvPicPr>
          <p:cNvPr id="4" name="Content Placeholder 3" descr="Lifestyle Diseases - TVHS Physical Education">
            <a:extLst>
              <a:ext uri="{FF2B5EF4-FFF2-40B4-BE49-F238E27FC236}">
                <a16:creationId xmlns:a16="http://schemas.microsoft.com/office/drawing/2014/main" id="{F452CD03-4D29-BEDB-5F64-FBA83F35FC57}"/>
              </a:ext>
            </a:extLst>
          </p:cNvPr>
          <p:cNvPicPr>
            <a:picLocks noGrp="1" noChangeAspect="1"/>
          </p:cNvPicPr>
          <p:nvPr>
            <p:ph idx="1"/>
          </p:nvPr>
        </p:nvPicPr>
        <p:blipFill>
          <a:blip r:embed="rId3"/>
          <a:stretch>
            <a:fillRect/>
          </a:stretch>
        </p:blipFill>
        <p:spPr>
          <a:xfrm>
            <a:off x="646477" y="614669"/>
            <a:ext cx="10702637" cy="4843318"/>
          </a:xfrm>
        </p:spPr>
      </p:pic>
      <p:sp>
        <p:nvSpPr>
          <p:cNvPr id="3" name="TextBox 2">
            <a:extLst>
              <a:ext uri="{FF2B5EF4-FFF2-40B4-BE49-F238E27FC236}">
                <a16:creationId xmlns:a16="http://schemas.microsoft.com/office/drawing/2014/main" id="{5E82960C-D51F-A4BB-8ABE-1E093A483DD2}"/>
              </a:ext>
            </a:extLst>
          </p:cNvPr>
          <p:cNvSpPr txBox="1"/>
          <p:nvPr/>
        </p:nvSpPr>
        <p:spPr>
          <a:xfrm>
            <a:off x="801511" y="5881511"/>
            <a:ext cx="105607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a:cs typeface="Calibri"/>
              </a:rPr>
              <a:t>Malnutrition is the single greatest case of ill-health and premature death globally</a:t>
            </a:r>
          </a:p>
          <a:p>
            <a:r>
              <a:rPr lang="en-US" sz="1200" dirty="0">
                <a:ea typeface="+mn-lt"/>
                <a:cs typeface="+mn-lt"/>
                <a:hlinkClick r:id="rId4"/>
              </a:rPr>
              <a:t>The Global Syndemic | STOP Obesity Alliance | Milken Institute School of Public Health | The George Washington University (gwu.edu)</a:t>
            </a:r>
            <a:endParaRPr lang="en-US" sz="1200"/>
          </a:p>
        </p:txBody>
      </p:sp>
    </p:spTree>
    <p:extLst>
      <p:ext uri="{BB962C8B-B14F-4D97-AF65-F5344CB8AC3E}">
        <p14:creationId xmlns:p14="http://schemas.microsoft.com/office/powerpoint/2010/main" val="1484021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tabolic Syndrome Affects 30% of the U.S. Population - How About You ...">
            <a:extLst>
              <a:ext uri="{FF2B5EF4-FFF2-40B4-BE49-F238E27FC236}">
                <a16:creationId xmlns:a16="http://schemas.microsoft.com/office/drawing/2014/main" id="{5003451D-A128-3C31-B614-3B5CE3F00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35" y="294041"/>
            <a:ext cx="10520093" cy="62307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AAD473-01BB-B8B7-C579-FAF82E78876C}"/>
              </a:ext>
            </a:extLst>
          </p:cNvPr>
          <p:cNvSpPr txBox="1"/>
          <p:nvPr/>
        </p:nvSpPr>
        <p:spPr>
          <a:xfrm>
            <a:off x="634415" y="6524751"/>
            <a:ext cx="11557585" cy="307777"/>
          </a:xfrm>
          <a:prstGeom prst="rect">
            <a:avLst/>
          </a:prstGeom>
          <a:noFill/>
        </p:spPr>
        <p:txBody>
          <a:bodyPr wrap="square">
            <a:spAutoFit/>
          </a:bodyPr>
          <a:lstStyle/>
          <a:p>
            <a:r>
              <a:rPr lang="en-GB" sz="1400" dirty="0"/>
              <a:t>https://garmaonhealth.com/metabolic-syndrome-affects-us-population/</a:t>
            </a:r>
          </a:p>
        </p:txBody>
      </p:sp>
    </p:spTree>
    <p:extLst>
      <p:ext uri="{BB962C8B-B14F-4D97-AF65-F5344CB8AC3E}">
        <p14:creationId xmlns:p14="http://schemas.microsoft.com/office/powerpoint/2010/main" val="1211250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0C60-CFC7-5E2F-A94A-4FD499ADFA28}"/>
              </a:ext>
            </a:extLst>
          </p:cNvPr>
          <p:cNvSpPr>
            <a:spLocks noGrp="1"/>
          </p:cNvSpPr>
          <p:nvPr>
            <p:ph type="title"/>
          </p:nvPr>
        </p:nvSpPr>
        <p:spPr/>
        <p:txBody>
          <a:bodyPr/>
          <a:lstStyle/>
          <a:p>
            <a:endParaRPr lang="en-GB"/>
          </a:p>
        </p:txBody>
      </p:sp>
      <p:pic>
        <p:nvPicPr>
          <p:cNvPr id="4" name="Content Placeholder 3" descr="Can YOU spot Malnutrition? - Smartplate Nutrition">
            <a:extLst>
              <a:ext uri="{FF2B5EF4-FFF2-40B4-BE49-F238E27FC236}">
                <a16:creationId xmlns:a16="http://schemas.microsoft.com/office/drawing/2014/main" id="{27BE30A1-693A-5E2C-27AB-B4BF413FC0DF}"/>
              </a:ext>
            </a:extLst>
          </p:cNvPr>
          <p:cNvPicPr>
            <a:picLocks noGrp="1" noChangeAspect="1"/>
          </p:cNvPicPr>
          <p:nvPr>
            <p:ph idx="1"/>
          </p:nvPr>
        </p:nvPicPr>
        <p:blipFill>
          <a:blip r:embed="rId2"/>
          <a:stretch>
            <a:fillRect/>
          </a:stretch>
        </p:blipFill>
        <p:spPr>
          <a:xfrm>
            <a:off x="803847" y="1256501"/>
            <a:ext cx="9709727" cy="4854863"/>
          </a:xfrm>
        </p:spPr>
      </p:pic>
    </p:spTree>
    <p:extLst>
      <p:ext uri="{BB962C8B-B14F-4D97-AF65-F5344CB8AC3E}">
        <p14:creationId xmlns:p14="http://schemas.microsoft.com/office/powerpoint/2010/main" val="4250850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8D6E-6171-30BE-7EC8-EDD65D2B7E6D}"/>
              </a:ext>
            </a:extLst>
          </p:cNvPr>
          <p:cNvSpPr>
            <a:spLocks noGrp="1"/>
          </p:cNvSpPr>
          <p:nvPr>
            <p:ph type="title"/>
          </p:nvPr>
        </p:nvSpPr>
        <p:spPr>
          <a:xfrm>
            <a:off x="646111" y="208946"/>
            <a:ext cx="9404723" cy="1400530"/>
          </a:xfrm>
        </p:spPr>
        <p:txBody>
          <a:bodyPr/>
          <a:lstStyle/>
          <a:p>
            <a:r>
              <a:rPr lang="en-GB" sz="4800" dirty="0"/>
              <a:t>Worldwide obesity rate </a:t>
            </a:r>
          </a:p>
        </p:txBody>
      </p:sp>
      <p:pic>
        <p:nvPicPr>
          <p:cNvPr id="8" name="Content Placeholder 4">
            <a:extLst>
              <a:ext uri="{FF2B5EF4-FFF2-40B4-BE49-F238E27FC236}">
                <a16:creationId xmlns:a16="http://schemas.microsoft.com/office/drawing/2014/main" id="{266A6610-F725-4A40-3946-692F6C5BBF2C}"/>
              </a:ext>
            </a:extLst>
          </p:cNvPr>
          <p:cNvPicPr>
            <a:picLocks noChangeAspect="1"/>
          </p:cNvPicPr>
          <p:nvPr/>
        </p:nvPicPr>
        <p:blipFill>
          <a:blip r:embed="rId3"/>
          <a:stretch>
            <a:fillRect/>
          </a:stretch>
        </p:blipFill>
        <p:spPr>
          <a:xfrm>
            <a:off x="763814" y="1717569"/>
            <a:ext cx="7867510" cy="4695767"/>
          </a:xfrm>
          <a:prstGeom prst="rect">
            <a:avLst/>
          </a:prstGeom>
        </p:spPr>
      </p:pic>
      <p:sp>
        <p:nvSpPr>
          <p:cNvPr id="3" name="TextBox 2">
            <a:extLst>
              <a:ext uri="{FF2B5EF4-FFF2-40B4-BE49-F238E27FC236}">
                <a16:creationId xmlns:a16="http://schemas.microsoft.com/office/drawing/2014/main" id="{9C427FCF-335E-22C8-4D09-CC7AEF141EEC}"/>
              </a:ext>
            </a:extLst>
          </p:cNvPr>
          <p:cNvSpPr txBox="1"/>
          <p:nvPr/>
        </p:nvSpPr>
        <p:spPr>
          <a:xfrm>
            <a:off x="8943009" y="4834835"/>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Optimizing Our Food System for Nutrients Over Calories (rockefellerfoundation.org)</a:t>
            </a:r>
            <a:endParaRPr lang="en-US"/>
          </a:p>
        </p:txBody>
      </p:sp>
    </p:spTree>
    <p:extLst>
      <p:ext uri="{BB962C8B-B14F-4D97-AF65-F5344CB8AC3E}">
        <p14:creationId xmlns:p14="http://schemas.microsoft.com/office/powerpoint/2010/main" val="1162426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FCD31-E311-9B2F-3BFD-90B8B58560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757788F-443B-FAEB-2C48-DCBA2C3ED0C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6086F323-949A-0153-BF77-89B45908E338}"/>
              </a:ext>
            </a:extLst>
          </p:cNvPr>
          <p:cNvPicPr>
            <a:picLocks noChangeAspect="1"/>
          </p:cNvPicPr>
          <p:nvPr/>
        </p:nvPicPr>
        <p:blipFill>
          <a:blip r:embed="rId3"/>
          <a:stretch>
            <a:fillRect/>
          </a:stretch>
        </p:blipFill>
        <p:spPr>
          <a:xfrm>
            <a:off x="1610406" y="554301"/>
            <a:ext cx="8591429" cy="5749398"/>
          </a:xfrm>
          <a:prstGeom prst="rect">
            <a:avLst/>
          </a:prstGeom>
        </p:spPr>
      </p:pic>
    </p:spTree>
    <p:extLst>
      <p:ext uri="{BB962C8B-B14F-4D97-AF65-F5344CB8AC3E}">
        <p14:creationId xmlns:p14="http://schemas.microsoft.com/office/powerpoint/2010/main" val="13412861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131</TotalTime>
  <Words>3024</Words>
  <Application>Microsoft Office PowerPoint</Application>
  <PresentationFormat>Widescreen</PresentationFormat>
  <Paragraphs>291</Paragraphs>
  <Slides>44</Slides>
  <Notes>18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BlinkMacSystemFont</vt:lpstr>
      <vt:lpstr>Calibri</vt:lpstr>
      <vt:lpstr>Century Gothic</vt:lpstr>
      <vt:lpstr>Courier New</vt:lpstr>
      <vt:lpstr>Raleway</vt:lpstr>
      <vt:lpstr>Segoe UI</vt:lpstr>
      <vt:lpstr>Wingdings</vt:lpstr>
      <vt:lpstr>Wingdings 3</vt:lpstr>
      <vt:lpstr>Ion</vt:lpstr>
      <vt:lpstr>Healthier You, Healthier Plant  A lifestyle approach to Health </vt:lpstr>
      <vt:lpstr>Dr Caroline Butler</vt:lpstr>
      <vt:lpstr>Mythe Low Carb Club  Lower Carb &amp; Healthy Fat Lifestyle approach</vt:lpstr>
      <vt:lpstr>Aims &amp; Objectives</vt:lpstr>
      <vt:lpstr>PowerPoint Presentation</vt:lpstr>
      <vt:lpstr>PowerPoint Presentation</vt:lpstr>
      <vt:lpstr>PowerPoint Presentation</vt:lpstr>
      <vt:lpstr>Worldwide obesity rate </vt:lpstr>
      <vt:lpstr>PowerPoint Presentation</vt:lpstr>
      <vt:lpstr>PowerPoint Presentation</vt:lpstr>
      <vt:lpstr>PowerPoint Presentation</vt:lpstr>
      <vt:lpstr>PowerPoint Presentation</vt:lpstr>
      <vt:lpstr>PowerPoint Presentation</vt:lpstr>
      <vt:lpstr>PowerPoint Presentation</vt:lpstr>
      <vt:lpstr>Current ‘health’ advice </vt:lpstr>
      <vt:lpstr>Lifestyle Medicine </vt:lpstr>
      <vt:lpstr>Lifestyle Medicine</vt:lpstr>
      <vt:lpstr>6 Pillar Acronym</vt:lpstr>
      <vt:lpstr>Exercise</vt:lpstr>
      <vt:lpstr>Exercise</vt:lpstr>
      <vt:lpstr>PowerPoint Presentation</vt:lpstr>
      <vt:lpstr>PowerPoint Presentation</vt:lpstr>
      <vt:lpstr>UPF consumption</vt:lpstr>
      <vt:lpstr>PowerPoint Presentation</vt:lpstr>
      <vt:lpstr>UPF Risks</vt:lpstr>
      <vt:lpstr> . 2019 Jul 2;30(1):67-77.e3. </vt:lpstr>
      <vt:lpstr>Potential impact of lifestyle: Med Diet</vt:lpstr>
      <vt:lpstr>Dietary Approaches to  Stop Hypertension : DASH </vt:lpstr>
      <vt:lpstr>Diabetes / Pre-diabetes Reversal</vt:lpstr>
      <vt:lpstr>Direct Study: Low Calorie Approach</vt:lpstr>
      <vt:lpstr>Very Low Calorie Diets: How to do it?</vt:lpstr>
      <vt:lpstr>Real world insights: Lower carbohydrate approach (23m)</vt:lpstr>
      <vt:lpstr>Hba1C and Weight reduction over mean 23m</vt:lpstr>
      <vt:lpstr>Change in lipids over 23m low carb approach</vt:lpstr>
      <vt:lpstr>Impact of deprescribing:  21% drug reduction &amp; &gt;£50 000 saving</vt:lpstr>
      <vt:lpstr>….8 year data (2023)</vt:lpstr>
      <vt:lpstr> Lower carb approach</vt:lpstr>
      <vt:lpstr>PowerPoint Presentation</vt:lpstr>
      <vt:lpstr>How to support behaviour change</vt:lpstr>
      <vt:lpstr>Three key steps to support behaviour change for HCPs</vt:lpstr>
      <vt:lpstr>Tips to support behavioural change</vt:lpstr>
      <vt:lpstr>Health Behaviour Change Resources</vt:lpstr>
      <vt:lpstr>Summary</vt:lpstr>
      <vt:lpstr>Which would you prefer?</vt:lpstr>
    </vt:vector>
  </TitlesOfParts>
  <Company>GLOUCESTERSHIRE HOSPITALS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Healthier You, Healthier Plant  Real Food approach to  Metabolic Health</dc:title>
  <dc:creator>BUTLER, Caroline (MYTHE MEDICAL PRACTICE)</dc:creator>
  <cp:lastModifiedBy>TYLER-BATT, Wendy (NHS GLOUCESTERSHIRE ICB - 11M)</cp:lastModifiedBy>
  <cp:revision>999</cp:revision>
  <dcterms:created xsi:type="dcterms:W3CDTF">2024-05-28T13:02:58Z</dcterms:created>
  <dcterms:modified xsi:type="dcterms:W3CDTF">2024-07-15T20:17:41Z</dcterms:modified>
</cp:coreProperties>
</file>