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8"/>
  </p:notesMasterIdLst>
  <p:sldIdLst>
    <p:sldId id="790" r:id="rId3"/>
    <p:sldId id="2145705461" r:id="rId4"/>
    <p:sldId id="2145705468" r:id="rId5"/>
    <p:sldId id="2145705465" r:id="rId6"/>
    <p:sldId id="2145705462" r:id="rId7"/>
  </p:sldIdLst>
  <p:sldSz cx="18288000" cy="10287000"/>
  <p:notesSz cx="6858000" cy="9144000"/>
  <p:embeddedFontLst>
    <p:embeddedFont>
      <p:font typeface="Aptos ExtraBold" panose="020B0004020202020204" pitchFamily="34" charset="0"/>
      <p:bold r:id="rId9"/>
      <p:boldItalic r:id="rId10"/>
    </p:embeddedFont>
    <p:embeddedFont>
      <p:font typeface="Open Sans" panose="020B0606030504020204" pitchFamily="34" charset="0"/>
      <p:regular r:id="rId11"/>
      <p:bold r:id="rId12"/>
      <p:italic r:id="rId13"/>
      <p:boldItalic r:id="rId14"/>
    </p:embeddedFont>
    <p:embeddedFont>
      <p:font typeface="Open Sans Bold" panose="020B080603050402020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ala Hampson" userId="5548d40e-7605-467f-8c24-376cf0a4d444" providerId="ADAL" clId="{0CBF03D8-F8A1-4936-9B24-BAFD71BA41D0}"/>
    <pc:docChg chg="delSld">
      <pc:chgData name="Nuala Hampson" userId="5548d40e-7605-467f-8c24-376cf0a4d444" providerId="ADAL" clId="{0CBF03D8-F8A1-4936-9B24-BAFD71BA41D0}" dt="2025-08-28T11:18:57.837" v="2" actId="47"/>
      <pc:docMkLst>
        <pc:docMk/>
      </pc:docMkLst>
      <pc:sldChg chg="del">
        <pc:chgData name="Nuala Hampson" userId="5548d40e-7605-467f-8c24-376cf0a4d444" providerId="ADAL" clId="{0CBF03D8-F8A1-4936-9B24-BAFD71BA41D0}" dt="2025-08-28T11:18:52.351" v="0" actId="47"/>
        <pc:sldMkLst>
          <pc:docMk/>
          <pc:sldMk cId="0" sldId="257"/>
        </pc:sldMkLst>
      </pc:sldChg>
      <pc:sldChg chg="del">
        <pc:chgData name="Nuala Hampson" userId="5548d40e-7605-467f-8c24-376cf0a4d444" providerId="ADAL" clId="{0CBF03D8-F8A1-4936-9B24-BAFD71BA41D0}" dt="2025-08-28T11:18:57.837" v="2" actId="47"/>
        <pc:sldMkLst>
          <pc:docMk/>
          <pc:sldMk cId="273614471" sldId="2145705466"/>
        </pc:sldMkLst>
      </pc:sldChg>
      <pc:sldChg chg="del">
        <pc:chgData name="Nuala Hampson" userId="5548d40e-7605-467f-8c24-376cf0a4d444" providerId="ADAL" clId="{0CBF03D8-F8A1-4936-9B24-BAFD71BA41D0}" dt="2025-08-28T11:18:56.928" v="1" actId="47"/>
        <pc:sldMkLst>
          <pc:docMk/>
          <pc:sldMk cId="2658911669" sldId="21457054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35A0D-3501-4CE3-9200-45D4F4B48E22}" type="datetimeFigureOut">
              <a:rPr lang="en-GB" smtClean="0"/>
              <a:t>28/08/2025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F4B54-D884-4A04-8EF8-E1F26AFB8240}" type="slidenum">
              <a:rPr lang="en-GB" smtClean="0"/>
              <a:t>‹#›</a:t>
            </a:fld>
            <a:endParaRPr lang="en-GB"/>
          </a:p>
        </p:txBody>
      </p:sp>
    </p:spTree>
    <p:extLst>
      <p:ext uri="{BB962C8B-B14F-4D97-AF65-F5344CB8AC3E}">
        <p14:creationId xmlns:p14="http://schemas.microsoft.com/office/powerpoint/2010/main" val="12081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exchange project, funded by Health Foundation and NHSE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D5F23-1B4D-9E40-BE18-D15A63E8E7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17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TEAM 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8C83-18A3-4D06-969D-E2956E7C5B9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203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F40E7-4482-BEF9-E835-45D830B73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F4CD3-C3EC-7FE1-9406-0B9095EBC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F2531-7665-8332-EA03-F37FB1D1E117}"/>
              </a:ext>
            </a:extLst>
          </p:cNvPr>
          <p:cNvSpPr>
            <a:spLocks noGrp="1"/>
          </p:cNvSpPr>
          <p:nvPr>
            <p:ph type="body" idx="1"/>
          </p:nvPr>
        </p:nvSpPr>
        <p:spPr/>
        <p:txBody>
          <a:bodyPr/>
          <a:lstStyle/>
          <a:p>
            <a:r>
              <a:rPr lang="en-GB" dirty="0"/>
              <a:t>TEAM B</a:t>
            </a:r>
          </a:p>
        </p:txBody>
      </p:sp>
      <p:sp>
        <p:nvSpPr>
          <p:cNvPr id="4" name="Slide Number Placeholder 3">
            <a:extLst>
              <a:ext uri="{FF2B5EF4-FFF2-40B4-BE49-F238E27FC236}">
                <a16:creationId xmlns:a16="http://schemas.microsoft.com/office/drawing/2014/main" id="{9150603A-84A3-3021-D205-6A36DF82A5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8C83-18A3-4D06-969D-E2956E7C5B9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373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0A09C-C0DC-CAE5-4D19-A20E52F5F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5183D-CDB7-4FCA-96C3-6A5986CAB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7BFBB-42AF-CC52-DD93-31ADFECD64C2}"/>
              </a:ext>
            </a:extLst>
          </p:cNvPr>
          <p:cNvSpPr>
            <a:spLocks noGrp="1"/>
          </p:cNvSpPr>
          <p:nvPr>
            <p:ph type="body" idx="1"/>
          </p:nvPr>
        </p:nvSpPr>
        <p:spPr/>
        <p:txBody>
          <a:bodyPr/>
          <a:lstStyle/>
          <a:p>
            <a:r>
              <a:rPr lang="en-GB" dirty="0"/>
              <a:t>TEAM C</a:t>
            </a:r>
          </a:p>
        </p:txBody>
      </p:sp>
      <p:sp>
        <p:nvSpPr>
          <p:cNvPr id="4" name="Slide Number Placeholder 3">
            <a:extLst>
              <a:ext uri="{FF2B5EF4-FFF2-40B4-BE49-F238E27FC236}">
                <a16:creationId xmlns:a16="http://schemas.microsoft.com/office/drawing/2014/main" id="{3F3A87D5-4493-EBC7-A1D9-1F9FF15528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8C83-18A3-4D06-969D-E2956E7C5B9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305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08AB7-6E35-359B-156B-1EB0141EB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3B97A-FF95-6F2E-1A7F-9736FB425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CBFE0-6C40-3B59-E705-326DC5048869}"/>
              </a:ext>
            </a:extLst>
          </p:cNvPr>
          <p:cNvSpPr>
            <a:spLocks noGrp="1"/>
          </p:cNvSpPr>
          <p:nvPr>
            <p:ph type="body" idx="1"/>
          </p:nvPr>
        </p:nvSpPr>
        <p:spPr/>
        <p:txBody>
          <a:bodyPr/>
          <a:lstStyle/>
          <a:p>
            <a:r>
              <a:rPr lang="en-GB" dirty="0"/>
              <a:t>TEAM D</a:t>
            </a:r>
          </a:p>
        </p:txBody>
      </p:sp>
      <p:sp>
        <p:nvSpPr>
          <p:cNvPr id="4" name="Slide Number Placeholder 3">
            <a:extLst>
              <a:ext uri="{FF2B5EF4-FFF2-40B4-BE49-F238E27FC236}">
                <a16:creationId xmlns:a16="http://schemas.microsoft.com/office/drawing/2014/main" id="{FD72EA6A-A1D7-E9E4-3E3F-ECC7398C11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18C83-18A3-4D06-969D-E2956E7C5B9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2884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2FE2177-B5C5-1C4B-81D4-824CDA9977C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01129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E2177-B5C5-1C4B-81D4-824CDA9977C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384300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E2177-B5C5-1C4B-81D4-824CDA9977C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416232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FE2177-B5C5-1C4B-81D4-824CDA9977CA}"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1734049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FE2177-B5C5-1C4B-81D4-824CDA9977CA}"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147828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FE2177-B5C5-1C4B-81D4-824CDA9977CA}"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11070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E2177-B5C5-1C4B-81D4-824CDA9977CA}"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3649749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2FE2177-B5C5-1C4B-81D4-824CDA9977CA}"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235354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2FE2177-B5C5-1C4B-81D4-824CDA9977CA}"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126631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E2177-B5C5-1C4B-81D4-824CDA9977C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807710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FE2177-B5C5-1C4B-81D4-824CDA9977CA}"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E950F-869F-9A4B-A0EE-BF511883F0CD}" type="slidenum">
              <a:rPr lang="en-US" smtClean="0"/>
              <a:t>‹#›</a:t>
            </a:fld>
            <a:endParaRPr lang="en-US"/>
          </a:p>
        </p:txBody>
      </p:sp>
    </p:spTree>
    <p:extLst>
      <p:ext uri="{BB962C8B-B14F-4D97-AF65-F5344CB8AC3E}">
        <p14:creationId xmlns:p14="http://schemas.microsoft.com/office/powerpoint/2010/main" val="3536959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no title">
  <p:cSld name="Content no title">
    <p:spTree>
      <p:nvGrpSpPr>
        <p:cNvPr id="1" name="Shape 82"/>
        <p:cNvGrpSpPr/>
        <p:nvPr/>
      </p:nvGrpSpPr>
      <p:grpSpPr>
        <a:xfrm>
          <a:off x="0" y="0"/>
          <a:ext cx="0" cy="0"/>
          <a:chOff x="0" y="0"/>
          <a:chExt cx="0" cy="0"/>
        </a:xfrm>
      </p:grpSpPr>
      <p:pic>
        <p:nvPicPr>
          <p:cNvPr id="83" name="Google Shape;83;gcb1feb777f_1_460"/>
          <p:cNvPicPr preferRelativeResize="0"/>
          <p:nvPr/>
        </p:nvPicPr>
        <p:blipFill rotWithShape="1">
          <a:blip r:embed="rId2">
            <a:alphaModFix/>
          </a:blip>
          <a:srcRect l="-2302" t="28791" r="77080" b="-321"/>
          <a:stretch/>
        </p:blipFill>
        <p:spPr>
          <a:xfrm>
            <a:off x="14401805" y="5"/>
            <a:ext cx="3886199" cy="8691563"/>
          </a:xfrm>
          <a:prstGeom prst="rect">
            <a:avLst/>
          </a:prstGeom>
          <a:noFill/>
          <a:ln>
            <a:noFill/>
          </a:ln>
        </p:spPr>
      </p:pic>
      <p:sp>
        <p:nvSpPr>
          <p:cNvPr id="84" name="Google Shape;84;gcb1feb777f_1_460"/>
          <p:cNvSpPr/>
          <p:nvPr/>
        </p:nvSpPr>
        <p:spPr>
          <a:xfrm>
            <a:off x="0" y="-40482"/>
            <a:ext cx="18288000" cy="10327500"/>
          </a:xfrm>
          <a:prstGeom prst="rect">
            <a:avLst/>
          </a:prstGeom>
          <a:solidFill>
            <a:schemeClr val="lt1">
              <a:alpha val="85880"/>
            </a:schemeClr>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5" name="Google Shape;85;gcb1feb777f_1_460"/>
          <p:cNvSpPr txBox="1">
            <a:spLocks noGrp="1"/>
          </p:cNvSpPr>
          <p:nvPr>
            <p:ph type="body" idx="1"/>
          </p:nvPr>
        </p:nvSpPr>
        <p:spPr>
          <a:xfrm>
            <a:off x="326048" y="282965"/>
            <a:ext cx="14434650" cy="9720900"/>
          </a:xfrm>
          <a:prstGeom prst="rect">
            <a:avLst/>
          </a:prstGeom>
          <a:noFill/>
          <a:ln>
            <a:noFill/>
          </a:ln>
        </p:spPr>
        <p:txBody>
          <a:bodyPr spcFirstLastPara="1" wrap="square" lIns="91425" tIns="45700" rIns="91425" bIns="45700" anchor="t" anchorCtr="0">
            <a:normAutofit/>
          </a:bodyPr>
          <a:lstStyle>
            <a:lvl1pPr marL="685800" lvl="0" indent="-514350" algn="l" rtl="0">
              <a:lnSpc>
                <a:spcPct val="90000"/>
              </a:lnSpc>
              <a:spcBef>
                <a:spcPts val="1500"/>
              </a:spcBef>
              <a:spcAft>
                <a:spcPts val="0"/>
              </a:spcAft>
              <a:buClr>
                <a:schemeClr val="dk1"/>
              </a:buClr>
              <a:buSzPts val="1800"/>
              <a:buChar char="●"/>
              <a:defRPr/>
            </a:lvl1pPr>
            <a:lvl2pPr marL="1371600" lvl="1" indent="-514350" algn="l" rtl="0">
              <a:lnSpc>
                <a:spcPct val="90000"/>
              </a:lnSpc>
              <a:spcBef>
                <a:spcPts val="2400"/>
              </a:spcBef>
              <a:spcAft>
                <a:spcPts val="0"/>
              </a:spcAft>
              <a:buClr>
                <a:schemeClr val="dk1"/>
              </a:buClr>
              <a:buSzPts val="1800"/>
              <a:buChar char="○"/>
              <a:defRPr/>
            </a:lvl2pPr>
            <a:lvl3pPr marL="2057400" lvl="2" indent="-514350" algn="l" rtl="0">
              <a:lnSpc>
                <a:spcPct val="90000"/>
              </a:lnSpc>
              <a:spcBef>
                <a:spcPts val="2400"/>
              </a:spcBef>
              <a:spcAft>
                <a:spcPts val="0"/>
              </a:spcAft>
              <a:buClr>
                <a:schemeClr val="dk1"/>
              </a:buClr>
              <a:buSzPts val="1800"/>
              <a:buChar char="■"/>
              <a:defRPr/>
            </a:lvl3pPr>
            <a:lvl4pPr marL="2743200" lvl="3" indent="-514350" algn="l" rtl="0">
              <a:lnSpc>
                <a:spcPct val="90000"/>
              </a:lnSpc>
              <a:spcBef>
                <a:spcPts val="2400"/>
              </a:spcBef>
              <a:spcAft>
                <a:spcPts val="0"/>
              </a:spcAft>
              <a:buClr>
                <a:schemeClr val="dk1"/>
              </a:buClr>
              <a:buSzPts val="1800"/>
              <a:buChar char="●"/>
              <a:defRPr/>
            </a:lvl4pPr>
            <a:lvl5pPr marL="3429000" lvl="4" indent="-514350" algn="l" rtl="0">
              <a:lnSpc>
                <a:spcPct val="90000"/>
              </a:lnSpc>
              <a:spcBef>
                <a:spcPts val="2400"/>
              </a:spcBef>
              <a:spcAft>
                <a:spcPts val="0"/>
              </a:spcAft>
              <a:buClr>
                <a:schemeClr val="dk1"/>
              </a:buClr>
              <a:buSzPts val="1800"/>
              <a:buChar char="○"/>
              <a:defRPr/>
            </a:lvl5pPr>
            <a:lvl6pPr marL="4114800" lvl="5" indent="-514350" algn="l" rtl="0">
              <a:lnSpc>
                <a:spcPct val="90000"/>
              </a:lnSpc>
              <a:spcBef>
                <a:spcPts val="2400"/>
              </a:spcBef>
              <a:spcAft>
                <a:spcPts val="0"/>
              </a:spcAft>
              <a:buClr>
                <a:schemeClr val="dk1"/>
              </a:buClr>
              <a:buSzPts val="1800"/>
              <a:buChar char="■"/>
              <a:defRPr/>
            </a:lvl6pPr>
            <a:lvl7pPr marL="4800600" lvl="6" indent="-514350" algn="l" rtl="0">
              <a:lnSpc>
                <a:spcPct val="90000"/>
              </a:lnSpc>
              <a:spcBef>
                <a:spcPts val="2400"/>
              </a:spcBef>
              <a:spcAft>
                <a:spcPts val="0"/>
              </a:spcAft>
              <a:buClr>
                <a:schemeClr val="dk1"/>
              </a:buClr>
              <a:buSzPts val="1800"/>
              <a:buChar char="●"/>
              <a:defRPr/>
            </a:lvl7pPr>
            <a:lvl8pPr marL="5486400" lvl="7" indent="-514350" algn="l" rtl="0">
              <a:lnSpc>
                <a:spcPct val="90000"/>
              </a:lnSpc>
              <a:spcBef>
                <a:spcPts val="2400"/>
              </a:spcBef>
              <a:spcAft>
                <a:spcPts val="0"/>
              </a:spcAft>
              <a:buClr>
                <a:schemeClr val="dk1"/>
              </a:buClr>
              <a:buSzPts val="1800"/>
              <a:buChar char="○"/>
              <a:defRPr/>
            </a:lvl8pPr>
            <a:lvl9pPr marL="6172200" lvl="8" indent="-514350" algn="l" rtl="0">
              <a:lnSpc>
                <a:spcPct val="90000"/>
              </a:lnSpc>
              <a:spcBef>
                <a:spcPts val="2400"/>
              </a:spcBef>
              <a:spcAft>
                <a:spcPts val="2400"/>
              </a:spcAft>
              <a:buClr>
                <a:schemeClr val="dk1"/>
              </a:buClr>
              <a:buSzPts val="1800"/>
              <a:buChar char="■"/>
              <a:defRPr/>
            </a:lvl9pPr>
          </a:lstStyle>
          <a:p>
            <a:endParaRPr/>
          </a:p>
        </p:txBody>
      </p:sp>
    </p:spTree>
    <p:extLst>
      <p:ext uri="{BB962C8B-B14F-4D97-AF65-F5344CB8AC3E}">
        <p14:creationId xmlns:p14="http://schemas.microsoft.com/office/powerpoint/2010/main" val="351471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9CF49072-C065-4354-ABA1-D8C7ACE3850B}" type="datetimeFigureOut">
              <a:rPr lang="en-GB" smtClean="0">
                <a:solidFill>
                  <a:prstClr val="black">
                    <a:tint val="75000"/>
                  </a:prstClr>
                </a:solidFill>
              </a:rPr>
              <a:pPr>
                <a:defRPr/>
              </a:pPr>
              <a:t>28/08/2025</a:t>
            </a:fld>
            <a:endParaRPr lang="en-GB">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CAE6A73F-A711-40B9-AD83-EB60F3583BAE}" type="slidenum">
              <a:rPr lang="en-GB" smtClean="0">
                <a:solidFill>
                  <a:prstClr val="black">
                    <a:tint val="75000"/>
                  </a:prstClr>
                </a:solidFill>
              </a:rPr>
              <a:pPr>
                <a:def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C3C2BC16-7985-6AF5-85AE-E93E99D82A1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397416" y="8425544"/>
            <a:ext cx="3002319" cy="1294367"/>
          </a:xfrm>
          <a:prstGeom prst="rect">
            <a:avLst/>
          </a:prstGeom>
        </p:spPr>
      </p:pic>
    </p:spTree>
    <p:extLst>
      <p:ext uri="{BB962C8B-B14F-4D97-AF65-F5344CB8AC3E}">
        <p14:creationId xmlns:p14="http://schemas.microsoft.com/office/powerpoint/2010/main" val="3738736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0.png"/><Relationship Id="rId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0.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92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5F32FE-EE4F-173E-484D-984082C17E21}"/>
              </a:ext>
            </a:extLst>
          </p:cNvPr>
          <p:cNvSpPr/>
          <p:nvPr/>
        </p:nvSpPr>
        <p:spPr>
          <a:xfrm>
            <a:off x="0" y="6969125"/>
            <a:ext cx="18288000" cy="3343275"/>
          </a:xfrm>
          <a:prstGeom prst="rect">
            <a:avLst/>
          </a:prstGeom>
          <a:solidFill>
            <a:srgbClr val="C7D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2700">
              <a:solidFill>
                <a:prstClr val="white"/>
              </a:solidFill>
              <a:latin typeface="Calibri" panose="020F0502020204030204"/>
            </a:endParaRPr>
          </a:p>
        </p:txBody>
      </p:sp>
      <p:pic>
        <p:nvPicPr>
          <p:cNvPr id="10" name="Picture 9" descr="Graphical user interface&#10;&#10;Description automatically generated with medium confidence">
            <a:extLst>
              <a:ext uri="{FF2B5EF4-FFF2-40B4-BE49-F238E27FC236}">
                <a16:creationId xmlns:a16="http://schemas.microsoft.com/office/drawing/2014/main" id="{31AD288D-1406-1FB0-3ECC-A56884394408}"/>
              </a:ext>
            </a:extLst>
          </p:cNvPr>
          <p:cNvPicPr>
            <a:picLocks noChangeAspect="1"/>
          </p:cNvPicPr>
          <p:nvPr/>
        </p:nvPicPr>
        <p:blipFill>
          <a:blip r:embed="rId3"/>
          <a:stretch>
            <a:fillRect/>
          </a:stretch>
        </p:blipFill>
        <p:spPr>
          <a:xfrm>
            <a:off x="8051061" y="7424441"/>
            <a:ext cx="5514066" cy="2446868"/>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5AE69467-3FBF-1011-0A2F-38BAD55D08A1}"/>
              </a:ext>
            </a:extLst>
          </p:cNvPr>
          <p:cNvPicPr>
            <a:picLocks noChangeAspect="1"/>
          </p:cNvPicPr>
          <p:nvPr/>
        </p:nvPicPr>
        <p:blipFill>
          <a:blip r:embed="rId4"/>
          <a:stretch>
            <a:fillRect/>
          </a:stretch>
        </p:blipFill>
        <p:spPr>
          <a:xfrm>
            <a:off x="289433" y="7351947"/>
            <a:ext cx="7472196" cy="2519361"/>
          </a:xfrm>
          <a:prstGeom prst="rect">
            <a:avLst/>
          </a:prstGeom>
        </p:spPr>
      </p:pic>
      <p:pic>
        <p:nvPicPr>
          <p:cNvPr id="2" name="Picture 1">
            <a:extLst>
              <a:ext uri="{FF2B5EF4-FFF2-40B4-BE49-F238E27FC236}">
                <a16:creationId xmlns:a16="http://schemas.microsoft.com/office/drawing/2014/main" id="{832D24CC-2DB5-391C-0FBC-57492D838E5B}"/>
              </a:ext>
            </a:extLst>
          </p:cNvPr>
          <p:cNvPicPr>
            <a:picLocks noChangeAspect="1"/>
          </p:cNvPicPr>
          <p:nvPr/>
        </p:nvPicPr>
        <p:blipFill>
          <a:blip r:embed="rId5"/>
          <a:stretch>
            <a:fillRect/>
          </a:stretch>
        </p:blipFill>
        <p:spPr>
          <a:xfrm>
            <a:off x="0" y="0"/>
            <a:ext cx="5300592" cy="6970278"/>
          </a:xfrm>
          <a:prstGeom prst="rect">
            <a:avLst/>
          </a:prstGeom>
        </p:spPr>
      </p:pic>
      <p:sp>
        <p:nvSpPr>
          <p:cNvPr id="3" name="TextBox 2">
            <a:extLst>
              <a:ext uri="{FF2B5EF4-FFF2-40B4-BE49-F238E27FC236}">
                <a16:creationId xmlns:a16="http://schemas.microsoft.com/office/drawing/2014/main" id="{E7D2B621-6097-18D1-125F-852EF7F1FC51}"/>
              </a:ext>
            </a:extLst>
          </p:cNvPr>
          <p:cNvSpPr txBox="1"/>
          <p:nvPr/>
        </p:nvSpPr>
        <p:spPr>
          <a:xfrm>
            <a:off x="6215606" y="1024360"/>
            <a:ext cx="11233230" cy="5078313"/>
          </a:xfrm>
          <a:prstGeom prst="rect">
            <a:avLst/>
          </a:prstGeom>
          <a:noFill/>
        </p:spPr>
        <p:txBody>
          <a:bodyPr wrap="square" rtlCol="0">
            <a:spAutoFit/>
          </a:bodyPr>
          <a:lstStyle/>
          <a:p>
            <a:pPr algn="ctr" defTabSz="685800">
              <a:defRPr/>
            </a:pPr>
            <a:r>
              <a:rPr lang="en-GB" sz="8100" b="1" dirty="0">
                <a:solidFill>
                  <a:srgbClr val="5F98A4"/>
                </a:solidFill>
                <a:latin typeface="Aptos ExtraBold" panose="020F0502020204030204" pitchFamily="34" charset="0"/>
                <a:ea typeface="Calibri" panose="020F0502020204030204" pitchFamily="34" charset="0"/>
                <a:cs typeface="Calibri" panose="020F0502020204030204" pitchFamily="34" charset="0"/>
              </a:rPr>
              <a:t>Medicine Waste in Care Homes: Reducing Social and Environmental Impact</a:t>
            </a:r>
          </a:p>
        </p:txBody>
      </p:sp>
      <p:pic>
        <p:nvPicPr>
          <p:cNvPr id="1026" name="Picture 2" descr="A logo with a circle and text&#10;&#10;AI-generated content may be incorrect.">
            <a:extLst>
              <a:ext uri="{FF2B5EF4-FFF2-40B4-BE49-F238E27FC236}">
                <a16:creationId xmlns:a16="http://schemas.microsoft.com/office/drawing/2014/main" id="{82D61E88-354C-5CD8-3C53-0CCC70FCC1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767" y="7424441"/>
            <a:ext cx="2875070" cy="244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3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223785">
            <a:off x="625976" y="4659992"/>
            <a:ext cx="4636215" cy="4636215"/>
            <a:chOff x="0" y="0"/>
            <a:chExt cx="6355080" cy="6355080"/>
          </a:xfrm>
        </p:grpSpPr>
        <p:sp>
          <p:nvSpPr>
            <p:cNvPr id="3" name="Freeform 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DDDDD"/>
            </a:solidFill>
          </p:spPr>
          <p:txBody>
            <a:bodyPr/>
            <a:lstStyle/>
            <a:p>
              <a:pPr defTabSz="914445"/>
              <a:endParaRPr lang="en-GB">
                <a:solidFill>
                  <a:prstClr val="black"/>
                </a:solidFill>
                <a:latin typeface="Calibri"/>
              </a:endParaRPr>
            </a:p>
          </p:txBody>
        </p:sp>
      </p:grpSp>
      <p:sp>
        <p:nvSpPr>
          <p:cNvPr id="6" name="Freeform 6"/>
          <p:cNvSpPr/>
          <p:nvPr/>
        </p:nvSpPr>
        <p:spPr>
          <a:xfrm>
            <a:off x="6740753" y="4225775"/>
            <a:ext cx="583601" cy="673709"/>
          </a:xfrm>
          <a:custGeom>
            <a:avLst/>
            <a:gdLst/>
            <a:ahLst/>
            <a:cxnLst/>
            <a:rect l="l" t="t" r="r" b="b"/>
            <a:pathLst>
              <a:path w="583601" h="673709">
                <a:moveTo>
                  <a:pt x="0" y="0"/>
                </a:moveTo>
                <a:lnTo>
                  <a:pt x="583601" y="0"/>
                </a:lnTo>
                <a:lnTo>
                  <a:pt x="583601" y="673710"/>
                </a:lnTo>
                <a:lnTo>
                  <a:pt x="0" y="6737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sp>
        <p:nvSpPr>
          <p:cNvPr id="7" name="Freeform 7"/>
          <p:cNvSpPr/>
          <p:nvPr/>
        </p:nvSpPr>
        <p:spPr>
          <a:xfrm>
            <a:off x="6661176" y="5449528"/>
            <a:ext cx="878466" cy="509471"/>
          </a:xfrm>
          <a:custGeom>
            <a:avLst/>
            <a:gdLst/>
            <a:ahLst/>
            <a:cxnLst/>
            <a:rect l="l" t="t" r="r" b="b"/>
            <a:pathLst>
              <a:path w="827664" h="551431">
                <a:moveTo>
                  <a:pt x="0" y="0"/>
                </a:moveTo>
                <a:lnTo>
                  <a:pt x="827665" y="0"/>
                </a:lnTo>
                <a:lnTo>
                  <a:pt x="827665" y="551431"/>
                </a:lnTo>
                <a:lnTo>
                  <a:pt x="0" y="5514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endParaRPr lang="en-GB">
              <a:solidFill>
                <a:prstClr val="black"/>
              </a:solidFill>
              <a:latin typeface="Calibri"/>
            </a:endParaRPr>
          </a:p>
        </p:txBody>
      </p:sp>
      <p:sp>
        <p:nvSpPr>
          <p:cNvPr id="8" name="Freeform 8"/>
          <p:cNvSpPr/>
          <p:nvPr/>
        </p:nvSpPr>
        <p:spPr>
          <a:xfrm>
            <a:off x="6844805" y="6651563"/>
            <a:ext cx="338316" cy="526562"/>
          </a:xfrm>
          <a:custGeom>
            <a:avLst/>
            <a:gdLst/>
            <a:ahLst/>
            <a:cxnLst/>
            <a:rect l="l" t="t" r="r" b="b"/>
            <a:pathLst>
              <a:path w="338316" h="526561">
                <a:moveTo>
                  <a:pt x="0" y="0"/>
                </a:moveTo>
                <a:lnTo>
                  <a:pt x="338315" y="0"/>
                </a:lnTo>
                <a:lnTo>
                  <a:pt x="338315" y="526562"/>
                </a:lnTo>
                <a:lnTo>
                  <a:pt x="0" y="5265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914445"/>
            <a:endParaRPr lang="en-GB">
              <a:solidFill>
                <a:prstClr val="black"/>
              </a:solidFill>
              <a:latin typeface="Calibri"/>
            </a:endParaRPr>
          </a:p>
        </p:txBody>
      </p:sp>
      <p:sp>
        <p:nvSpPr>
          <p:cNvPr id="9" name="Freeform 9"/>
          <p:cNvSpPr/>
          <p:nvPr/>
        </p:nvSpPr>
        <p:spPr>
          <a:xfrm>
            <a:off x="6593879" y="8285909"/>
            <a:ext cx="884715" cy="530144"/>
          </a:xfrm>
          <a:custGeom>
            <a:avLst/>
            <a:gdLst/>
            <a:ahLst/>
            <a:cxnLst/>
            <a:rect l="l" t="t" r="r" b="b"/>
            <a:pathLst>
              <a:path w="884715" h="503483">
                <a:moveTo>
                  <a:pt x="0" y="0"/>
                </a:moveTo>
                <a:lnTo>
                  <a:pt x="884715" y="0"/>
                </a:lnTo>
                <a:lnTo>
                  <a:pt x="884715" y="503483"/>
                </a:lnTo>
                <a:lnTo>
                  <a:pt x="0" y="50348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914445"/>
            <a:endParaRPr lang="en-GB">
              <a:solidFill>
                <a:prstClr val="black"/>
              </a:solidFill>
              <a:latin typeface="Calibri"/>
            </a:endParaRPr>
          </a:p>
        </p:txBody>
      </p:sp>
      <p:sp>
        <p:nvSpPr>
          <p:cNvPr id="10" name="Freeform 10"/>
          <p:cNvSpPr/>
          <p:nvPr/>
        </p:nvSpPr>
        <p:spPr>
          <a:xfrm>
            <a:off x="292766" y="9082822"/>
            <a:ext cx="2450477" cy="1082294"/>
          </a:xfrm>
          <a:custGeom>
            <a:avLst/>
            <a:gdLst/>
            <a:ahLst/>
            <a:cxnLst/>
            <a:rect l="l" t="t" r="r" b="b"/>
            <a:pathLst>
              <a:path w="2450476" h="1082294">
                <a:moveTo>
                  <a:pt x="0" y="0"/>
                </a:moveTo>
                <a:lnTo>
                  <a:pt x="2450475" y="0"/>
                </a:lnTo>
                <a:lnTo>
                  <a:pt x="2450475" y="1082294"/>
                </a:lnTo>
                <a:lnTo>
                  <a:pt x="0" y="1082294"/>
                </a:lnTo>
                <a:lnTo>
                  <a:pt x="0" y="0"/>
                </a:lnTo>
                <a:close/>
              </a:path>
            </a:pathLst>
          </a:custGeom>
          <a:blipFill>
            <a:blip r:embed="rId11"/>
            <a:stretch>
              <a:fillRect/>
            </a:stretch>
          </a:blipFill>
        </p:spPr>
        <p:txBody>
          <a:bodyPr/>
          <a:lstStyle/>
          <a:p>
            <a:pPr defTabSz="914445"/>
            <a:endParaRPr lang="en-GB">
              <a:solidFill>
                <a:prstClr val="black"/>
              </a:solidFill>
              <a:latin typeface="Calibri"/>
            </a:endParaRPr>
          </a:p>
        </p:txBody>
      </p:sp>
      <p:sp>
        <p:nvSpPr>
          <p:cNvPr id="11" name="AutoShape 11"/>
          <p:cNvSpPr/>
          <p:nvPr/>
        </p:nvSpPr>
        <p:spPr>
          <a:xfrm>
            <a:off x="5523268" y="5312369"/>
            <a:ext cx="12014153"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sp>
        <p:nvSpPr>
          <p:cNvPr id="12" name="AutoShape 12"/>
          <p:cNvSpPr/>
          <p:nvPr/>
        </p:nvSpPr>
        <p:spPr>
          <a:xfrm>
            <a:off x="5806969" y="6526259"/>
            <a:ext cx="11871719"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sp>
        <p:nvSpPr>
          <p:cNvPr id="13" name="AutoShape 13"/>
          <p:cNvSpPr/>
          <p:nvPr/>
        </p:nvSpPr>
        <p:spPr>
          <a:xfrm flipV="1">
            <a:off x="5553496" y="7641498"/>
            <a:ext cx="12125192"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grpSp>
        <p:nvGrpSpPr>
          <p:cNvPr id="14" name="Group 14"/>
          <p:cNvGrpSpPr/>
          <p:nvPr/>
        </p:nvGrpSpPr>
        <p:grpSpPr>
          <a:xfrm>
            <a:off x="-857775" y="248694"/>
            <a:ext cx="20347928" cy="1992627"/>
            <a:chOff x="0" y="0"/>
            <a:chExt cx="5359125" cy="524807"/>
          </a:xfrm>
        </p:grpSpPr>
        <p:sp>
          <p:nvSpPr>
            <p:cNvPr id="15" name="Freeform 15"/>
            <p:cNvSpPr/>
            <p:nvPr/>
          </p:nvSpPr>
          <p:spPr>
            <a:xfrm>
              <a:off x="0" y="0"/>
              <a:ext cx="5359125" cy="524807"/>
            </a:xfrm>
            <a:custGeom>
              <a:avLst/>
              <a:gdLst/>
              <a:ahLst/>
              <a:cxnLst/>
              <a:rect l="l" t="t" r="r" b="b"/>
              <a:pathLst>
                <a:path w="5359125" h="524807">
                  <a:moveTo>
                    <a:pt x="0" y="0"/>
                  </a:moveTo>
                  <a:lnTo>
                    <a:pt x="5359125" y="0"/>
                  </a:lnTo>
                  <a:lnTo>
                    <a:pt x="5359125" y="524807"/>
                  </a:lnTo>
                  <a:lnTo>
                    <a:pt x="0" y="524807"/>
                  </a:lnTo>
                  <a:close/>
                </a:path>
              </a:pathLst>
            </a:custGeom>
            <a:solidFill>
              <a:srgbClr val="43A1B6"/>
            </a:solidFill>
          </p:spPr>
          <p:txBody>
            <a:bodyPr/>
            <a:lstStyle/>
            <a:p>
              <a:pPr defTabSz="914445"/>
              <a:endParaRPr lang="en-GB" dirty="0">
                <a:solidFill>
                  <a:prstClr val="black"/>
                </a:solidFill>
                <a:latin typeface="Calibri"/>
              </a:endParaRPr>
            </a:p>
          </p:txBody>
        </p:sp>
        <p:sp>
          <p:nvSpPr>
            <p:cNvPr id="16" name="TextBox 16"/>
            <p:cNvSpPr txBox="1"/>
            <p:nvPr/>
          </p:nvSpPr>
          <p:spPr>
            <a:xfrm>
              <a:off x="0" y="-66675"/>
              <a:ext cx="5359125" cy="591482"/>
            </a:xfrm>
            <a:prstGeom prst="rect">
              <a:avLst/>
            </a:prstGeom>
          </p:spPr>
          <p:txBody>
            <a:bodyPr lIns="50801" tIns="50801" rIns="50801" bIns="50801" rtlCol="0" anchor="ctr"/>
            <a:lstStyle/>
            <a:p>
              <a:pPr algn="ctr" defTabSz="914445">
                <a:lnSpc>
                  <a:spcPts val="3683"/>
                </a:lnSpc>
              </a:pPr>
              <a:endParaRPr>
                <a:solidFill>
                  <a:prstClr val="black"/>
                </a:solidFill>
                <a:latin typeface="Calibri"/>
              </a:endParaRPr>
            </a:p>
          </p:txBody>
        </p:sp>
      </p:grpSp>
      <p:sp>
        <p:nvSpPr>
          <p:cNvPr id="18" name="TextBox 18"/>
          <p:cNvSpPr txBox="1"/>
          <p:nvPr/>
        </p:nvSpPr>
        <p:spPr>
          <a:xfrm>
            <a:off x="459990" y="2298215"/>
            <a:ext cx="14294280" cy="2377830"/>
          </a:xfrm>
          <a:prstGeom prst="rect">
            <a:avLst/>
          </a:prstGeom>
        </p:spPr>
        <p:txBody>
          <a:bodyPr wrap="square" lIns="0" tIns="0" rIns="0" bIns="0" rtlCol="0" anchor="t">
            <a:spAutoFit/>
          </a:bodyPr>
          <a:lstStyle/>
          <a:p>
            <a:pPr defTabSz="1371600">
              <a:lnSpc>
                <a:spcPts val="4766"/>
              </a:lnSpc>
              <a:defRPr/>
            </a:pPr>
            <a:r>
              <a:rPr lang="en-US" sz="2400" b="1" dirty="0">
                <a:solidFill>
                  <a:srgbClr val="000000"/>
                </a:solidFill>
                <a:latin typeface="Open Sans Bold"/>
                <a:ea typeface="Open Sans Bold"/>
                <a:cs typeface="Open Sans Bold"/>
                <a:sym typeface="Open Sans Bold"/>
              </a:rPr>
              <a:t>Aim: </a:t>
            </a:r>
            <a:r>
              <a:rPr lang="en-GB" sz="2400" dirty="0">
                <a:solidFill>
                  <a:srgbClr val="000000"/>
                </a:solidFill>
                <a:latin typeface="Open Sans"/>
                <a:ea typeface="Open Sans"/>
                <a:cs typeface="Open Sans"/>
                <a:sym typeface="Open Sans"/>
              </a:rPr>
              <a:t>Achieve more efficient and effective communication within the care home and between care home, community pharmacy and GP practice. </a:t>
            </a:r>
          </a:p>
          <a:p>
            <a:pPr defTabSz="1371600">
              <a:lnSpc>
                <a:spcPts val="4766"/>
              </a:lnSpc>
              <a:defRPr/>
            </a:pPr>
            <a:r>
              <a:rPr lang="en-US" sz="2400" b="1" dirty="0">
                <a:solidFill>
                  <a:srgbClr val="000000"/>
                </a:solidFill>
                <a:latin typeface="Open Sans Bold"/>
                <a:ea typeface="Open Sans Bold"/>
                <a:cs typeface="Open Sans Bold"/>
                <a:sym typeface="Open Sans Bold"/>
              </a:rPr>
              <a:t>Outcome: </a:t>
            </a:r>
            <a:r>
              <a:rPr lang="en-US" sz="2400" dirty="0">
                <a:solidFill>
                  <a:srgbClr val="000000"/>
                </a:solidFill>
                <a:latin typeface="Open Sans"/>
                <a:ea typeface="Open Sans"/>
                <a:cs typeface="Open Sans"/>
                <a:sym typeface="Open Sans"/>
              </a:rPr>
              <a:t>Reduced frequency of prescription requests. Reduced number of medicine deliveries.</a:t>
            </a:r>
          </a:p>
          <a:p>
            <a:pPr defTabSz="1371600">
              <a:lnSpc>
                <a:spcPts val="4766"/>
              </a:lnSpc>
              <a:defRPr/>
            </a:pPr>
            <a:endParaRPr lang="en-US" sz="2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9" name="TextBox 19"/>
          <p:cNvSpPr txBox="1"/>
          <p:nvPr/>
        </p:nvSpPr>
        <p:spPr>
          <a:xfrm>
            <a:off x="6229238" y="4705345"/>
            <a:ext cx="1569449"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Clinical</a:t>
            </a:r>
          </a:p>
        </p:txBody>
      </p:sp>
      <p:sp>
        <p:nvSpPr>
          <p:cNvPr id="20" name="TextBox 20"/>
          <p:cNvSpPr txBox="1"/>
          <p:nvPr/>
        </p:nvSpPr>
        <p:spPr>
          <a:xfrm>
            <a:off x="5741578" y="5847854"/>
            <a:ext cx="2717666"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Environmental</a:t>
            </a:r>
          </a:p>
        </p:txBody>
      </p:sp>
      <p:sp>
        <p:nvSpPr>
          <p:cNvPr id="21" name="TextBox 21"/>
          <p:cNvSpPr txBox="1"/>
          <p:nvPr/>
        </p:nvSpPr>
        <p:spPr>
          <a:xfrm>
            <a:off x="6060582" y="6978100"/>
            <a:ext cx="1943943" cy="530145"/>
          </a:xfrm>
          <a:prstGeom prst="rect">
            <a:avLst/>
          </a:prstGeom>
        </p:spPr>
        <p:txBody>
          <a:bodyPr lIns="0" tIns="0" rIns="0" bIns="0" rtlCol="0" anchor="t">
            <a:spAutoFit/>
          </a:bodyPr>
          <a:lstStyle/>
          <a:p>
            <a:pPr algn="ctr" defTabSz="914445">
              <a:lnSpc>
                <a:spcPts val="4760"/>
              </a:lnSpc>
              <a:spcBef>
                <a:spcPct val="0"/>
              </a:spcBef>
            </a:pPr>
            <a:r>
              <a:rPr lang="en-US" sz="2069" b="1">
                <a:solidFill>
                  <a:srgbClr val="000000"/>
                </a:solidFill>
                <a:latin typeface="Open Sans Bold"/>
                <a:ea typeface="Open Sans Bold"/>
                <a:cs typeface="Open Sans Bold"/>
                <a:sym typeface="Open Sans Bold"/>
              </a:rPr>
              <a:t>Financial</a:t>
            </a:r>
          </a:p>
        </p:txBody>
      </p:sp>
      <p:sp>
        <p:nvSpPr>
          <p:cNvPr id="22" name="TextBox 22"/>
          <p:cNvSpPr txBox="1"/>
          <p:nvPr/>
        </p:nvSpPr>
        <p:spPr>
          <a:xfrm>
            <a:off x="6356819" y="8817749"/>
            <a:ext cx="1358834"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Social</a:t>
            </a:r>
          </a:p>
        </p:txBody>
      </p:sp>
      <p:sp>
        <p:nvSpPr>
          <p:cNvPr id="23" name="TextBox 23"/>
          <p:cNvSpPr txBox="1"/>
          <p:nvPr/>
        </p:nvSpPr>
        <p:spPr>
          <a:xfrm>
            <a:off x="8372797" y="4735027"/>
            <a:ext cx="9164624" cy="382925"/>
          </a:xfrm>
          <a:prstGeom prst="rect">
            <a:avLst/>
          </a:prstGeom>
        </p:spPr>
        <p:txBody>
          <a:bodyPr lIns="0" tIns="0" rIns="0" bIns="0" rtlCol="0" anchor="t">
            <a:spAutoFit/>
          </a:bodyPr>
          <a:lstStyle/>
          <a:p>
            <a:pPr defTabSz="914445">
              <a:lnSpc>
                <a:spcPts val="3179"/>
              </a:lnSpc>
            </a:pPr>
            <a:r>
              <a:rPr lang="en-US" sz="2270" dirty="0">
                <a:solidFill>
                  <a:srgbClr val="000000"/>
                </a:solidFill>
                <a:latin typeface="Open Sans"/>
                <a:ea typeface="Open Sans"/>
                <a:cs typeface="Open Sans"/>
                <a:sym typeface="Open Sans"/>
              </a:rPr>
              <a:t>More efficient delivery of medicines</a:t>
            </a:r>
          </a:p>
        </p:txBody>
      </p:sp>
      <p:sp>
        <p:nvSpPr>
          <p:cNvPr id="24" name="TextBox 24"/>
          <p:cNvSpPr txBox="1"/>
          <p:nvPr/>
        </p:nvSpPr>
        <p:spPr>
          <a:xfrm>
            <a:off x="8459243" y="5631068"/>
            <a:ext cx="9275859" cy="793294"/>
          </a:xfrm>
          <a:prstGeom prst="rect">
            <a:avLst/>
          </a:prstGeom>
        </p:spPr>
        <p:txBody>
          <a:bodyPr lIns="0" tIns="0" rIns="0" bIns="0" rtlCol="0" anchor="t">
            <a:spAutoFit/>
          </a:bodyPr>
          <a:lstStyle/>
          <a:p>
            <a:pPr defTabSz="914445">
              <a:lnSpc>
                <a:spcPts val="3179"/>
              </a:lnSpc>
              <a:spcBef>
                <a:spcPct val="0"/>
              </a:spcBef>
            </a:pPr>
            <a:r>
              <a:rPr lang="en-US" sz="2270" dirty="0">
                <a:solidFill>
                  <a:srgbClr val="000000"/>
                </a:solidFill>
                <a:latin typeface="Open Sans"/>
                <a:ea typeface="Open Sans"/>
                <a:cs typeface="Open Sans"/>
                <a:sym typeface="Open Sans"/>
              </a:rPr>
              <a:t>Number of medicines deliveries reduced from 3 to 2 daily, saving </a:t>
            </a:r>
            <a:r>
              <a:rPr lang="en-US" sz="2270" b="1" dirty="0">
                <a:solidFill>
                  <a:srgbClr val="000000"/>
                </a:solidFill>
                <a:latin typeface="Open Sans"/>
                <a:ea typeface="Open Sans"/>
                <a:cs typeface="Open Sans"/>
                <a:sym typeface="Open Sans"/>
              </a:rPr>
              <a:t>5,448.78kgCO2e per year</a:t>
            </a:r>
            <a:r>
              <a:rPr lang="en-US" sz="2270" dirty="0">
                <a:solidFill>
                  <a:srgbClr val="000000"/>
                </a:solidFill>
                <a:latin typeface="Open Sans"/>
                <a:ea typeface="Open Sans"/>
                <a:cs typeface="Open Sans"/>
                <a:sym typeface="Open Sans"/>
              </a:rPr>
              <a:t>. </a:t>
            </a:r>
            <a:endParaRPr lang="en-US" sz="2270" dirty="0">
              <a:solidFill>
                <a:srgbClr val="FF0000"/>
              </a:solidFill>
              <a:latin typeface="Open Sans"/>
              <a:ea typeface="Open Sans"/>
              <a:cs typeface="Open Sans"/>
              <a:sym typeface="Open Sans"/>
            </a:endParaRPr>
          </a:p>
        </p:txBody>
      </p:sp>
      <p:sp>
        <p:nvSpPr>
          <p:cNvPr id="25" name="TextBox 25"/>
          <p:cNvSpPr txBox="1"/>
          <p:nvPr/>
        </p:nvSpPr>
        <p:spPr>
          <a:xfrm>
            <a:off x="8431948" y="6676973"/>
            <a:ext cx="9169316" cy="793294"/>
          </a:xfrm>
          <a:prstGeom prst="rect">
            <a:avLst/>
          </a:prstGeom>
        </p:spPr>
        <p:txBody>
          <a:bodyPr lIns="0" tIns="0" rIns="0" bIns="0" rtlCol="0" anchor="t">
            <a:spAutoFit/>
          </a:bodyPr>
          <a:lstStyle/>
          <a:p>
            <a:pPr defTabSz="914445">
              <a:lnSpc>
                <a:spcPts val="3179"/>
              </a:lnSpc>
            </a:pPr>
            <a:r>
              <a:rPr lang="en-US" sz="2270" dirty="0">
                <a:solidFill>
                  <a:srgbClr val="000000"/>
                </a:solidFill>
                <a:latin typeface="Open Sans"/>
                <a:ea typeface="Open Sans"/>
                <a:cs typeface="Open Sans"/>
                <a:sym typeface="Open Sans"/>
              </a:rPr>
              <a:t>Reduced delivery travel: </a:t>
            </a:r>
            <a:r>
              <a:rPr lang="en-US" sz="2270" dirty="0">
                <a:solidFill>
                  <a:prstClr val="black"/>
                </a:solidFill>
                <a:latin typeface="Open Sans"/>
                <a:ea typeface="Open Sans"/>
                <a:cs typeface="Open Sans"/>
                <a:sym typeface="Open Sans"/>
              </a:rPr>
              <a:t>approximately </a:t>
            </a:r>
            <a:r>
              <a:rPr lang="en-US" sz="2270" b="1" dirty="0">
                <a:solidFill>
                  <a:prstClr val="black"/>
                </a:solidFill>
                <a:latin typeface="Open Sans"/>
                <a:ea typeface="Open Sans"/>
                <a:cs typeface="Open Sans"/>
                <a:sym typeface="Open Sans"/>
              </a:rPr>
              <a:t>10,868 miles per year</a:t>
            </a:r>
            <a:r>
              <a:rPr lang="en-US" sz="2270" dirty="0">
                <a:solidFill>
                  <a:prstClr val="black"/>
                </a:solidFill>
                <a:latin typeface="Open Sans"/>
                <a:ea typeface="Open Sans"/>
                <a:cs typeface="Open Sans"/>
                <a:sym typeface="Open Sans"/>
              </a:rPr>
              <a:t>. </a:t>
            </a:r>
          </a:p>
          <a:p>
            <a:pPr defTabSz="914445">
              <a:lnSpc>
                <a:spcPts val="3179"/>
              </a:lnSpc>
            </a:pPr>
            <a:r>
              <a:rPr lang="en-US" sz="2270" dirty="0">
                <a:solidFill>
                  <a:srgbClr val="000000"/>
                </a:solidFill>
                <a:latin typeface="Open Sans"/>
                <a:ea typeface="Open Sans"/>
                <a:cs typeface="Open Sans"/>
                <a:sym typeface="Open Sans"/>
              </a:rPr>
              <a:t>Reduced fuel and staff time on deliveries.</a:t>
            </a:r>
          </a:p>
        </p:txBody>
      </p:sp>
      <p:sp>
        <p:nvSpPr>
          <p:cNvPr id="26" name="TextBox 26"/>
          <p:cNvSpPr txBox="1"/>
          <p:nvPr/>
        </p:nvSpPr>
        <p:spPr>
          <a:xfrm>
            <a:off x="8202788" y="7765324"/>
            <a:ext cx="9637839" cy="2434769"/>
          </a:xfrm>
          <a:prstGeom prst="rect">
            <a:avLst/>
          </a:prstGeom>
        </p:spPr>
        <p:txBody>
          <a:bodyPr lIns="0" tIns="0" rIns="0" bIns="0" rtlCol="0" anchor="t">
            <a:spAutoFit/>
          </a:bodyPr>
          <a:lstStyle/>
          <a:p>
            <a:pPr marL="490119" lvl="1" indent="-245061" defTabSz="914445">
              <a:lnSpc>
                <a:spcPts val="3179"/>
              </a:lnSpc>
              <a:buFont typeface="Arial"/>
              <a:buChar char="•"/>
            </a:pPr>
            <a:r>
              <a:rPr lang="en-US" sz="2270" dirty="0">
                <a:solidFill>
                  <a:srgbClr val="000000"/>
                </a:solidFill>
                <a:latin typeface="Open Sans"/>
                <a:ea typeface="Open Sans"/>
                <a:cs typeface="Open Sans"/>
                <a:sym typeface="Open Sans"/>
              </a:rPr>
              <a:t>Prescription queries are clarified and collated at daily care home staff huddle. All requests in one daily e-mail to GP and community pharmacy. Urgency of requests are clearly specified. </a:t>
            </a:r>
          </a:p>
          <a:p>
            <a:pPr marL="490119" lvl="1" indent="-245061" defTabSz="914445">
              <a:lnSpc>
                <a:spcPts val="3179"/>
              </a:lnSpc>
              <a:buFont typeface="Arial"/>
              <a:buChar char="•"/>
            </a:pPr>
            <a:r>
              <a:rPr lang="en-US" sz="2270" dirty="0">
                <a:solidFill>
                  <a:srgbClr val="000000"/>
                </a:solidFill>
                <a:latin typeface="Open Sans"/>
                <a:ea typeface="Open Sans"/>
                <a:cs typeface="Open Sans"/>
                <a:sym typeface="Open Sans"/>
              </a:rPr>
              <a:t>Staff at all sites are better informed about prescription requests and their urgency, enabling more efficient processing and delivery of prescriptions.  </a:t>
            </a:r>
          </a:p>
        </p:txBody>
      </p:sp>
      <p:sp>
        <p:nvSpPr>
          <p:cNvPr id="27" name="TextBox 27"/>
          <p:cNvSpPr txBox="1"/>
          <p:nvPr/>
        </p:nvSpPr>
        <p:spPr>
          <a:xfrm>
            <a:off x="459989" y="721085"/>
            <a:ext cx="14294282" cy="986617"/>
          </a:xfrm>
          <a:prstGeom prst="rect">
            <a:avLst/>
          </a:prstGeom>
        </p:spPr>
        <p:txBody>
          <a:bodyPr wrap="square" lIns="0" tIns="0" rIns="0" bIns="0" rtlCol="0" anchor="t">
            <a:spAutoFit/>
          </a:bodyPr>
          <a:lstStyle/>
          <a:p>
            <a:pPr defTabSz="914445">
              <a:lnSpc>
                <a:spcPts val="3707"/>
              </a:lnSpc>
            </a:pPr>
            <a:r>
              <a:rPr lang="en-GB" sz="4400" dirty="0">
                <a:solidFill>
                  <a:srgbClr val="FFFFFF"/>
                </a:solidFill>
                <a:latin typeface="Aptos ExtraBold" panose="020B0004020202020204" pitchFamily="34" charset="0"/>
                <a:ea typeface="Open Sans Extra Bold"/>
                <a:cs typeface="Open Sans Extra Bold"/>
                <a:sym typeface="Open Sans Extra Bold"/>
              </a:rPr>
              <a:t>Improving communication to reduce medicines queries and multiple medicines deliveries</a:t>
            </a:r>
            <a:endParaRPr lang="en-US" sz="4400" dirty="0">
              <a:solidFill>
                <a:srgbClr val="FFFFFF"/>
              </a:solidFill>
              <a:latin typeface="Aptos ExtraBold" panose="020B0004020202020204" pitchFamily="34" charset="0"/>
              <a:ea typeface="Open Sans Extra Bold"/>
              <a:cs typeface="Open Sans Extra Bold"/>
              <a:sym typeface="Open Sans Extra Bold"/>
            </a:endParaRPr>
          </a:p>
        </p:txBody>
      </p:sp>
      <p:pic>
        <p:nvPicPr>
          <p:cNvPr id="29" name="Picture 28">
            <a:extLst>
              <a:ext uri="{FF2B5EF4-FFF2-40B4-BE49-F238E27FC236}">
                <a16:creationId xmlns:a16="http://schemas.microsoft.com/office/drawing/2014/main" id="{4398D4DF-8DCA-D630-C313-BC95DFA7BE6C}"/>
              </a:ext>
            </a:extLst>
          </p:cNvPr>
          <p:cNvPicPr>
            <a:picLocks noChangeAspect="1"/>
          </p:cNvPicPr>
          <p:nvPr/>
        </p:nvPicPr>
        <p:blipFill>
          <a:blip r:embed="rId12"/>
          <a:stretch>
            <a:fillRect/>
          </a:stretch>
        </p:blipFill>
        <p:spPr>
          <a:xfrm>
            <a:off x="14754272" y="1"/>
            <a:ext cx="3533729" cy="4646852"/>
          </a:xfrm>
          <a:prstGeom prst="rect">
            <a:avLst/>
          </a:prstGeom>
        </p:spPr>
      </p:pic>
      <p:pic>
        <p:nvPicPr>
          <p:cNvPr id="4" name="Picture 3">
            <a:extLst>
              <a:ext uri="{FF2B5EF4-FFF2-40B4-BE49-F238E27FC236}">
                <a16:creationId xmlns:a16="http://schemas.microsoft.com/office/drawing/2014/main" id="{A887CA60-99B0-19AD-7ADA-7DC8B2084A5A}"/>
              </a:ext>
            </a:extLst>
          </p:cNvPr>
          <p:cNvPicPr>
            <a:picLocks noChangeAspect="1"/>
          </p:cNvPicPr>
          <p:nvPr/>
        </p:nvPicPr>
        <p:blipFill>
          <a:blip r:embed="rId13"/>
          <a:stretch>
            <a:fillRect/>
          </a:stretch>
        </p:blipFill>
        <p:spPr>
          <a:xfrm>
            <a:off x="1400316" y="6115904"/>
            <a:ext cx="3530619" cy="2124441"/>
          </a:xfrm>
          <a:prstGeom prst="rect">
            <a:avLst/>
          </a:prstGeom>
        </p:spPr>
      </p:pic>
      <p:pic>
        <p:nvPicPr>
          <p:cNvPr id="5" name="Picture 4">
            <a:extLst>
              <a:ext uri="{FF2B5EF4-FFF2-40B4-BE49-F238E27FC236}">
                <a16:creationId xmlns:a16="http://schemas.microsoft.com/office/drawing/2014/main" id="{98496EE7-0B42-DDB0-1BC9-AA365754531B}"/>
              </a:ext>
            </a:extLst>
          </p:cNvPr>
          <p:cNvPicPr>
            <a:picLocks noChangeAspect="1"/>
          </p:cNvPicPr>
          <p:nvPr/>
        </p:nvPicPr>
        <p:blipFill>
          <a:blip r:embed="rId14"/>
          <a:stretch>
            <a:fillRect/>
          </a:stretch>
        </p:blipFill>
        <p:spPr>
          <a:xfrm>
            <a:off x="338354" y="6978099"/>
            <a:ext cx="1399733" cy="992973"/>
          </a:xfrm>
          <a:prstGeom prst="rect">
            <a:avLst/>
          </a:prstGeom>
        </p:spPr>
      </p:pic>
      <p:pic>
        <p:nvPicPr>
          <p:cNvPr id="32" name="Picture 31">
            <a:extLst>
              <a:ext uri="{FF2B5EF4-FFF2-40B4-BE49-F238E27FC236}">
                <a16:creationId xmlns:a16="http://schemas.microsoft.com/office/drawing/2014/main" id="{01C5D35E-2BFE-25B1-04C3-BDC2EE631799}"/>
              </a:ext>
            </a:extLst>
          </p:cNvPr>
          <p:cNvPicPr>
            <a:picLocks noChangeAspect="1"/>
          </p:cNvPicPr>
          <p:nvPr/>
        </p:nvPicPr>
        <p:blipFill>
          <a:blip r:embed="rId15"/>
          <a:stretch>
            <a:fillRect/>
          </a:stretch>
        </p:blipFill>
        <p:spPr>
          <a:xfrm>
            <a:off x="12801600" y="470293"/>
            <a:ext cx="1752600" cy="14881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DA7BB-C951-7685-8FF2-0FF59CDD6E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9EA6381-4979-C7B7-ACA3-5C1618A32799}"/>
              </a:ext>
            </a:extLst>
          </p:cNvPr>
          <p:cNvGrpSpPr>
            <a:grpSpLocks noChangeAspect="1"/>
          </p:cNvGrpSpPr>
          <p:nvPr/>
        </p:nvGrpSpPr>
        <p:grpSpPr>
          <a:xfrm rot="1223785">
            <a:off x="883172" y="5610348"/>
            <a:ext cx="3890260" cy="3757201"/>
            <a:chOff x="0" y="0"/>
            <a:chExt cx="6355080" cy="6355080"/>
          </a:xfrm>
        </p:grpSpPr>
        <p:sp>
          <p:nvSpPr>
            <p:cNvPr id="3" name="Freeform 3">
              <a:extLst>
                <a:ext uri="{FF2B5EF4-FFF2-40B4-BE49-F238E27FC236}">
                  <a16:creationId xmlns:a16="http://schemas.microsoft.com/office/drawing/2014/main" id="{D8E4BF7E-F973-0745-15E5-337DE525C60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DDDDD"/>
            </a:solidFill>
          </p:spPr>
          <p:txBody>
            <a:bodyPr/>
            <a:lstStyle/>
            <a:p>
              <a:pPr defTabSz="914445"/>
              <a:endParaRPr lang="en-GB">
                <a:solidFill>
                  <a:prstClr val="black"/>
                </a:solidFill>
                <a:latin typeface="Calibri"/>
              </a:endParaRPr>
            </a:p>
          </p:txBody>
        </p:sp>
      </p:grpSp>
      <p:sp>
        <p:nvSpPr>
          <p:cNvPr id="9" name="Freeform 9">
            <a:extLst>
              <a:ext uri="{FF2B5EF4-FFF2-40B4-BE49-F238E27FC236}">
                <a16:creationId xmlns:a16="http://schemas.microsoft.com/office/drawing/2014/main" id="{A5B5809F-C772-90B4-22EC-1B01C2A1624C}"/>
              </a:ext>
            </a:extLst>
          </p:cNvPr>
          <p:cNvSpPr/>
          <p:nvPr/>
        </p:nvSpPr>
        <p:spPr>
          <a:xfrm>
            <a:off x="5884243" y="6751350"/>
            <a:ext cx="1135161" cy="826795"/>
          </a:xfrm>
          <a:custGeom>
            <a:avLst/>
            <a:gdLst/>
            <a:ahLst/>
            <a:cxnLst/>
            <a:rect l="l" t="t" r="r" b="b"/>
            <a:pathLst>
              <a:path w="884715" h="503483">
                <a:moveTo>
                  <a:pt x="0" y="0"/>
                </a:moveTo>
                <a:lnTo>
                  <a:pt x="884715" y="0"/>
                </a:lnTo>
                <a:lnTo>
                  <a:pt x="884715"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sp>
        <p:nvSpPr>
          <p:cNvPr id="10" name="Freeform 10">
            <a:extLst>
              <a:ext uri="{FF2B5EF4-FFF2-40B4-BE49-F238E27FC236}">
                <a16:creationId xmlns:a16="http://schemas.microsoft.com/office/drawing/2014/main" id="{84FAA94D-947C-2F0A-D3EC-068A2C3955A6}"/>
              </a:ext>
            </a:extLst>
          </p:cNvPr>
          <p:cNvSpPr/>
          <p:nvPr/>
        </p:nvSpPr>
        <p:spPr>
          <a:xfrm>
            <a:off x="292766" y="9082822"/>
            <a:ext cx="2450477" cy="1082294"/>
          </a:xfrm>
          <a:custGeom>
            <a:avLst/>
            <a:gdLst/>
            <a:ahLst/>
            <a:cxnLst/>
            <a:rect l="l" t="t" r="r" b="b"/>
            <a:pathLst>
              <a:path w="2450476" h="1082294">
                <a:moveTo>
                  <a:pt x="0" y="0"/>
                </a:moveTo>
                <a:lnTo>
                  <a:pt x="2450475" y="0"/>
                </a:lnTo>
                <a:lnTo>
                  <a:pt x="2450475" y="1082294"/>
                </a:lnTo>
                <a:lnTo>
                  <a:pt x="0" y="1082294"/>
                </a:lnTo>
                <a:lnTo>
                  <a:pt x="0" y="0"/>
                </a:lnTo>
                <a:close/>
              </a:path>
            </a:pathLst>
          </a:custGeom>
          <a:blipFill>
            <a:blip r:embed="rId5"/>
            <a:stretch>
              <a:fillRect/>
            </a:stretch>
          </a:blipFill>
        </p:spPr>
        <p:txBody>
          <a:bodyPr/>
          <a:lstStyle/>
          <a:p>
            <a:pPr defTabSz="914445"/>
            <a:endParaRPr lang="en-GB">
              <a:solidFill>
                <a:prstClr val="black"/>
              </a:solidFill>
              <a:latin typeface="Calibri"/>
            </a:endParaRPr>
          </a:p>
        </p:txBody>
      </p:sp>
      <p:sp>
        <p:nvSpPr>
          <p:cNvPr id="11" name="AutoShape 11">
            <a:extLst>
              <a:ext uri="{FF2B5EF4-FFF2-40B4-BE49-F238E27FC236}">
                <a16:creationId xmlns:a16="http://schemas.microsoft.com/office/drawing/2014/main" id="{C92CB8E7-FE7D-041D-20B2-7847F4C8FC49}"/>
              </a:ext>
            </a:extLst>
          </p:cNvPr>
          <p:cNvSpPr/>
          <p:nvPr/>
        </p:nvSpPr>
        <p:spPr>
          <a:xfrm>
            <a:off x="5410200" y="5905500"/>
            <a:ext cx="12014153"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sp>
        <p:nvSpPr>
          <p:cNvPr id="13" name="AutoShape 13">
            <a:extLst>
              <a:ext uri="{FF2B5EF4-FFF2-40B4-BE49-F238E27FC236}">
                <a16:creationId xmlns:a16="http://schemas.microsoft.com/office/drawing/2014/main" id="{9AA2C42E-ABAD-A0C1-34F8-3F47B7BB73DD}"/>
              </a:ext>
            </a:extLst>
          </p:cNvPr>
          <p:cNvSpPr/>
          <p:nvPr/>
        </p:nvSpPr>
        <p:spPr>
          <a:xfrm flipV="1">
            <a:off x="5410200" y="9035105"/>
            <a:ext cx="12125192"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grpSp>
        <p:nvGrpSpPr>
          <p:cNvPr id="14" name="Group 14">
            <a:extLst>
              <a:ext uri="{FF2B5EF4-FFF2-40B4-BE49-F238E27FC236}">
                <a16:creationId xmlns:a16="http://schemas.microsoft.com/office/drawing/2014/main" id="{EEAE0680-7678-1688-A0A3-736ED5F6CFD5}"/>
              </a:ext>
            </a:extLst>
          </p:cNvPr>
          <p:cNvGrpSpPr/>
          <p:nvPr/>
        </p:nvGrpSpPr>
        <p:grpSpPr>
          <a:xfrm>
            <a:off x="-857775" y="248694"/>
            <a:ext cx="20347928" cy="1992627"/>
            <a:chOff x="0" y="0"/>
            <a:chExt cx="5359125" cy="524807"/>
          </a:xfrm>
        </p:grpSpPr>
        <p:sp>
          <p:nvSpPr>
            <p:cNvPr id="15" name="Freeform 15">
              <a:extLst>
                <a:ext uri="{FF2B5EF4-FFF2-40B4-BE49-F238E27FC236}">
                  <a16:creationId xmlns:a16="http://schemas.microsoft.com/office/drawing/2014/main" id="{2E875550-7CFB-C7E1-3AD6-0373A1F8C30E}"/>
                </a:ext>
              </a:extLst>
            </p:cNvPr>
            <p:cNvSpPr/>
            <p:nvPr/>
          </p:nvSpPr>
          <p:spPr>
            <a:xfrm>
              <a:off x="0" y="0"/>
              <a:ext cx="5359125" cy="524807"/>
            </a:xfrm>
            <a:custGeom>
              <a:avLst/>
              <a:gdLst/>
              <a:ahLst/>
              <a:cxnLst/>
              <a:rect l="l" t="t" r="r" b="b"/>
              <a:pathLst>
                <a:path w="5359125" h="524807">
                  <a:moveTo>
                    <a:pt x="0" y="0"/>
                  </a:moveTo>
                  <a:lnTo>
                    <a:pt x="5359125" y="0"/>
                  </a:lnTo>
                  <a:lnTo>
                    <a:pt x="5359125" y="524807"/>
                  </a:lnTo>
                  <a:lnTo>
                    <a:pt x="0" y="524807"/>
                  </a:lnTo>
                  <a:close/>
                </a:path>
              </a:pathLst>
            </a:custGeom>
            <a:solidFill>
              <a:srgbClr val="43A1B6"/>
            </a:solidFill>
          </p:spPr>
          <p:txBody>
            <a:bodyPr/>
            <a:lstStyle/>
            <a:p>
              <a:pPr defTabSz="914445"/>
              <a:endParaRPr lang="en-GB" dirty="0">
                <a:solidFill>
                  <a:prstClr val="black"/>
                </a:solidFill>
                <a:latin typeface="Calibri"/>
              </a:endParaRPr>
            </a:p>
          </p:txBody>
        </p:sp>
        <p:sp>
          <p:nvSpPr>
            <p:cNvPr id="16" name="TextBox 16">
              <a:extLst>
                <a:ext uri="{FF2B5EF4-FFF2-40B4-BE49-F238E27FC236}">
                  <a16:creationId xmlns:a16="http://schemas.microsoft.com/office/drawing/2014/main" id="{D4AB8890-A021-824D-C59C-8047702A23F5}"/>
                </a:ext>
              </a:extLst>
            </p:cNvPr>
            <p:cNvSpPr txBox="1"/>
            <p:nvPr/>
          </p:nvSpPr>
          <p:spPr>
            <a:xfrm>
              <a:off x="0" y="-66675"/>
              <a:ext cx="5359125" cy="591482"/>
            </a:xfrm>
            <a:prstGeom prst="rect">
              <a:avLst/>
            </a:prstGeom>
          </p:spPr>
          <p:txBody>
            <a:bodyPr lIns="50801" tIns="50801" rIns="50801" bIns="50801" rtlCol="0" anchor="ctr"/>
            <a:lstStyle/>
            <a:p>
              <a:pPr algn="ctr" defTabSz="914445">
                <a:lnSpc>
                  <a:spcPts val="3683"/>
                </a:lnSpc>
              </a:pPr>
              <a:endParaRPr>
                <a:solidFill>
                  <a:prstClr val="black"/>
                </a:solidFill>
                <a:latin typeface="Calibri"/>
              </a:endParaRPr>
            </a:p>
          </p:txBody>
        </p:sp>
      </p:grpSp>
      <p:sp>
        <p:nvSpPr>
          <p:cNvPr id="18" name="TextBox 18">
            <a:extLst>
              <a:ext uri="{FF2B5EF4-FFF2-40B4-BE49-F238E27FC236}">
                <a16:creationId xmlns:a16="http://schemas.microsoft.com/office/drawing/2014/main" id="{DE3CB0B5-5C78-8AAA-C5F4-72D0379F2DD9}"/>
              </a:ext>
            </a:extLst>
          </p:cNvPr>
          <p:cNvSpPr txBox="1"/>
          <p:nvPr/>
        </p:nvSpPr>
        <p:spPr>
          <a:xfrm>
            <a:off x="459990" y="2298215"/>
            <a:ext cx="14294280" cy="3347263"/>
          </a:xfrm>
          <a:prstGeom prst="rect">
            <a:avLst/>
          </a:prstGeom>
        </p:spPr>
        <p:txBody>
          <a:bodyPr wrap="square" lIns="0" tIns="0" rIns="0" bIns="0" rtlCol="0" anchor="t">
            <a:spAutoFit/>
          </a:bodyPr>
          <a:lstStyle/>
          <a:p>
            <a:pPr>
              <a:lnSpc>
                <a:spcPct val="107000"/>
              </a:lnSpc>
              <a:spcAft>
                <a:spcPts val="800"/>
              </a:spcAft>
            </a:pPr>
            <a:r>
              <a:rPr lang="en-US" sz="2400" b="1" dirty="0">
                <a:solidFill>
                  <a:srgbClr val="000000"/>
                </a:solidFill>
                <a:latin typeface="Open Sans Bold"/>
                <a:ea typeface="Open Sans Bold"/>
                <a:cs typeface="Open Sans Bold"/>
                <a:sym typeface="Open Sans Bold"/>
              </a:rPr>
              <a:t>Background: </a:t>
            </a:r>
            <a:r>
              <a:rPr lang="en-GB"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Communication between care home, GP practice and community pharmacy was found to be inefficient, with duplication of work occurring frequently. </a:t>
            </a:r>
          </a:p>
          <a:p>
            <a:pPr>
              <a:lnSpc>
                <a:spcPct val="107000"/>
              </a:lnSpc>
              <a:spcAft>
                <a:spcPts val="800"/>
              </a:spcAft>
              <a:buNone/>
            </a:pPr>
            <a:r>
              <a:rPr lang="en-US" sz="2400" b="1" dirty="0">
                <a:solidFill>
                  <a:srgbClr val="000000"/>
                </a:solidFill>
                <a:latin typeface="Open Sans Bold"/>
                <a:ea typeface="Open Sans Bold"/>
                <a:cs typeface="Open Sans Bold"/>
                <a:sym typeface="Open Sans Bold"/>
              </a:rPr>
              <a:t>Aim: </a:t>
            </a:r>
            <a:r>
              <a:rPr lang="en-GB"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Optimise communication between care home, community pharmacy and GP practice to save staff time at all sites, reduce duplication of information and optimise efficiency of medicines pathway. </a:t>
            </a:r>
          </a:p>
          <a:p>
            <a:pPr>
              <a:lnSpc>
                <a:spcPct val="107000"/>
              </a:lnSpc>
              <a:spcAft>
                <a:spcPts val="800"/>
              </a:spcAft>
              <a:buNone/>
            </a:pPr>
            <a:r>
              <a:rPr lang="en-US" sz="2400" b="1" dirty="0">
                <a:solidFill>
                  <a:srgbClr val="000000"/>
                </a:solidFill>
                <a:latin typeface="Open Sans Bold"/>
                <a:ea typeface="Open Sans Bold"/>
                <a:cs typeface="Open Sans Bold"/>
                <a:sym typeface="Open Sans Bold"/>
              </a:rPr>
              <a:t>Outcome: </a:t>
            </a:r>
            <a:r>
              <a:rPr lang="en-GB" sz="2400" dirty="0">
                <a:solidFill>
                  <a:srgbClr val="000000"/>
                </a:solidFill>
                <a:latin typeface="Open Sans"/>
                <a:ea typeface="Open Sans"/>
                <a:cs typeface="Open Sans"/>
                <a:sym typeface="Open Sans"/>
              </a:rPr>
              <a:t>More efficient methods of communication established between sites. Order cycle dates shared with all sites so that prescription requests can be aligned. Medicine deliveries ordered by resident room number to optimise efficiency. </a:t>
            </a:r>
            <a:endParaRPr lang="en-US" sz="2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2" name="TextBox 22">
            <a:extLst>
              <a:ext uri="{FF2B5EF4-FFF2-40B4-BE49-F238E27FC236}">
                <a16:creationId xmlns:a16="http://schemas.microsoft.com/office/drawing/2014/main" id="{3EB379EC-7B30-130B-589C-BE6BB4EF7CB5}"/>
              </a:ext>
            </a:extLst>
          </p:cNvPr>
          <p:cNvSpPr txBox="1"/>
          <p:nvPr/>
        </p:nvSpPr>
        <p:spPr>
          <a:xfrm>
            <a:off x="5884243" y="7628155"/>
            <a:ext cx="1358834"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Social</a:t>
            </a:r>
          </a:p>
        </p:txBody>
      </p:sp>
      <p:sp>
        <p:nvSpPr>
          <p:cNvPr id="27" name="TextBox 27">
            <a:extLst>
              <a:ext uri="{FF2B5EF4-FFF2-40B4-BE49-F238E27FC236}">
                <a16:creationId xmlns:a16="http://schemas.microsoft.com/office/drawing/2014/main" id="{CD11639B-B88E-2694-B702-3816AB119A75}"/>
              </a:ext>
            </a:extLst>
          </p:cNvPr>
          <p:cNvSpPr txBox="1"/>
          <p:nvPr/>
        </p:nvSpPr>
        <p:spPr>
          <a:xfrm>
            <a:off x="459989" y="721085"/>
            <a:ext cx="14294282" cy="512128"/>
          </a:xfrm>
          <a:prstGeom prst="rect">
            <a:avLst/>
          </a:prstGeom>
        </p:spPr>
        <p:txBody>
          <a:bodyPr wrap="square" lIns="0" tIns="0" rIns="0" bIns="0" rtlCol="0" anchor="t">
            <a:spAutoFit/>
          </a:bodyPr>
          <a:lstStyle/>
          <a:p>
            <a:pPr defTabSz="914445">
              <a:lnSpc>
                <a:spcPts val="3707"/>
              </a:lnSpc>
            </a:pPr>
            <a:r>
              <a:rPr lang="en-US" sz="4400" dirty="0">
                <a:solidFill>
                  <a:srgbClr val="FFFFFF"/>
                </a:solidFill>
                <a:latin typeface="Aptos ExtraBold" panose="020B0004020202020204" pitchFamily="34" charset="0"/>
                <a:ea typeface="Open Sans Extra Bold"/>
                <a:cs typeface="Open Sans Extra Bold"/>
                <a:sym typeface="Open Sans Extra Bold"/>
              </a:rPr>
              <a:t>Optimising Communication</a:t>
            </a:r>
          </a:p>
        </p:txBody>
      </p:sp>
      <p:pic>
        <p:nvPicPr>
          <p:cNvPr id="29" name="Picture 28">
            <a:extLst>
              <a:ext uri="{FF2B5EF4-FFF2-40B4-BE49-F238E27FC236}">
                <a16:creationId xmlns:a16="http://schemas.microsoft.com/office/drawing/2014/main" id="{855B872A-2318-A4C6-071A-0CD85F621108}"/>
              </a:ext>
            </a:extLst>
          </p:cNvPr>
          <p:cNvPicPr>
            <a:picLocks noChangeAspect="1"/>
          </p:cNvPicPr>
          <p:nvPr/>
        </p:nvPicPr>
        <p:blipFill>
          <a:blip r:embed="rId6"/>
          <a:stretch>
            <a:fillRect/>
          </a:stretch>
        </p:blipFill>
        <p:spPr>
          <a:xfrm>
            <a:off x="14754272" y="1"/>
            <a:ext cx="3533729" cy="4646852"/>
          </a:xfrm>
          <a:prstGeom prst="rect">
            <a:avLst/>
          </a:prstGeom>
        </p:spPr>
      </p:pic>
      <p:sp>
        <p:nvSpPr>
          <p:cNvPr id="31" name="TextBox 26">
            <a:extLst>
              <a:ext uri="{FF2B5EF4-FFF2-40B4-BE49-F238E27FC236}">
                <a16:creationId xmlns:a16="http://schemas.microsoft.com/office/drawing/2014/main" id="{CF174A84-95E3-235D-B077-AF18A6DF57A2}"/>
              </a:ext>
            </a:extLst>
          </p:cNvPr>
          <p:cNvSpPr txBox="1"/>
          <p:nvPr/>
        </p:nvSpPr>
        <p:spPr>
          <a:xfrm>
            <a:off x="7403325" y="6309847"/>
            <a:ext cx="9637839" cy="2598917"/>
          </a:xfrm>
          <a:prstGeom prst="rect">
            <a:avLst/>
          </a:prstGeom>
        </p:spPr>
        <p:txBody>
          <a:bodyPr lIns="0" tIns="0" rIns="0" bIns="0" rtlCol="0" anchor="t">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Staff report that the changes have been helpful. </a:t>
            </a:r>
          </a:p>
          <a:p>
            <a:r>
              <a:rPr lang="en-GB" sz="2400" i="1" dirty="0">
                <a:latin typeface="Open Sans" panose="020B0606030504020204" pitchFamily="34" charset="0"/>
                <a:ea typeface="Open Sans" panose="020B0606030504020204" pitchFamily="34" charset="0"/>
                <a:cs typeface="Open Sans" panose="020B0606030504020204" pitchFamily="34" charset="0"/>
              </a:rPr>
              <a:t>“The most important change that we have since the workshop, was the collaborative discussion that took place between us and the pharmacy and the GP practice whereby we managed to find a solution with our concerns in communication which are time consuming. All in all, we are now happy with how things are running”.</a:t>
            </a:r>
            <a:endParaRPr lang="en-GB" sz="2400" dirty="0">
              <a:latin typeface="Open Sans" panose="020B0606030504020204" pitchFamily="34" charset="0"/>
              <a:ea typeface="Open Sans" panose="020B0606030504020204" pitchFamily="34" charset="0"/>
              <a:cs typeface="Open Sans" panose="020B0606030504020204" pitchFamily="34" charset="0"/>
            </a:endParaRPr>
          </a:p>
          <a:p>
            <a:pPr marL="490119" lvl="1" indent="-245061" defTabSz="914445">
              <a:lnSpc>
                <a:spcPts val="3179"/>
              </a:lnSpc>
              <a:buFont typeface="Arial"/>
              <a:buChar char="•"/>
            </a:pPr>
            <a:endParaRPr lang="en-GB" sz="2270" dirty="0">
              <a:solidFill>
                <a:srgbClr val="000000"/>
              </a:solidFill>
              <a:latin typeface="Open Sans"/>
              <a:ea typeface="Open Sans"/>
              <a:cs typeface="Open Sans"/>
              <a:sym typeface="Open Sans"/>
            </a:endParaRPr>
          </a:p>
        </p:txBody>
      </p:sp>
      <p:sp>
        <p:nvSpPr>
          <p:cNvPr id="33" name="TextBox 26">
            <a:extLst>
              <a:ext uri="{FF2B5EF4-FFF2-40B4-BE49-F238E27FC236}">
                <a16:creationId xmlns:a16="http://schemas.microsoft.com/office/drawing/2014/main" id="{D7FFBED0-1F5F-64F5-D924-9DD0324577B7}"/>
              </a:ext>
            </a:extLst>
          </p:cNvPr>
          <p:cNvSpPr txBox="1"/>
          <p:nvPr/>
        </p:nvSpPr>
        <p:spPr>
          <a:xfrm>
            <a:off x="8305799" y="5203774"/>
            <a:ext cx="9637839" cy="382925"/>
          </a:xfrm>
          <a:prstGeom prst="rect">
            <a:avLst/>
          </a:prstGeom>
        </p:spPr>
        <p:txBody>
          <a:bodyPr lIns="0" tIns="0" rIns="0" bIns="0" rtlCol="0" anchor="t">
            <a:spAutoFit/>
          </a:bodyPr>
          <a:lstStyle/>
          <a:p>
            <a:pPr marL="245058" lvl="1" defTabSz="914445">
              <a:lnSpc>
                <a:spcPts val="3179"/>
              </a:lnSpc>
            </a:pPr>
            <a:r>
              <a:rPr lang="en-GB" sz="2270" dirty="0">
                <a:solidFill>
                  <a:srgbClr val="000000"/>
                </a:solidFill>
                <a:latin typeface="Open Sans"/>
                <a:ea typeface="Open Sans"/>
                <a:cs typeface="Open Sans"/>
                <a:sym typeface="Open Sans"/>
              </a:rPr>
              <a:t> </a:t>
            </a:r>
          </a:p>
        </p:txBody>
      </p:sp>
      <p:pic>
        <p:nvPicPr>
          <p:cNvPr id="5" name="Picture 4">
            <a:extLst>
              <a:ext uri="{FF2B5EF4-FFF2-40B4-BE49-F238E27FC236}">
                <a16:creationId xmlns:a16="http://schemas.microsoft.com/office/drawing/2014/main" id="{A1255A1B-0E42-606E-263D-5FED388D5F79}"/>
              </a:ext>
            </a:extLst>
          </p:cNvPr>
          <p:cNvPicPr>
            <a:picLocks noChangeAspect="1"/>
          </p:cNvPicPr>
          <p:nvPr/>
        </p:nvPicPr>
        <p:blipFill>
          <a:blip r:embed="rId7"/>
          <a:stretch>
            <a:fillRect/>
          </a:stretch>
        </p:blipFill>
        <p:spPr>
          <a:xfrm>
            <a:off x="1482419" y="6099681"/>
            <a:ext cx="2691766" cy="2528937"/>
          </a:xfrm>
          <a:prstGeom prst="rect">
            <a:avLst/>
          </a:prstGeom>
        </p:spPr>
      </p:pic>
      <p:pic>
        <p:nvPicPr>
          <p:cNvPr id="6" name="Picture 5">
            <a:extLst>
              <a:ext uri="{FF2B5EF4-FFF2-40B4-BE49-F238E27FC236}">
                <a16:creationId xmlns:a16="http://schemas.microsoft.com/office/drawing/2014/main" id="{0838E949-A23D-1718-78E0-A48C8743657A}"/>
              </a:ext>
            </a:extLst>
          </p:cNvPr>
          <p:cNvPicPr>
            <a:picLocks noChangeAspect="1"/>
          </p:cNvPicPr>
          <p:nvPr/>
        </p:nvPicPr>
        <p:blipFill>
          <a:blip r:embed="rId8"/>
          <a:stretch>
            <a:fillRect/>
          </a:stretch>
        </p:blipFill>
        <p:spPr>
          <a:xfrm>
            <a:off x="12675820" y="489113"/>
            <a:ext cx="1752600" cy="1488199"/>
          </a:xfrm>
          <a:prstGeom prst="rect">
            <a:avLst/>
          </a:prstGeom>
        </p:spPr>
      </p:pic>
    </p:spTree>
    <p:extLst>
      <p:ext uri="{BB962C8B-B14F-4D97-AF65-F5344CB8AC3E}">
        <p14:creationId xmlns:p14="http://schemas.microsoft.com/office/powerpoint/2010/main" val="181860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4EFD7-6D1C-2D38-913E-55B7FEFFAD8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E89F51A-5129-C6F9-C4DD-13E6AE41CC62}"/>
              </a:ext>
            </a:extLst>
          </p:cNvPr>
          <p:cNvGrpSpPr>
            <a:grpSpLocks noChangeAspect="1"/>
          </p:cNvGrpSpPr>
          <p:nvPr/>
        </p:nvGrpSpPr>
        <p:grpSpPr>
          <a:xfrm rot="1223785">
            <a:off x="866008" y="4887361"/>
            <a:ext cx="4337719" cy="4337719"/>
            <a:chOff x="0" y="0"/>
            <a:chExt cx="6355080" cy="6355080"/>
          </a:xfrm>
        </p:grpSpPr>
        <p:sp>
          <p:nvSpPr>
            <p:cNvPr id="3" name="Freeform 3">
              <a:extLst>
                <a:ext uri="{FF2B5EF4-FFF2-40B4-BE49-F238E27FC236}">
                  <a16:creationId xmlns:a16="http://schemas.microsoft.com/office/drawing/2014/main" id="{DA17451D-3EE8-C626-B2B8-E71A4531F34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DDDDD"/>
            </a:solidFill>
          </p:spPr>
          <p:txBody>
            <a:bodyPr/>
            <a:lstStyle/>
            <a:p>
              <a:pPr defTabSz="914445"/>
              <a:endParaRPr lang="en-GB">
                <a:solidFill>
                  <a:prstClr val="black"/>
                </a:solidFill>
                <a:latin typeface="Calibri"/>
              </a:endParaRPr>
            </a:p>
          </p:txBody>
        </p:sp>
      </p:grpSp>
      <p:sp>
        <p:nvSpPr>
          <p:cNvPr id="9" name="Freeform 9">
            <a:extLst>
              <a:ext uri="{FF2B5EF4-FFF2-40B4-BE49-F238E27FC236}">
                <a16:creationId xmlns:a16="http://schemas.microsoft.com/office/drawing/2014/main" id="{D552667E-A1A7-C95E-ADCC-44D5C040A505}"/>
              </a:ext>
            </a:extLst>
          </p:cNvPr>
          <p:cNvSpPr/>
          <p:nvPr/>
        </p:nvSpPr>
        <p:spPr>
          <a:xfrm>
            <a:off x="6496591" y="6177274"/>
            <a:ext cx="949922" cy="667043"/>
          </a:xfrm>
          <a:custGeom>
            <a:avLst/>
            <a:gdLst/>
            <a:ahLst/>
            <a:cxnLst/>
            <a:rect l="l" t="t" r="r" b="b"/>
            <a:pathLst>
              <a:path w="884715" h="503483">
                <a:moveTo>
                  <a:pt x="0" y="0"/>
                </a:moveTo>
                <a:lnTo>
                  <a:pt x="884715" y="0"/>
                </a:lnTo>
                <a:lnTo>
                  <a:pt x="884715" y="503483"/>
                </a:lnTo>
                <a:lnTo>
                  <a:pt x="0" y="5034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sp>
        <p:nvSpPr>
          <p:cNvPr id="10" name="Freeform 10">
            <a:extLst>
              <a:ext uri="{FF2B5EF4-FFF2-40B4-BE49-F238E27FC236}">
                <a16:creationId xmlns:a16="http://schemas.microsoft.com/office/drawing/2014/main" id="{9E18919F-CC9D-D5A3-44DE-BAC5AB8FED9C}"/>
              </a:ext>
            </a:extLst>
          </p:cNvPr>
          <p:cNvSpPr/>
          <p:nvPr/>
        </p:nvSpPr>
        <p:spPr>
          <a:xfrm>
            <a:off x="292766" y="9082822"/>
            <a:ext cx="2450477" cy="1082294"/>
          </a:xfrm>
          <a:custGeom>
            <a:avLst/>
            <a:gdLst/>
            <a:ahLst/>
            <a:cxnLst/>
            <a:rect l="l" t="t" r="r" b="b"/>
            <a:pathLst>
              <a:path w="2450476" h="1082294">
                <a:moveTo>
                  <a:pt x="0" y="0"/>
                </a:moveTo>
                <a:lnTo>
                  <a:pt x="2450475" y="0"/>
                </a:lnTo>
                <a:lnTo>
                  <a:pt x="2450475" y="1082294"/>
                </a:lnTo>
                <a:lnTo>
                  <a:pt x="0" y="1082294"/>
                </a:lnTo>
                <a:lnTo>
                  <a:pt x="0" y="0"/>
                </a:lnTo>
                <a:close/>
              </a:path>
            </a:pathLst>
          </a:custGeom>
          <a:blipFill>
            <a:blip r:embed="rId5"/>
            <a:stretch>
              <a:fillRect/>
            </a:stretch>
          </a:blipFill>
        </p:spPr>
        <p:txBody>
          <a:bodyPr/>
          <a:lstStyle/>
          <a:p>
            <a:pPr defTabSz="914445"/>
            <a:endParaRPr lang="en-GB">
              <a:solidFill>
                <a:prstClr val="black"/>
              </a:solidFill>
              <a:latin typeface="Calibri"/>
            </a:endParaRPr>
          </a:p>
        </p:txBody>
      </p:sp>
      <p:sp>
        <p:nvSpPr>
          <p:cNvPr id="11" name="AutoShape 11">
            <a:extLst>
              <a:ext uri="{FF2B5EF4-FFF2-40B4-BE49-F238E27FC236}">
                <a16:creationId xmlns:a16="http://schemas.microsoft.com/office/drawing/2014/main" id="{7A3EB224-E848-748E-6220-F039E1B26016}"/>
              </a:ext>
            </a:extLst>
          </p:cNvPr>
          <p:cNvSpPr/>
          <p:nvPr/>
        </p:nvSpPr>
        <p:spPr>
          <a:xfrm>
            <a:off x="5475985" y="5101226"/>
            <a:ext cx="12014153"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sp>
        <p:nvSpPr>
          <p:cNvPr id="13" name="AutoShape 13">
            <a:extLst>
              <a:ext uri="{FF2B5EF4-FFF2-40B4-BE49-F238E27FC236}">
                <a16:creationId xmlns:a16="http://schemas.microsoft.com/office/drawing/2014/main" id="{4FA2E73E-A50F-4756-F0C1-1BF6E137A541}"/>
              </a:ext>
            </a:extLst>
          </p:cNvPr>
          <p:cNvSpPr/>
          <p:nvPr/>
        </p:nvSpPr>
        <p:spPr>
          <a:xfrm flipV="1">
            <a:off x="5542907" y="8359304"/>
            <a:ext cx="12125192"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grpSp>
        <p:nvGrpSpPr>
          <p:cNvPr id="14" name="Group 14">
            <a:extLst>
              <a:ext uri="{FF2B5EF4-FFF2-40B4-BE49-F238E27FC236}">
                <a16:creationId xmlns:a16="http://schemas.microsoft.com/office/drawing/2014/main" id="{6B7348E4-0C63-D1CF-CD19-96DD92B2595A}"/>
              </a:ext>
            </a:extLst>
          </p:cNvPr>
          <p:cNvGrpSpPr/>
          <p:nvPr/>
        </p:nvGrpSpPr>
        <p:grpSpPr>
          <a:xfrm>
            <a:off x="-857775" y="248694"/>
            <a:ext cx="20347928" cy="1992627"/>
            <a:chOff x="0" y="0"/>
            <a:chExt cx="5359125" cy="524807"/>
          </a:xfrm>
        </p:grpSpPr>
        <p:sp>
          <p:nvSpPr>
            <p:cNvPr id="15" name="Freeform 15">
              <a:extLst>
                <a:ext uri="{FF2B5EF4-FFF2-40B4-BE49-F238E27FC236}">
                  <a16:creationId xmlns:a16="http://schemas.microsoft.com/office/drawing/2014/main" id="{8E83C470-45D4-AD4A-D420-C6330842AC22}"/>
                </a:ext>
              </a:extLst>
            </p:cNvPr>
            <p:cNvSpPr/>
            <p:nvPr/>
          </p:nvSpPr>
          <p:spPr>
            <a:xfrm>
              <a:off x="0" y="0"/>
              <a:ext cx="5359125" cy="524807"/>
            </a:xfrm>
            <a:custGeom>
              <a:avLst/>
              <a:gdLst/>
              <a:ahLst/>
              <a:cxnLst/>
              <a:rect l="l" t="t" r="r" b="b"/>
              <a:pathLst>
                <a:path w="5359125" h="524807">
                  <a:moveTo>
                    <a:pt x="0" y="0"/>
                  </a:moveTo>
                  <a:lnTo>
                    <a:pt x="5359125" y="0"/>
                  </a:lnTo>
                  <a:lnTo>
                    <a:pt x="5359125" y="524807"/>
                  </a:lnTo>
                  <a:lnTo>
                    <a:pt x="0" y="524807"/>
                  </a:lnTo>
                  <a:close/>
                </a:path>
              </a:pathLst>
            </a:custGeom>
            <a:solidFill>
              <a:srgbClr val="43A1B6"/>
            </a:solidFill>
          </p:spPr>
          <p:txBody>
            <a:bodyPr/>
            <a:lstStyle/>
            <a:p>
              <a:pPr defTabSz="914445"/>
              <a:endParaRPr lang="en-GB" dirty="0">
                <a:solidFill>
                  <a:prstClr val="black"/>
                </a:solidFill>
                <a:latin typeface="Calibri"/>
              </a:endParaRPr>
            </a:p>
          </p:txBody>
        </p:sp>
        <p:sp>
          <p:nvSpPr>
            <p:cNvPr id="16" name="TextBox 16">
              <a:extLst>
                <a:ext uri="{FF2B5EF4-FFF2-40B4-BE49-F238E27FC236}">
                  <a16:creationId xmlns:a16="http://schemas.microsoft.com/office/drawing/2014/main" id="{F47EEFB3-63F8-6EDA-0B81-BAC4B5BD123B}"/>
                </a:ext>
              </a:extLst>
            </p:cNvPr>
            <p:cNvSpPr txBox="1"/>
            <p:nvPr/>
          </p:nvSpPr>
          <p:spPr>
            <a:xfrm>
              <a:off x="0" y="-66675"/>
              <a:ext cx="5359125" cy="591482"/>
            </a:xfrm>
            <a:prstGeom prst="rect">
              <a:avLst/>
            </a:prstGeom>
          </p:spPr>
          <p:txBody>
            <a:bodyPr lIns="50801" tIns="50801" rIns="50801" bIns="50801" rtlCol="0" anchor="ctr"/>
            <a:lstStyle/>
            <a:p>
              <a:pPr algn="ctr" defTabSz="914445">
                <a:lnSpc>
                  <a:spcPts val="3683"/>
                </a:lnSpc>
              </a:pPr>
              <a:endParaRPr>
                <a:solidFill>
                  <a:prstClr val="black"/>
                </a:solidFill>
                <a:latin typeface="Calibri"/>
              </a:endParaRPr>
            </a:p>
          </p:txBody>
        </p:sp>
      </p:grpSp>
      <p:sp>
        <p:nvSpPr>
          <p:cNvPr id="18" name="TextBox 18">
            <a:extLst>
              <a:ext uri="{FF2B5EF4-FFF2-40B4-BE49-F238E27FC236}">
                <a16:creationId xmlns:a16="http://schemas.microsoft.com/office/drawing/2014/main" id="{E9432DC4-839A-7E41-883E-F28DCF2C2C98}"/>
              </a:ext>
            </a:extLst>
          </p:cNvPr>
          <p:cNvSpPr txBox="1"/>
          <p:nvPr/>
        </p:nvSpPr>
        <p:spPr>
          <a:xfrm>
            <a:off x="459990" y="2298215"/>
            <a:ext cx="14294280" cy="2556918"/>
          </a:xfrm>
          <a:prstGeom prst="rect">
            <a:avLst/>
          </a:prstGeom>
        </p:spPr>
        <p:txBody>
          <a:bodyPr wrap="square" lIns="0" tIns="0" rIns="0" bIns="0" rtlCol="0" anchor="t">
            <a:spAutoFit/>
          </a:bodyPr>
          <a:lstStyle/>
          <a:p>
            <a:pPr>
              <a:lnSpc>
                <a:spcPct val="107000"/>
              </a:lnSpc>
              <a:spcAft>
                <a:spcPts val="800"/>
              </a:spcAft>
            </a:pPr>
            <a:r>
              <a:rPr lang="en-US" sz="2400" b="1" dirty="0">
                <a:solidFill>
                  <a:srgbClr val="000000"/>
                </a:solidFill>
                <a:latin typeface="Open Sans Bold"/>
                <a:ea typeface="Open Sans Bold"/>
                <a:cs typeface="Open Sans Bold"/>
                <a:sym typeface="Open Sans Bold"/>
              </a:rPr>
              <a:t>Background: </a:t>
            </a:r>
            <a:r>
              <a:rPr lang="en-GB"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Poor communication between pharmacy and care home teams caused medication discrepancies and delayed treatments. </a:t>
            </a:r>
          </a:p>
          <a:p>
            <a:pPr>
              <a:lnSpc>
                <a:spcPct val="107000"/>
              </a:lnSpc>
              <a:spcAft>
                <a:spcPts val="800"/>
              </a:spcAft>
              <a:buNone/>
            </a:pPr>
            <a:r>
              <a:rPr lang="en-US" sz="2400" b="1" dirty="0">
                <a:solidFill>
                  <a:srgbClr val="000000"/>
                </a:solidFill>
                <a:latin typeface="Open Sans Bold"/>
                <a:ea typeface="Open Sans Bold"/>
                <a:cs typeface="Open Sans Bold"/>
                <a:sym typeface="Open Sans Bold"/>
              </a:rPr>
              <a:t>Aim: </a:t>
            </a:r>
            <a:r>
              <a:rPr lang="en-GB"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To optimise communication between care home and pharmacy and utilise the expertise of the pharmacy team in supporting medicines optimisation. </a:t>
            </a:r>
          </a:p>
          <a:p>
            <a:pPr>
              <a:lnSpc>
                <a:spcPct val="107000"/>
              </a:lnSpc>
              <a:spcAft>
                <a:spcPts val="800"/>
              </a:spcAft>
              <a:buNone/>
            </a:pPr>
            <a:r>
              <a:rPr lang="en-US" sz="2400" b="1" dirty="0">
                <a:solidFill>
                  <a:srgbClr val="000000"/>
                </a:solidFill>
                <a:latin typeface="Open Sans Bold"/>
                <a:ea typeface="Open Sans Bold"/>
                <a:cs typeface="Open Sans Bold"/>
                <a:sym typeface="Open Sans Bold"/>
              </a:rPr>
              <a:t>Outcome: </a:t>
            </a:r>
            <a:r>
              <a:rPr lang="en-GB" sz="2400" dirty="0">
                <a:solidFill>
                  <a:srgbClr val="000000"/>
                </a:solidFill>
                <a:latin typeface="Open Sans"/>
                <a:ea typeface="Open Sans"/>
                <a:cs typeface="Open Sans"/>
                <a:sym typeface="Open Sans"/>
              </a:rPr>
              <a:t>Established regular meetings and joint medicines optimisation reviews with the pharmacy.</a:t>
            </a:r>
            <a:endParaRPr lang="en-US" sz="2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2" name="TextBox 22">
            <a:extLst>
              <a:ext uri="{FF2B5EF4-FFF2-40B4-BE49-F238E27FC236}">
                <a16:creationId xmlns:a16="http://schemas.microsoft.com/office/drawing/2014/main" id="{E814D637-B263-4873-D032-2238279C18EE}"/>
              </a:ext>
            </a:extLst>
          </p:cNvPr>
          <p:cNvSpPr txBox="1"/>
          <p:nvPr/>
        </p:nvSpPr>
        <p:spPr>
          <a:xfrm>
            <a:off x="6315802" y="6898069"/>
            <a:ext cx="1358834"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Social</a:t>
            </a:r>
          </a:p>
        </p:txBody>
      </p:sp>
      <p:sp>
        <p:nvSpPr>
          <p:cNvPr id="27" name="TextBox 27">
            <a:extLst>
              <a:ext uri="{FF2B5EF4-FFF2-40B4-BE49-F238E27FC236}">
                <a16:creationId xmlns:a16="http://schemas.microsoft.com/office/drawing/2014/main" id="{78643D41-809E-75BE-CCF0-D251635E64CD}"/>
              </a:ext>
            </a:extLst>
          </p:cNvPr>
          <p:cNvSpPr txBox="1"/>
          <p:nvPr/>
        </p:nvSpPr>
        <p:spPr>
          <a:xfrm>
            <a:off x="459989" y="721085"/>
            <a:ext cx="14294282" cy="512128"/>
          </a:xfrm>
          <a:prstGeom prst="rect">
            <a:avLst/>
          </a:prstGeom>
        </p:spPr>
        <p:txBody>
          <a:bodyPr wrap="square" lIns="0" tIns="0" rIns="0" bIns="0" rtlCol="0" anchor="t">
            <a:spAutoFit/>
          </a:bodyPr>
          <a:lstStyle/>
          <a:p>
            <a:pPr defTabSz="914445">
              <a:lnSpc>
                <a:spcPts val="3707"/>
              </a:lnSpc>
            </a:pPr>
            <a:r>
              <a:rPr lang="en-US" sz="4400" dirty="0">
                <a:solidFill>
                  <a:srgbClr val="FFFFFF"/>
                </a:solidFill>
                <a:latin typeface="Aptos ExtraBold" panose="020B0004020202020204" pitchFamily="34" charset="0"/>
                <a:ea typeface="Open Sans Extra Bold"/>
                <a:cs typeface="Open Sans Extra Bold"/>
                <a:sym typeface="Open Sans Extra Bold"/>
              </a:rPr>
              <a:t>Optimising Communication</a:t>
            </a:r>
          </a:p>
        </p:txBody>
      </p:sp>
      <p:pic>
        <p:nvPicPr>
          <p:cNvPr id="29" name="Picture 28">
            <a:extLst>
              <a:ext uri="{FF2B5EF4-FFF2-40B4-BE49-F238E27FC236}">
                <a16:creationId xmlns:a16="http://schemas.microsoft.com/office/drawing/2014/main" id="{1E10619C-76AF-0745-6C50-F3AC9652C312}"/>
              </a:ext>
            </a:extLst>
          </p:cNvPr>
          <p:cNvPicPr>
            <a:picLocks noChangeAspect="1"/>
          </p:cNvPicPr>
          <p:nvPr/>
        </p:nvPicPr>
        <p:blipFill>
          <a:blip r:embed="rId6"/>
          <a:stretch>
            <a:fillRect/>
          </a:stretch>
        </p:blipFill>
        <p:spPr>
          <a:xfrm>
            <a:off x="14754272" y="1"/>
            <a:ext cx="3533729" cy="4646852"/>
          </a:xfrm>
          <a:prstGeom prst="rect">
            <a:avLst/>
          </a:prstGeom>
        </p:spPr>
      </p:pic>
      <p:sp>
        <p:nvSpPr>
          <p:cNvPr id="31" name="TextBox 26">
            <a:extLst>
              <a:ext uri="{FF2B5EF4-FFF2-40B4-BE49-F238E27FC236}">
                <a16:creationId xmlns:a16="http://schemas.microsoft.com/office/drawing/2014/main" id="{141AD54B-AF17-886A-5E67-786D8614F55A}"/>
              </a:ext>
            </a:extLst>
          </p:cNvPr>
          <p:cNvSpPr txBox="1"/>
          <p:nvPr/>
        </p:nvSpPr>
        <p:spPr>
          <a:xfrm>
            <a:off x="8030260" y="5631421"/>
            <a:ext cx="9637839" cy="2845138"/>
          </a:xfrm>
          <a:prstGeom prst="rect">
            <a:avLst/>
          </a:prstGeom>
        </p:spPr>
        <p:txBody>
          <a:bodyPr lIns="0" tIns="0" rIns="0" bIns="0" rtlCol="0" anchor="t">
            <a:spAutoFit/>
          </a:bodyPr>
          <a:lstStyle/>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Stronger communication between the pharmacy and the care team, has led to fewer medication discrepancies. </a:t>
            </a:r>
          </a:p>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Improved efficiency: The enhanced medication review process and better collaboration with the pharmacy have streamlined operations, allowing staff to focus more on patient care rather than administrative tasks.</a:t>
            </a:r>
          </a:p>
          <a:p>
            <a:pPr marL="490119" lvl="1" indent="-245061" defTabSz="914445">
              <a:lnSpc>
                <a:spcPts val="3179"/>
              </a:lnSpc>
              <a:buFont typeface="Arial"/>
              <a:buChar char="•"/>
            </a:pPr>
            <a:endParaRPr lang="en-GB" sz="2270" dirty="0">
              <a:solidFill>
                <a:srgbClr val="000000"/>
              </a:solidFill>
              <a:latin typeface="Open Sans"/>
              <a:ea typeface="Open Sans"/>
              <a:cs typeface="Open Sans"/>
              <a:sym typeface="Open Sans"/>
            </a:endParaRPr>
          </a:p>
        </p:txBody>
      </p:sp>
      <p:sp>
        <p:nvSpPr>
          <p:cNvPr id="33" name="TextBox 26">
            <a:extLst>
              <a:ext uri="{FF2B5EF4-FFF2-40B4-BE49-F238E27FC236}">
                <a16:creationId xmlns:a16="http://schemas.microsoft.com/office/drawing/2014/main" id="{9158C910-73FB-2877-8550-56F5A5E6753C}"/>
              </a:ext>
            </a:extLst>
          </p:cNvPr>
          <p:cNvSpPr txBox="1"/>
          <p:nvPr/>
        </p:nvSpPr>
        <p:spPr>
          <a:xfrm>
            <a:off x="8305799" y="5203774"/>
            <a:ext cx="9637839" cy="382925"/>
          </a:xfrm>
          <a:prstGeom prst="rect">
            <a:avLst/>
          </a:prstGeom>
        </p:spPr>
        <p:txBody>
          <a:bodyPr lIns="0" tIns="0" rIns="0" bIns="0" rtlCol="0" anchor="t">
            <a:spAutoFit/>
          </a:bodyPr>
          <a:lstStyle/>
          <a:p>
            <a:pPr marL="245058" lvl="1" defTabSz="914445">
              <a:lnSpc>
                <a:spcPts val="3179"/>
              </a:lnSpc>
            </a:pPr>
            <a:r>
              <a:rPr lang="en-GB" sz="2270" dirty="0">
                <a:solidFill>
                  <a:srgbClr val="000000"/>
                </a:solidFill>
                <a:latin typeface="Open Sans"/>
                <a:ea typeface="Open Sans"/>
                <a:cs typeface="Open Sans"/>
                <a:sym typeface="Open Sans"/>
              </a:rPr>
              <a:t> </a:t>
            </a:r>
          </a:p>
        </p:txBody>
      </p:sp>
      <p:pic>
        <p:nvPicPr>
          <p:cNvPr id="5" name="Picture 4">
            <a:extLst>
              <a:ext uri="{FF2B5EF4-FFF2-40B4-BE49-F238E27FC236}">
                <a16:creationId xmlns:a16="http://schemas.microsoft.com/office/drawing/2014/main" id="{49815D9F-7F7C-B0D6-AD75-717E55EEE038}"/>
              </a:ext>
            </a:extLst>
          </p:cNvPr>
          <p:cNvPicPr>
            <a:picLocks noChangeAspect="1"/>
          </p:cNvPicPr>
          <p:nvPr/>
        </p:nvPicPr>
        <p:blipFill>
          <a:blip r:embed="rId7"/>
          <a:stretch>
            <a:fillRect/>
          </a:stretch>
        </p:blipFill>
        <p:spPr>
          <a:xfrm>
            <a:off x="1363498" y="5329329"/>
            <a:ext cx="3225064" cy="3029975"/>
          </a:xfrm>
          <a:prstGeom prst="rect">
            <a:avLst/>
          </a:prstGeom>
        </p:spPr>
      </p:pic>
      <p:pic>
        <p:nvPicPr>
          <p:cNvPr id="6" name="Picture 5">
            <a:extLst>
              <a:ext uri="{FF2B5EF4-FFF2-40B4-BE49-F238E27FC236}">
                <a16:creationId xmlns:a16="http://schemas.microsoft.com/office/drawing/2014/main" id="{6E18E74D-17AE-5486-7E1F-E9FC19186138}"/>
              </a:ext>
            </a:extLst>
          </p:cNvPr>
          <p:cNvPicPr>
            <a:picLocks noChangeAspect="1"/>
          </p:cNvPicPr>
          <p:nvPr/>
        </p:nvPicPr>
        <p:blipFill>
          <a:blip r:embed="rId8"/>
          <a:stretch>
            <a:fillRect/>
          </a:stretch>
        </p:blipFill>
        <p:spPr>
          <a:xfrm>
            <a:off x="12675820" y="489113"/>
            <a:ext cx="1752600" cy="1488199"/>
          </a:xfrm>
          <a:prstGeom prst="rect">
            <a:avLst/>
          </a:prstGeom>
        </p:spPr>
      </p:pic>
    </p:spTree>
    <p:extLst>
      <p:ext uri="{BB962C8B-B14F-4D97-AF65-F5344CB8AC3E}">
        <p14:creationId xmlns:p14="http://schemas.microsoft.com/office/powerpoint/2010/main" val="425955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949F0-E5B3-9E5C-E5AF-7961BF52BE6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F728A13-D404-6695-5183-0E60D0BA76B5}"/>
              </a:ext>
            </a:extLst>
          </p:cNvPr>
          <p:cNvGrpSpPr>
            <a:grpSpLocks noChangeAspect="1"/>
          </p:cNvGrpSpPr>
          <p:nvPr/>
        </p:nvGrpSpPr>
        <p:grpSpPr>
          <a:xfrm rot="1223785">
            <a:off x="628355" y="4802364"/>
            <a:ext cx="4636215" cy="4636215"/>
            <a:chOff x="0" y="0"/>
            <a:chExt cx="6355080" cy="6355080"/>
          </a:xfrm>
        </p:grpSpPr>
        <p:sp>
          <p:nvSpPr>
            <p:cNvPr id="3" name="Freeform 3">
              <a:extLst>
                <a:ext uri="{FF2B5EF4-FFF2-40B4-BE49-F238E27FC236}">
                  <a16:creationId xmlns:a16="http://schemas.microsoft.com/office/drawing/2014/main" id="{78F6A13C-B812-A418-2D98-3304D9DA80CC}"/>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DDDDD"/>
            </a:solidFill>
          </p:spPr>
          <p:txBody>
            <a:bodyPr/>
            <a:lstStyle/>
            <a:p>
              <a:pPr defTabSz="914445"/>
              <a:endParaRPr lang="en-GB">
                <a:solidFill>
                  <a:prstClr val="black"/>
                </a:solidFill>
                <a:latin typeface="Calibri"/>
              </a:endParaRPr>
            </a:p>
          </p:txBody>
        </p:sp>
      </p:grpSp>
      <p:sp>
        <p:nvSpPr>
          <p:cNvPr id="7" name="Freeform 7">
            <a:extLst>
              <a:ext uri="{FF2B5EF4-FFF2-40B4-BE49-F238E27FC236}">
                <a16:creationId xmlns:a16="http://schemas.microsoft.com/office/drawing/2014/main" id="{0DB74432-A895-073C-C6AC-FBDBDA00E6E2}"/>
              </a:ext>
            </a:extLst>
          </p:cNvPr>
          <p:cNvSpPr/>
          <p:nvPr/>
        </p:nvSpPr>
        <p:spPr>
          <a:xfrm>
            <a:off x="6593879" y="5372812"/>
            <a:ext cx="945763" cy="586187"/>
          </a:xfrm>
          <a:custGeom>
            <a:avLst/>
            <a:gdLst/>
            <a:ahLst/>
            <a:cxnLst/>
            <a:rect l="l" t="t" r="r" b="b"/>
            <a:pathLst>
              <a:path w="827664" h="551431">
                <a:moveTo>
                  <a:pt x="0" y="0"/>
                </a:moveTo>
                <a:lnTo>
                  <a:pt x="827665" y="0"/>
                </a:lnTo>
                <a:lnTo>
                  <a:pt x="827665" y="551431"/>
                </a:lnTo>
                <a:lnTo>
                  <a:pt x="0" y="5514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sp>
        <p:nvSpPr>
          <p:cNvPr id="8" name="Freeform 8">
            <a:extLst>
              <a:ext uri="{FF2B5EF4-FFF2-40B4-BE49-F238E27FC236}">
                <a16:creationId xmlns:a16="http://schemas.microsoft.com/office/drawing/2014/main" id="{CF748E7F-81AB-754B-ABB4-5551D5074CAE}"/>
              </a:ext>
            </a:extLst>
          </p:cNvPr>
          <p:cNvSpPr/>
          <p:nvPr/>
        </p:nvSpPr>
        <p:spPr>
          <a:xfrm>
            <a:off x="6851838" y="6786047"/>
            <a:ext cx="338316" cy="526562"/>
          </a:xfrm>
          <a:custGeom>
            <a:avLst/>
            <a:gdLst/>
            <a:ahLst/>
            <a:cxnLst/>
            <a:rect l="l" t="t" r="r" b="b"/>
            <a:pathLst>
              <a:path w="338316" h="526561">
                <a:moveTo>
                  <a:pt x="0" y="0"/>
                </a:moveTo>
                <a:lnTo>
                  <a:pt x="338315" y="0"/>
                </a:lnTo>
                <a:lnTo>
                  <a:pt x="338315" y="526562"/>
                </a:lnTo>
                <a:lnTo>
                  <a:pt x="0" y="5265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endParaRPr lang="en-GB">
              <a:solidFill>
                <a:prstClr val="black"/>
              </a:solidFill>
              <a:latin typeface="Calibri"/>
            </a:endParaRPr>
          </a:p>
        </p:txBody>
      </p:sp>
      <p:sp>
        <p:nvSpPr>
          <p:cNvPr id="9" name="Freeform 9">
            <a:extLst>
              <a:ext uri="{FF2B5EF4-FFF2-40B4-BE49-F238E27FC236}">
                <a16:creationId xmlns:a16="http://schemas.microsoft.com/office/drawing/2014/main" id="{09460BE3-0274-DC50-1CC6-EEEAD474C0E1}"/>
              </a:ext>
            </a:extLst>
          </p:cNvPr>
          <p:cNvSpPr/>
          <p:nvPr/>
        </p:nvSpPr>
        <p:spPr>
          <a:xfrm>
            <a:off x="6593879" y="8285909"/>
            <a:ext cx="884715" cy="530144"/>
          </a:xfrm>
          <a:custGeom>
            <a:avLst/>
            <a:gdLst/>
            <a:ahLst/>
            <a:cxnLst/>
            <a:rect l="l" t="t" r="r" b="b"/>
            <a:pathLst>
              <a:path w="884715" h="503483">
                <a:moveTo>
                  <a:pt x="0" y="0"/>
                </a:moveTo>
                <a:lnTo>
                  <a:pt x="884715" y="0"/>
                </a:lnTo>
                <a:lnTo>
                  <a:pt x="884715" y="503483"/>
                </a:lnTo>
                <a:lnTo>
                  <a:pt x="0" y="5034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914445"/>
            <a:endParaRPr lang="en-GB">
              <a:solidFill>
                <a:prstClr val="black"/>
              </a:solidFill>
              <a:latin typeface="Calibri"/>
            </a:endParaRPr>
          </a:p>
        </p:txBody>
      </p:sp>
      <p:sp>
        <p:nvSpPr>
          <p:cNvPr id="10" name="Freeform 10">
            <a:extLst>
              <a:ext uri="{FF2B5EF4-FFF2-40B4-BE49-F238E27FC236}">
                <a16:creationId xmlns:a16="http://schemas.microsoft.com/office/drawing/2014/main" id="{B9E2DF12-0D76-D501-86FC-9B98A32C4154}"/>
              </a:ext>
            </a:extLst>
          </p:cNvPr>
          <p:cNvSpPr/>
          <p:nvPr/>
        </p:nvSpPr>
        <p:spPr>
          <a:xfrm>
            <a:off x="292766" y="9082822"/>
            <a:ext cx="2450477" cy="1082294"/>
          </a:xfrm>
          <a:custGeom>
            <a:avLst/>
            <a:gdLst/>
            <a:ahLst/>
            <a:cxnLst/>
            <a:rect l="l" t="t" r="r" b="b"/>
            <a:pathLst>
              <a:path w="2450476" h="1082294">
                <a:moveTo>
                  <a:pt x="0" y="0"/>
                </a:moveTo>
                <a:lnTo>
                  <a:pt x="2450475" y="0"/>
                </a:lnTo>
                <a:lnTo>
                  <a:pt x="2450475" y="1082294"/>
                </a:lnTo>
                <a:lnTo>
                  <a:pt x="0" y="1082294"/>
                </a:lnTo>
                <a:lnTo>
                  <a:pt x="0" y="0"/>
                </a:lnTo>
                <a:close/>
              </a:path>
            </a:pathLst>
          </a:custGeom>
          <a:blipFill>
            <a:blip r:embed="rId9"/>
            <a:stretch>
              <a:fillRect/>
            </a:stretch>
          </a:blipFill>
        </p:spPr>
        <p:txBody>
          <a:bodyPr/>
          <a:lstStyle/>
          <a:p>
            <a:pPr defTabSz="914445"/>
            <a:endParaRPr lang="en-GB">
              <a:solidFill>
                <a:prstClr val="black"/>
              </a:solidFill>
              <a:latin typeface="Calibri"/>
            </a:endParaRPr>
          </a:p>
        </p:txBody>
      </p:sp>
      <p:sp>
        <p:nvSpPr>
          <p:cNvPr id="11" name="AutoShape 11">
            <a:extLst>
              <a:ext uri="{FF2B5EF4-FFF2-40B4-BE49-F238E27FC236}">
                <a16:creationId xmlns:a16="http://schemas.microsoft.com/office/drawing/2014/main" id="{25C3D081-B935-9636-2520-797A2E45118D}"/>
              </a:ext>
            </a:extLst>
          </p:cNvPr>
          <p:cNvSpPr/>
          <p:nvPr/>
        </p:nvSpPr>
        <p:spPr>
          <a:xfrm>
            <a:off x="5475985" y="5101226"/>
            <a:ext cx="12014153"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sp>
        <p:nvSpPr>
          <p:cNvPr id="12" name="AutoShape 12">
            <a:extLst>
              <a:ext uri="{FF2B5EF4-FFF2-40B4-BE49-F238E27FC236}">
                <a16:creationId xmlns:a16="http://schemas.microsoft.com/office/drawing/2014/main" id="{5B028F17-CB5E-4EB6-6A57-BA24CD4AF013}"/>
              </a:ext>
            </a:extLst>
          </p:cNvPr>
          <p:cNvSpPr/>
          <p:nvPr/>
        </p:nvSpPr>
        <p:spPr>
          <a:xfrm>
            <a:off x="5806969" y="6526259"/>
            <a:ext cx="11871719"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sp>
        <p:nvSpPr>
          <p:cNvPr id="13" name="AutoShape 13">
            <a:extLst>
              <a:ext uri="{FF2B5EF4-FFF2-40B4-BE49-F238E27FC236}">
                <a16:creationId xmlns:a16="http://schemas.microsoft.com/office/drawing/2014/main" id="{3000DBBC-27F8-A392-F4D8-4BBFC73FF847}"/>
              </a:ext>
            </a:extLst>
          </p:cNvPr>
          <p:cNvSpPr/>
          <p:nvPr/>
        </p:nvSpPr>
        <p:spPr>
          <a:xfrm flipV="1">
            <a:off x="5553496" y="7886700"/>
            <a:ext cx="12125192" cy="0"/>
          </a:xfrm>
          <a:prstGeom prst="line">
            <a:avLst/>
          </a:prstGeom>
          <a:ln w="38100" cap="flat">
            <a:solidFill>
              <a:srgbClr val="43A1B6">
                <a:alpha val="22745"/>
              </a:srgbClr>
            </a:solidFill>
            <a:prstDash val="solid"/>
            <a:headEnd type="none" w="sm" len="sm"/>
            <a:tailEnd type="none" w="sm" len="sm"/>
          </a:ln>
        </p:spPr>
        <p:txBody>
          <a:bodyPr/>
          <a:lstStyle/>
          <a:p>
            <a:pPr defTabSz="914445"/>
            <a:endParaRPr lang="en-GB">
              <a:solidFill>
                <a:prstClr val="black"/>
              </a:solidFill>
              <a:latin typeface="Calibri"/>
            </a:endParaRPr>
          </a:p>
        </p:txBody>
      </p:sp>
      <p:grpSp>
        <p:nvGrpSpPr>
          <p:cNvPr id="14" name="Group 14">
            <a:extLst>
              <a:ext uri="{FF2B5EF4-FFF2-40B4-BE49-F238E27FC236}">
                <a16:creationId xmlns:a16="http://schemas.microsoft.com/office/drawing/2014/main" id="{5919518C-33C2-195A-8E4A-A9A1A9109FA3}"/>
              </a:ext>
            </a:extLst>
          </p:cNvPr>
          <p:cNvGrpSpPr/>
          <p:nvPr/>
        </p:nvGrpSpPr>
        <p:grpSpPr>
          <a:xfrm>
            <a:off x="-857775" y="248694"/>
            <a:ext cx="20347928" cy="1992627"/>
            <a:chOff x="0" y="0"/>
            <a:chExt cx="5359125" cy="524807"/>
          </a:xfrm>
        </p:grpSpPr>
        <p:sp>
          <p:nvSpPr>
            <p:cNvPr id="15" name="Freeform 15">
              <a:extLst>
                <a:ext uri="{FF2B5EF4-FFF2-40B4-BE49-F238E27FC236}">
                  <a16:creationId xmlns:a16="http://schemas.microsoft.com/office/drawing/2014/main" id="{06322580-B2B5-2CBA-2FB1-9B855BCFD77B}"/>
                </a:ext>
              </a:extLst>
            </p:cNvPr>
            <p:cNvSpPr/>
            <p:nvPr/>
          </p:nvSpPr>
          <p:spPr>
            <a:xfrm>
              <a:off x="0" y="0"/>
              <a:ext cx="5359125" cy="524807"/>
            </a:xfrm>
            <a:custGeom>
              <a:avLst/>
              <a:gdLst/>
              <a:ahLst/>
              <a:cxnLst/>
              <a:rect l="l" t="t" r="r" b="b"/>
              <a:pathLst>
                <a:path w="5359125" h="524807">
                  <a:moveTo>
                    <a:pt x="0" y="0"/>
                  </a:moveTo>
                  <a:lnTo>
                    <a:pt x="5359125" y="0"/>
                  </a:lnTo>
                  <a:lnTo>
                    <a:pt x="5359125" y="524807"/>
                  </a:lnTo>
                  <a:lnTo>
                    <a:pt x="0" y="524807"/>
                  </a:lnTo>
                  <a:close/>
                </a:path>
              </a:pathLst>
            </a:custGeom>
            <a:solidFill>
              <a:srgbClr val="43A1B6"/>
            </a:solidFill>
          </p:spPr>
          <p:txBody>
            <a:bodyPr/>
            <a:lstStyle/>
            <a:p>
              <a:pPr defTabSz="914445"/>
              <a:endParaRPr lang="en-GB" dirty="0">
                <a:solidFill>
                  <a:prstClr val="black"/>
                </a:solidFill>
                <a:latin typeface="Calibri"/>
              </a:endParaRPr>
            </a:p>
          </p:txBody>
        </p:sp>
        <p:sp>
          <p:nvSpPr>
            <p:cNvPr id="16" name="TextBox 16">
              <a:extLst>
                <a:ext uri="{FF2B5EF4-FFF2-40B4-BE49-F238E27FC236}">
                  <a16:creationId xmlns:a16="http://schemas.microsoft.com/office/drawing/2014/main" id="{253058FA-A172-7D38-792F-A3A8BD1EB04E}"/>
                </a:ext>
              </a:extLst>
            </p:cNvPr>
            <p:cNvSpPr txBox="1"/>
            <p:nvPr/>
          </p:nvSpPr>
          <p:spPr>
            <a:xfrm>
              <a:off x="0" y="-66675"/>
              <a:ext cx="5359125" cy="591482"/>
            </a:xfrm>
            <a:prstGeom prst="rect">
              <a:avLst/>
            </a:prstGeom>
          </p:spPr>
          <p:txBody>
            <a:bodyPr lIns="50801" tIns="50801" rIns="50801" bIns="50801" rtlCol="0" anchor="ctr"/>
            <a:lstStyle/>
            <a:p>
              <a:pPr algn="ctr" defTabSz="914445">
                <a:lnSpc>
                  <a:spcPts val="3683"/>
                </a:lnSpc>
              </a:pPr>
              <a:endParaRPr>
                <a:solidFill>
                  <a:prstClr val="black"/>
                </a:solidFill>
                <a:latin typeface="Calibri"/>
              </a:endParaRPr>
            </a:p>
          </p:txBody>
        </p:sp>
      </p:grpSp>
      <p:sp>
        <p:nvSpPr>
          <p:cNvPr id="18" name="TextBox 18">
            <a:extLst>
              <a:ext uri="{FF2B5EF4-FFF2-40B4-BE49-F238E27FC236}">
                <a16:creationId xmlns:a16="http://schemas.microsoft.com/office/drawing/2014/main" id="{30147010-D9BC-686C-45B7-4E069C146AA9}"/>
              </a:ext>
            </a:extLst>
          </p:cNvPr>
          <p:cNvSpPr txBox="1"/>
          <p:nvPr/>
        </p:nvSpPr>
        <p:spPr>
          <a:xfrm>
            <a:off x="459990" y="2298215"/>
            <a:ext cx="14294280" cy="2814810"/>
          </a:xfrm>
          <a:prstGeom prst="rect">
            <a:avLst/>
          </a:prstGeom>
        </p:spPr>
        <p:txBody>
          <a:bodyPr wrap="square" lIns="0" tIns="0" rIns="0" bIns="0" rtlCol="0" anchor="t">
            <a:spAutoFit/>
          </a:bodyPr>
          <a:lstStyle/>
          <a:p>
            <a:pPr>
              <a:lnSpc>
                <a:spcPct val="107000"/>
              </a:lnSpc>
              <a:spcAft>
                <a:spcPts val="800"/>
              </a:spcAft>
              <a:buNone/>
            </a:pPr>
            <a:r>
              <a:rPr lang="en-US" sz="2400" b="1" dirty="0">
                <a:solidFill>
                  <a:srgbClr val="000000"/>
                </a:solidFill>
                <a:latin typeface="Open Sans Bold"/>
                <a:ea typeface="Open Sans Bold"/>
                <a:cs typeface="Open Sans Bold"/>
                <a:sym typeface="Open Sans Bold"/>
              </a:rPr>
              <a:t>Aim: </a:t>
            </a:r>
            <a:r>
              <a:rPr lang="en-GB"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Optimise communication across care home, GP practice and community pharmacy to reduce unnecessary activity. </a:t>
            </a:r>
          </a:p>
          <a:p>
            <a:pPr>
              <a:lnSpc>
                <a:spcPct val="107000"/>
              </a:lnSpc>
              <a:spcAft>
                <a:spcPts val="800"/>
              </a:spcAft>
              <a:buNone/>
            </a:pPr>
            <a:r>
              <a:rPr lang="en-GB"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Bold"/>
              </a:rPr>
              <a:t>Secure e-mail group created between three sites. Weekly phone call to proactively manage medicines queries. Internal care home communication optimised to streamline queries. </a:t>
            </a:r>
          </a:p>
          <a:p>
            <a:pPr>
              <a:lnSpc>
                <a:spcPct val="107000"/>
              </a:lnSpc>
              <a:spcAft>
                <a:spcPts val="800"/>
              </a:spcAft>
              <a:buNone/>
            </a:pPr>
            <a:r>
              <a:rPr lang="en-US" sz="2400" b="1" dirty="0">
                <a:solidFill>
                  <a:srgbClr val="000000"/>
                </a:solidFill>
                <a:latin typeface="Open Sans Bold"/>
                <a:ea typeface="Open Sans Bold"/>
                <a:cs typeface="Open Sans Bold"/>
                <a:sym typeface="Open Sans Bold"/>
              </a:rPr>
              <a:t>Outcome: </a:t>
            </a:r>
            <a:r>
              <a:rPr lang="en-US" sz="2400" dirty="0">
                <a:solidFill>
                  <a:srgbClr val="000000"/>
                </a:solidFill>
                <a:latin typeface="Open Sans"/>
                <a:ea typeface="Open Sans"/>
                <a:cs typeface="Open Sans"/>
                <a:sym typeface="Open Sans"/>
              </a:rPr>
              <a:t>Improved communication between sites. Proactive management of prescription queries.</a:t>
            </a:r>
          </a:p>
          <a:p>
            <a:pPr defTabSz="1371600">
              <a:lnSpc>
                <a:spcPts val="4766"/>
              </a:lnSpc>
              <a:defRPr/>
            </a:pPr>
            <a:endParaRPr lang="en-US" sz="21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0" name="TextBox 20">
            <a:extLst>
              <a:ext uri="{FF2B5EF4-FFF2-40B4-BE49-F238E27FC236}">
                <a16:creationId xmlns:a16="http://schemas.microsoft.com/office/drawing/2014/main" id="{31052AE2-4E13-CA47-A554-7F38420B8E06}"/>
              </a:ext>
            </a:extLst>
          </p:cNvPr>
          <p:cNvSpPr txBox="1"/>
          <p:nvPr/>
        </p:nvSpPr>
        <p:spPr>
          <a:xfrm>
            <a:off x="5741578" y="5847854"/>
            <a:ext cx="2717666"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Environmental</a:t>
            </a:r>
          </a:p>
        </p:txBody>
      </p:sp>
      <p:sp>
        <p:nvSpPr>
          <p:cNvPr id="21" name="TextBox 21">
            <a:extLst>
              <a:ext uri="{FF2B5EF4-FFF2-40B4-BE49-F238E27FC236}">
                <a16:creationId xmlns:a16="http://schemas.microsoft.com/office/drawing/2014/main" id="{5F19BE12-57CE-5D83-1089-A8C7CC9C5D4A}"/>
              </a:ext>
            </a:extLst>
          </p:cNvPr>
          <p:cNvSpPr txBox="1"/>
          <p:nvPr/>
        </p:nvSpPr>
        <p:spPr>
          <a:xfrm>
            <a:off x="6064264" y="7197589"/>
            <a:ext cx="1943943"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Financial</a:t>
            </a:r>
          </a:p>
        </p:txBody>
      </p:sp>
      <p:sp>
        <p:nvSpPr>
          <p:cNvPr id="22" name="TextBox 22">
            <a:extLst>
              <a:ext uri="{FF2B5EF4-FFF2-40B4-BE49-F238E27FC236}">
                <a16:creationId xmlns:a16="http://schemas.microsoft.com/office/drawing/2014/main" id="{8C880A32-E0AD-ACFC-2C01-F3A18AB9AA33}"/>
              </a:ext>
            </a:extLst>
          </p:cNvPr>
          <p:cNvSpPr txBox="1"/>
          <p:nvPr/>
        </p:nvSpPr>
        <p:spPr>
          <a:xfrm>
            <a:off x="6356819" y="8817749"/>
            <a:ext cx="1358834" cy="530145"/>
          </a:xfrm>
          <a:prstGeom prst="rect">
            <a:avLst/>
          </a:prstGeom>
        </p:spPr>
        <p:txBody>
          <a:bodyPr lIns="0" tIns="0" rIns="0" bIns="0" rtlCol="0" anchor="t">
            <a:spAutoFit/>
          </a:bodyPr>
          <a:lstStyle/>
          <a:p>
            <a:pPr algn="ctr" defTabSz="914445">
              <a:lnSpc>
                <a:spcPts val="4760"/>
              </a:lnSpc>
              <a:spcBef>
                <a:spcPct val="0"/>
              </a:spcBef>
            </a:pPr>
            <a:r>
              <a:rPr lang="en-US" sz="2069" b="1" dirty="0">
                <a:solidFill>
                  <a:srgbClr val="000000"/>
                </a:solidFill>
                <a:latin typeface="Open Sans Bold"/>
                <a:ea typeface="Open Sans Bold"/>
                <a:cs typeface="Open Sans Bold"/>
                <a:sym typeface="Open Sans Bold"/>
              </a:rPr>
              <a:t>Social</a:t>
            </a:r>
          </a:p>
        </p:txBody>
      </p:sp>
      <p:sp>
        <p:nvSpPr>
          <p:cNvPr id="27" name="TextBox 27">
            <a:extLst>
              <a:ext uri="{FF2B5EF4-FFF2-40B4-BE49-F238E27FC236}">
                <a16:creationId xmlns:a16="http://schemas.microsoft.com/office/drawing/2014/main" id="{5D7CE14D-3536-2435-8A80-F0FD8CAA50BA}"/>
              </a:ext>
            </a:extLst>
          </p:cNvPr>
          <p:cNvSpPr txBox="1"/>
          <p:nvPr/>
        </p:nvSpPr>
        <p:spPr>
          <a:xfrm>
            <a:off x="459989" y="721085"/>
            <a:ext cx="14294282" cy="512128"/>
          </a:xfrm>
          <a:prstGeom prst="rect">
            <a:avLst/>
          </a:prstGeom>
        </p:spPr>
        <p:txBody>
          <a:bodyPr wrap="square" lIns="0" tIns="0" rIns="0" bIns="0" rtlCol="0" anchor="t">
            <a:spAutoFit/>
          </a:bodyPr>
          <a:lstStyle/>
          <a:p>
            <a:pPr defTabSz="914445">
              <a:lnSpc>
                <a:spcPts val="3707"/>
              </a:lnSpc>
            </a:pPr>
            <a:r>
              <a:rPr lang="en-US" sz="4400" dirty="0">
                <a:solidFill>
                  <a:srgbClr val="FFFFFF"/>
                </a:solidFill>
                <a:latin typeface="Aptos ExtraBold" panose="020B0004020202020204" pitchFamily="34" charset="0"/>
                <a:ea typeface="Open Sans Extra Bold"/>
                <a:cs typeface="Open Sans Extra Bold"/>
                <a:sym typeface="Open Sans Extra Bold"/>
              </a:rPr>
              <a:t>Optimising Communication</a:t>
            </a:r>
          </a:p>
        </p:txBody>
      </p:sp>
      <p:pic>
        <p:nvPicPr>
          <p:cNvPr id="29" name="Picture 28">
            <a:extLst>
              <a:ext uri="{FF2B5EF4-FFF2-40B4-BE49-F238E27FC236}">
                <a16:creationId xmlns:a16="http://schemas.microsoft.com/office/drawing/2014/main" id="{69AA3288-4133-0CE6-57D0-016EBBC0BC25}"/>
              </a:ext>
            </a:extLst>
          </p:cNvPr>
          <p:cNvPicPr>
            <a:picLocks noChangeAspect="1"/>
          </p:cNvPicPr>
          <p:nvPr/>
        </p:nvPicPr>
        <p:blipFill>
          <a:blip r:embed="rId10"/>
          <a:stretch>
            <a:fillRect/>
          </a:stretch>
        </p:blipFill>
        <p:spPr>
          <a:xfrm>
            <a:off x="14754272" y="1"/>
            <a:ext cx="3533729" cy="4646852"/>
          </a:xfrm>
          <a:prstGeom prst="rect">
            <a:avLst/>
          </a:prstGeom>
        </p:spPr>
      </p:pic>
      <p:pic>
        <p:nvPicPr>
          <p:cNvPr id="17" name="Picture 16">
            <a:extLst>
              <a:ext uri="{FF2B5EF4-FFF2-40B4-BE49-F238E27FC236}">
                <a16:creationId xmlns:a16="http://schemas.microsoft.com/office/drawing/2014/main" id="{F726EBA1-105A-100E-35BF-0D6DBFB46A3A}"/>
              </a:ext>
            </a:extLst>
          </p:cNvPr>
          <p:cNvPicPr>
            <a:picLocks noChangeAspect="1"/>
          </p:cNvPicPr>
          <p:nvPr/>
        </p:nvPicPr>
        <p:blipFill>
          <a:blip r:embed="rId11"/>
          <a:stretch>
            <a:fillRect/>
          </a:stretch>
        </p:blipFill>
        <p:spPr>
          <a:xfrm>
            <a:off x="1283255" y="5399856"/>
            <a:ext cx="3225064" cy="3029975"/>
          </a:xfrm>
          <a:prstGeom prst="rect">
            <a:avLst/>
          </a:prstGeom>
        </p:spPr>
      </p:pic>
      <p:sp>
        <p:nvSpPr>
          <p:cNvPr id="31" name="TextBox 26">
            <a:extLst>
              <a:ext uri="{FF2B5EF4-FFF2-40B4-BE49-F238E27FC236}">
                <a16:creationId xmlns:a16="http://schemas.microsoft.com/office/drawing/2014/main" id="{3F73B530-7518-DDF6-AFA5-B4CEC1D8A707}"/>
              </a:ext>
            </a:extLst>
          </p:cNvPr>
          <p:cNvSpPr txBox="1"/>
          <p:nvPr/>
        </p:nvSpPr>
        <p:spPr>
          <a:xfrm>
            <a:off x="8157636" y="8098912"/>
            <a:ext cx="9637839" cy="1614032"/>
          </a:xfrm>
          <a:prstGeom prst="rect">
            <a:avLst/>
          </a:prstGeom>
        </p:spPr>
        <p:txBody>
          <a:bodyPr lIns="0" tIns="0" rIns="0" bIns="0" rtlCol="0" anchor="t">
            <a:spAutoFit/>
          </a:bodyPr>
          <a:lstStyle/>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All sites are included in the communication loop and are aware of queries relating to prescriptions. </a:t>
            </a:r>
          </a:p>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Potential to reduced time spent on phone chasing prescriptions. </a:t>
            </a:r>
          </a:p>
          <a:p>
            <a:pPr marL="490119" lvl="1" indent="-245061" defTabSz="914445">
              <a:lnSpc>
                <a:spcPts val="3179"/>
              </a:lnSpc>
              <a:buFont typeface="Arial"/>
              <a:buChar char="•"/>
            </a:pPr>
            <a:endParaRPr lang="en-GB" sz="2270" dirty="0">
              <a:solidFill>
                <a:srgbClr val="000000"/>
              </a:solidFill>
              <a:latin typeface="Open Sans"/>
              <a:ea typeface="Open Sans"/>
              <a:cs typeface="Open Sans"/>
              <a:sym typeface="Open Sans"/>
            </a:endParaRPr>
          </a:p>
        </p:txBody>
      </p:sp>
      <p:sp>
        <p:nvSpPr>
          <p:cNvPr id="32" name="TextBox 26">
            <a:extLst>
              <a:ext uri="{FF2B5EF4-FFF2-40B4-BE49-F238E27FC236}">
                <a16:creationId xmlns:a16="http://schemas.microsoft.com/office/drawing/2014/main" id="{EE43E8DE-EFBF-99B0-A085-8077336CE427}"/>
              </a:ext>
            </a:extLst>
          </p:cNvPr>
          <p:cNvSpPr txBox="1"/>
          <p:nvPr/>
        </p:nvSpPr>
        <p:spPr>
          <a:xfrm>
            <a:off x="8305800" y="6570041"/>
            <a:ext cx="9637839" cy="1203663"/>
          </a:xfrm>
          <a:prstGeom prst="rect">
            <a:avLst/>
          </a:prstGeom>
        </p:spPr>
        <p:txBody>
          <a:bodyPr lIns="0" tIns="0" rIns="0" bIns="0" rtlCol="0" anchor="t">
            <a:spAutoFit/>
          </a:bodyPr>
          <a:lstStyle/>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Potential to reduce wasted staff time at all sites, dealing with prescription queries.</a:t>
            </a:r>
          </a:p>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Potential to reduce duplicate prescription requests. </a:t>
            </a:r>
          </a:p>
        </p:txBody>
      </p:sp>
      <p:sp>
        <p:nvSpPr>
          <p:cNvPr id="4" name="TextBox 26">
            <a:extLst>
              <a:ext uri="{FF2B5EF4-FFF2-40B4-BE49-F238E27FC236}">
                <a16:creationId xmlns:a16="http://schemas.microsoft.com/office/drawing/2014/main" id="{02D76719-B50D-221A-0FE0-FC55963B68A4}"/>
              </a:ext>
            </a:extLst>
          </p:cNvPr>
          <p:cNvSpPr txBox="1"/>
          <p:nvPr/>
        </p:nvSpPr>
        <p:spPr>
          <a:xfrm>
            <a:off x="8305799" y="5203774"/>
            <a:ext cx="9637839" cy="1203663"/>
          </a:xfrm>
          <a:prstGeom prst="rect">
            <a:avLst/>
          </a:prstGeom>
        </p:spPr>
        <p:txBody>
          <a:bodyPr lIns="0" tIns="0" rIns="0" bIns="0" rtlCol="0" anchor="t">
            <a:spAutoFit/>
          </a:bodyPr>
          <a:lstStyle/>
          <a:p>
            <a:pPr marL="490119" lvl="1" indent="-245061" defTabSz="914445">
              <a:lnSpc>
                <a:spcPts val="3179"/>
              </a:lnSpc>
              <a:buFont typeface="Arial"/>
              <a:buChar char="•"/>
            </a:pPr>
            <a:r>
              <a:rPr lang="en-GB" sz="2270" dirty="0">
                <a:solidFill>
                  <a:srgbClr val="000000"/>
                </a:solidFill>
                <a:latin typeface="Open Sans"/>
                <a:ea typeface="Open Sans"/>
                <a:cs typeface="Open Sans"/>
                <a:sym typeface="Open Sans"/>
              </a:rPr>
              <a:t>Number of medicines deliveries reduced from a weekly average of 3.75 to 2.62, saving </a:t>
            </a:r>
            <a:r>
              <a:rPr lang="en-GB" sz="2270" b="1" dirty="0">
                <a:solidFill>
                  <a:srgbClr val="000000"/>
                </a:solidFill>
                <a:latin typeface="Open Sans"/>
                <a:ea typeface="Open Sans"/>
                <a:cs typeface="Open Sans"/>
                <a:sym typeface="Open Sans"/>
              </a:rPr>
              <a:t>679.97kgCO2e per year</a:t>
            </a:r>
            <a:r>
              <a:rPr lang="en-GB" sz="2270" dirty="0">
                <a:solidFill>
                  <a:srgbClr val="000000"/>
                </a:solidFill>
                <a:latin typeface="Open Sans"/>
                <a:ea typeface="Open Sans"/>
                <a:cs typeface="Open Sans"/>
                <a:sym typeface="Open Sans"/>
              </a:rPr>
              <a:t>. </a:t>
            </a:r>
          </a:p>
          <a:p>
            <a:pPr marL="245058" lvl="1" defTabSz="914445">
              <a:lnSpc>
                <a:spcPts val="3179"/>
              </a:lnSpc>
            </a:pPr>
            <a:r>
              <a:rPr lang="en-GB" sz="2270" dirty="0">
                <a:solidFill>
                  <a:srgbClr val="000000"/>
                </a:solidFill>
                <a:latin typeface="Open Sans"/>
                <a:ea typeface="Open Sans"/>
                <a:cs typeface="Open Sans"/>
                <a:sym typeface="Open Sans"/>
              </a:rPr>
              <a:t> </a:t>
            </a:r>
          </a:p>
        </p:txBody>
      </p:sp>
      <p:pic>
        <p:nvPicPr>
          <p:cNvPr id="5" name="Picture 4">
            <a:extLst>
              <a:ext uri="{FF2B5EF4-FFF2-40B4-BE49-F238E27FC236}">
                <a16:creationId xmlns:a16="http://schemas.microsoft.com/office/drawing/2014/main" id="{5EEDA920-58C2-8D0E-EFCD-0E742A8738F2}"/>
              </a:ext>
            </a:extLst>
          </p:cNvPr>
          <p:cNvPicPr>
            <a:picLocks noChangeAspect="1"/>
          </p:cNvPicPr>
          <p:nvPr/>
        </p:nvPicPr>
        <p:blipFill>
          <a:blip r:embed="rId12"/>
          <a:stretch>
            <a:fillRect/>
          </a:stretch>
        </p:blipFill>
        <p:spPr>
          <a:xfrm>
            <a:off x="12717098" y="485454"/>
            <a:ext cx="1755800" cy="1487553"/>
          </a:xfrm>
          <a:prstGeom prst="rect">
            <a:avLst/>
          </a:prstGeom>
        </p:spPr>
      </p:pic>
    </p:spTree>
    <p:extLst>
      <p:ext uri="{BB962C8B-B14F-4D97-AF65-F5344CB8AC3E}">
        <p14:creationId xmlns:p14="http://schemas.microsoft.com/office/powerpoint/2010/main" val="3743179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317</TotalTime>
  <Words>582</Words>
  <Application>Microsoft Office PowerPoint</Application>
  <PresentationFormat>Custom</PresentationFormat>
  <Paragraphs>53</Paragraphs>
  <Slides>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Open Sans</vt:lpstr>
      <vt:lpstr>Arial</vt:lpstr>
      <vt:lpstr>Aptos ExtraBold</vt:lpstr>
      <vt:lpstr>Aptos</vt:lpstr>
      <vt:lpstr>Open Sans Bold</vt:lpstr>
      <vt:lpstr>Calibri Light</vt:lpstr>
      <vt:lpstr>Calibri</vt:lpstr>
      <vt:lpstr>Office Theme</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Coventry &amp; Warwickshire  Infographics Green Team Competition</dc:title>
  <dc:creator>Nuala Hampson</dc:creator>
  <cp:lastModifiedBy>Nuala Hampson</cp:lastModifiedBy>
  <cp:revision>2</cp:revision>
  <dcterms:created xsi:type="dcterms:W3CDTF">2006-08-16T00:00:00Z</dcterms:created>
  <dcterms:modified xsi:type="dcterms:W3CDTF">2025-08-28T11:19:04Z</dcterms:modified>
  <dc:identifier>DAGcuCO8mYc</dc:identifier>
</cp:coreProperties>
</file>