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
  </p:notesMasterIdLst>
  <p:sldIdLst>
    <p:sldId id="790" r:id="rId3"/>
    <p:sldId id="2145705466" r:id="rId4"/>
    <p:sldId id="2145705467" r:id="rId5"/>
  </p:sldIdLst>
  <p:sldSz cx="18288000" cy="10287000"/>
  <p:notesSz cx="6858000" cy="9144000"/>
  <p:embeddedFontLst>
    <p:embeddedFont>
      <p:font typeface="Aptos ExtraBold" panose="020B0004020202020204" pitchFamily="34" charset="0"/>
      <p:bold r:id="rId7"/>
      <p:boldItalic r:id="rId8"/>
    </p:embeddedFont>
    <p:embeddedFont>
      <p:font typeface="Open Sans" panose="020B0606030504020204" pitchFamily="34" charset="0"/>
      <p:regular r:id="rId9"/>
      <p:bold r:id="rId10"/>
      <p:italic r:id="rId11"/>
      <p:boldItalic r:id="rId12"/>
    </p:embeddedFont>
    <p:embeddedFont>
      <p:font typeface="Open Sans Bold" panose="020B0806030504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ala Hampson" userId="5548d40e-7605-467f-8c24-376cf0a4d444" providerId="ADAL" clId="{1EF8C503-2168-46C1-86FA-E707F632DDCC}"/>
    <pc:docChg chg="delSld">
      <pc:chgData name="Nuala Hampson" userId="5548d40e-7605-467f-8c24-376cf0a4d444" providerId="ADAL" clId="{1EF8C503-2168-46C1-86FA-E707F632DDCC}" dt="2025-08-28T11:18:13.717" v="4" actId="47"/>
      <pc:docMkLst>
        <pc:docMk/>
      </pc:docMkLst>
      <pc:sldChg chg="del">
        <pc:chgData name="Nuala Hampson" userId="5548d40e-7605-467f-8c24-376cf0a4d444" providerId="ADAL" clId="{1EF8C503-2168-46C1-86FA-E707F632DDCC}" dt="2025-08-28T11:18:03.139" v="0" actId="47"/>
        <pc:sldMkLst>
          <pc:docMk/>
          <pc:sldMk cId="0" sldId="257"/>
        </pc:sldMkLst>
      </pc:sldChg>
      <pc:sldChg chg="del">
        <pc:chgData name="Nuala Hampson" userId="5548d40e-7605-467f-8c24-376cf0a4d444" providerId="ADAL" clId="{1EF8C503-2168-46C1-86FA-E707F632DDCC}" dt="2025-08-28T11:18:06.197" v="1" actId="47"/>
        <pc:sldMkLst>
          <pc:docMk/>
          <pc:sldMk cId="0" sldId="2145705461"/>
        </pc:sldMkLst>
      </pc:sldChg>
      <pc:sldChg chg="del">
        <pc:chgData name="Nuala Hampson" userId="5548d40e-7605-467f-8c24-376cf0a4d444" providerId="ADAL" clId="{1EF8C503-2168-46C1-86FA-E707F632DDCC}" dt="2025-08-28T11:18:13.717" v="4" actId="47"/>
        <pc:sldMkLst>
          <pc:docMk/>
          <pc:sldMk cId="3743179800" sldId="2145705462"/>
        </pc:sldMkLst>
      </pc:sldChg>
      <pc:sldChg chg="del">
        <pc:chgData name="Nuala Hampson" userId="5548d40e-7605-467f-8c24-376cf0a4d444" providerId="ADAL" clId="{1EF8C503-2168-46C1-86FA-E707F632DDCC}" dt="2025-08-28T11:18:09.588" v="3" actId="47"/>
        <pc:sldMkLst>
          <pc:docMk/>
          <pc:sldMk cId="4259550447" sldId="2145705465"/>
        </pc:sldMkLst>
      </pc:sldChg>
      <pc:sldChg chg="del">
        <pc:chgData name="Nuala Hampson" userId="5548d40e-7605-467f-8c24-376cf0a4d444" providerId="ADAL" clId="{1EF8C503-2168-46C1-86FA-E707F632DDCC}" dt="2025-08-28T11:18:07.965" v="2" actId="47"/>
        <pc:sldMkLst>
          <pc:docMk/>
          <pc:sldMk cId="1818600558" sldId="2145705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35A0D-3501-4CE3-9200-45D4F4B48E22}" type="datetimeFigureOut">
              <a:rPr lang="en-GB" smtClean="0"/>
              <a:t>28/08/2025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F4B54-D884-4A04-8EF8-E1F26AFB8240}" type="slidenum">
              <a:rPr lang="en-GB" smtClean="0"/>
              <a:t>‹#›</a:t>
            </a:fld>
            <a:endParaRPr lang="en-GB"/>
          </a:p>
        </p:txBody>
      </p:sp>
    </p:spTree>
    <p:extLst>
      <p:ext uri="{BB962C8B-B14F-4D97-AF65-F5344CB8AC3E}">
        <p14:creationId xmlns:p14="http://schemas.microsoft.com/office/powerpoint/2010/main" val="12081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exchange project, funded by Health Foundation and NHSE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D5F23-1B4D-9E40-BE18-D15A63E8E7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17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5E2C-B610-F143-BB36-7AA99999C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21E54-EFF4-9E72-EA3F-8EDE95A54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3916A-CE1E-1590-6227-A101E71E01E4}"/>
              </a:ext>
            </a:extLst>
          </p:cNvPr>
          <p:cNvSpPr>
            <a:spLocks noGrp="1"/>
          </p:cNvSpPr>
          <p:nvPr>
            <p:ph type="body" idx="1"/>
          </p:nvPr>
        </p:nvSpPr>
        <p:spPr/>
        <p:txBody>
          <a:bodyPr/>
          <a:lstStyle/>
          <a:p>
            <a:r>
              <a:rPr lang="en-GB" dirty="0"/>
              <a:t>TEAM C</a:t>
            </a:r>
          </a:p>
        </p:txBody>
      </p:sp>
      <p:sp>
        <p:nvSpPr>
          <p:cNvPr id="4" name="Slide Number Placeholder 3">
            <a:extLst>
              <a:ext uri="{FF2B5EF4-FFF2-40B4-BE49-F238E27FC236}">
                <a16:creationId xmlns:a16="http://schemas.microsoft.com/office/drawing/2014/main" id="{E2673C8E-CF20-0AE0-37E2-FB1026BAB6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8C83-18A3-4D06-969D-E2956E7C5B9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374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42E4-C257-E199-4F6A-83F59DBFC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035A2-CAD9-BFCB-4940-E6C3C7AF4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98D41-625D-FD5B-7E4E-86300AB7E1CE}"/>
              </a:ext>
            </a:extLst>
          </p:cNvPr>
          <p:cNvSpPr>
            <a:spLocks noGrp="1"/>
          </p:cNvSpPr>
          <p:nvPr>
            <p:ph type="body" idx="1"/>
          </p:nvPr>
        </p:nvSpPr>
        <p:spPr/>
        <p:txBody>
          <a:bodyPr/>
          <a:lstStyle/>
          <a:p>
            <a:r>
              <a:rPr lang="en-GB" dirty="0"/>
              <a:t>TEAM D</a:t>
            </a:r>
          </a:p>
        </p:txBody>
      </p:sp>
      <p:sp>
        <p:nvSpPr>
          <p:cNvPr id="4" name="Slide Number Placeholder 3">
            <a:extLst>
              <a:ext uri="{FF2B5EF4-FFF2-40B4-BE49-F238E27FC236}">
                <a16:creationId xmlns:a16="http://schemas.microsoft.com/office/drawing/2014/main" id="{06370C81-9116-9BAD-A283-D50EBF7E11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8C83-18A3-4D06-969D-E2956E7C5B9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70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01129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84300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416232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FE2177-B5C5-1C4B-81D4-824CDA9977C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173404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FE2177-B5C5-1C4B-81D4-824CDA9977CA}"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14782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FE2177-B5C5-1C4B-81D4-824CDA9977CA}"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1107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E2177-B5C5-1C4B-81D4-824CDA9977CA}"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649749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2FE2177-B5C5-1C4B-81D4-824CDA9977C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35354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2FE2177-B5C5-1C4B-81D4-824CDA9977C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126631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80771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53695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no title">
  <p:cSld name="Content no title">
    <p:spTree>
      <p:nvGrpSpPr>
        <p:cNvPr id="1" name="Shape 82"/>
        <p:cNvGrpSpPr/>
        <p:nvPr/>
      </p:nvGrpSpPr>
      <p:grpSpPr>
        <a:xfrm>
          <a:off x="0" y="0"/>
          <a:ext cx="0" cy="0"/>
          <a:chOff x="0" y="0"/>
          <a:chExt cx="0" cy="0"/>
        </a:xfrm>
      </p:grpSpPr>
      <p:pic>
        <p:nvPicPr>
          <p:cNvPr id="83" name="Google Shape;83;gcb1feb777f_1_460"/>
          <p:cNvPicPr preferRelativeResize="0"/>
          <p:nvPr/>
        </p:nvPicPr>
        <p:blipFill rotWithShape="1">
          <a:blip r:embed="rId2">
            <a:alphaModFix/>
          </a:blip>
          <a:srcRect l="-2302" t="28791" r="77080" b="-321"/>
          <a:stretch/>
        </p:blipFill>
        <p:spPr>
          <a:xfrm>
            <a:off x="14401805" y="5"/>
            <a:ext cx="3886199" cy="8691563"/>
          </a:xfrm>
          <a:prstGeom prst="rect">
            <a:avLst/>
          </a:prstGeom>
          <a:noFill/>
          <a:ln>
            <a:noFill/>
          </a:ln>
        </p:spPr>
      </p:pic>
      <p:sp>
        <p:nvSpPr>
          <p:cNvPr id="84" name="Google Shape;84;gcb1feb777f_1_460"/>
          <p:cNvSpPr/>
          <p:nvPr/>
        </p:nvSpPr>
        <p:spPr>
          <a:xfrm>
            <a:off x="0" y="-40482"/>
            <a:ext cx="18288000" cy="10327500"/>
          </a:xfrm>
          <a:prstGeom prst="rect">
            <a:avLst/>
          </a:prstGeom>
          <a:solidFill>
            <a:schemeClr val="lt1">
              <a:alpha val="85880"/>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5" name="Google Shape;85;gcb1feb777f_1_460"/>
          <p:cNvSpPr txBox="1">
            <a:spLocks noGrp="1"/>
          </p:cNvSpPr>
          <p:nvPr>
            <p:ph type="body" idx="1"/>
          </p:nvPr>
        </p:nvSpPr>
        <p:spPr>
          <a:xfrm>
            <a:off x="326048" y="282965"/>
            <a:ext cx="14434650" cy="9720900"/>
          </a:xfrm>
          <a:prstGeom prst="rect">
            <a:avLst/>
          </a:prstGeom>
          <a:noFill/>
          <a:ln>
            <a:noFill/>
          </a:ln>
        </p:spPr>
        <p:txBody>
          <a:bodyPr spcFirstLastPara="1" wrap="square" lIns="91425" tIns="45700" rIns="91425" bIns="45700" anchor="t" anchorCtr="0">
            <a:normAutofit/>
          </a:bodyPr>
          <a:lstStyle>
            <a:lvl1pPr marL="685800" lvl="0" indent="-514350" algn="l" rtl="0">
              <a:lnSpc>
                <a:spcPct val="90000"/>
              </a:lnSpc>
              <a:spcBef>
                <a:spcPts val="1500"/>
              </a:spcBef>
              <a:spcAft>
                <a:spcPts val="0"/>
              </a:spcAft>
              <a:buClr>
                <a:schemeClr val="dk1"/>
              </a:buClr>
              <a:buSzPts val="1800"/>
              <a:buChar char="●"/>
              <a:defRPr/>
            </a:lvl1pPr>
            <a:lvl2pPr marL="1371600" lvl="1" indent="-514350" algn="l" rtl="0">
              <a:lnSpc>
                <a:spcPct val="90000"/>
              </a:lnSpc>
              <a:spcBef>
                <a:spcPts val="2400"/>
              </a:spcBef>
              <a:spcAft>
                <a:spcPts val="0"/>
              </a:spcAft>
              <a:buClr>
                <a:schemeClr val="dk1"/>
              </a:buClr>
              <a:buSzPts val="1800"/>
              <a:buChar char="○"/>
              <a:defRPr/>
            </a:lvl2pPr>
            <a:lvl3pPr marL="2057400" lvl="2" indent="-514350" algn="l" rtl="0">
              <a:lnSpc>
                <a:spcPct val="90000"/>
              </a:lnSpc>
              <a:spcBef>
                <a:spcPts val="2400"/>
              </a:spcBef>
              <a:spcAft>
                <a:spcPts val="0"/>
              </a:spcAft>
              <a:buClr>
                <a:schemeClr val="dk1"/>
              </a:buClr>
              <a:buSzPts val="1800"/>
              <a:buChar char="■"/>
              <a:defRPr/>
            </a:lvl3pPr>
            <a:lvl4pPr marL="2743200" lvl="3" indent="-514350" algn="l" rtl="0">
              <a:lnSpc>
                <a:spcPct val="90000"/>
              </a:lnSpc>
              <a:spcBef>
                <a:spcPts val="2400"/>
              </a:spcBef>
              <a:spcAft>
                <a:spcPts val="0"/>
              </a:spcAft>
              <a:buClr>
                <a:schemeClr val="dk1"/>
              </a:buClr>
              <a:buSzPts val="1800"/>
              <a:buChar char="●"/>
              <a:defRPr/>
            </a:lvl4pPr>
            <a:lvl5pPr marL="3429000" lvl="4" indent="-514350" algn="l" rtl="0">
              <a:lnSpc>
                <a:spcPct val="90000"/>
              </a:lnSpc>
              <a:spcBef>
                <a:spcPts val="2400"/>
              </a:spcBef>
              <a:spcAft>
                <a:spcPts val="0"/>
              </a:spcAft>
              <a:buClr>
                <a:schemeClr val="dk1"/>
              </a:buClr>
              <a:buSzPts val="1800"/>
              <a:buChar char="○"/>
              <a:defRPr/>
            </a:lvl5pPr>
            <a:lvl6pPr marL="4114800" lvl="5" indent="-514350" algn="l" rtl="0">
              <a:lnSpc>
                <a:spcPct val="90000"/>
              </a:lnSpc>
              <a:spcBef>
                <a:spcPts val="2400"/>
              </a:spcBef>
              <a:spcAft>
                <a:spcPts val="0"/>
              </a:spcAft>
              <a:buClr>
                <a:schemeClr val="dk1"/>
              </a:buClr>
              <a:buSzPts val="1800"/>
              <a:buChar char="■"/>
              <a:defRPr/>
            </a:lvl6pPr>
            <a:lvl7pPr marL="4800600" lvl="6" indent="-514350" algn="l" rtl="0">
              <a:lnSpc>
                <a:spcPct val="90000"/>
              </a:lnSpc>
              <a:spcBef>
                <a:spcPts val="2400"/>
              </a:spcBef>
              <a:spcAft>
                <a:spcPts val="0"/>
              </a:spcAft>
              <a:buClr>
                <a:schemeClr val="dk1"/>
              </a:buClr>
              <a:buSzPts val="1800"/>
              <a:buChar char="●"/>
              <a:defRPr/>
            </a:lvl7pPr>
            <a:lvl8pPr marL="5486400" lvl="7" indent="-514350" algn="l" rtl="0">
              <a:lnSpc>
                <a:spcPct val="90000"/>
              </a:lnSpc>
              <a:spcBef>
                <a:spcPts val="2400"/>
              </a:spcBef>
              <a:spcAft>
                <a:spcPts val="0"/>
              </a:spcAft>
              <a:buClr>
                <a:schemeClr val="dk1"/>
              </a:buClr>
              <a:buSzPts val="1800"/>
              <a:buChar char="○"/>
              <a:defRPr/>
            </a:lvl8pPr>
            <a:lvl9pPr marL="6172200" lvl="8" indent="-514350" algn="l" rtl="0">
              <a:lnSpc>
                <a:spcPct val="90000"/>
              </a:lnSpc>
              <a:spcBef>
                <a:spcPts val="2400"/>
              </a:spcBef>
              <a:spcAft>
                <a:spcPts val="2400"/>
              </a:spcAft>
              <a:buClr>
                <a:schemeClr val="dk1"/>
              </a:buClr>
              <a:buSzPts val="1800"/>
              <a:buChar char="■"/>
              <a:defRPr/>
            </a:lvl9pPr>
          </a:lstStyle>
          <a:p>
            <a:endParaRPr/>
          </a:p>
        </p:txBody>
      </p:sp>
    </p:spTree>
    <p:extLst>
      <p:ext uri="{BB962C8B-B14F-4D97-AF65-F5344CB8AC3E}">
        <p14:creationId xmlns:p14="http://schemas.microsoft.com/office/powerpoint/2010/main" val="351471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9CF49072-C065-4354-ABA1-D8C7ACE3850B}" type="datetimeFigureOut">
              <a:rPr lang="en-GB" smtClean="0">
                <a:solidFill>
                  <a:prstClr val="black">
                    <a:tint val="75000"/>
                  </a:prstClr>
                </a:solidFill>
              </a:rPr>
              <a:pPr>
                <a:defRPr/>
              </a:pPr>
              <a:t>28/08/2025</a:t>
            </a:fld>
            <a:endParaRPr lang="en-GB">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CAE6A73F-A711-40B9-AD83-EB60F3583BAE}" type="slidenum">
              <a:rPr lang="en-GB" smtClean="0">
                <a:solidFill>
                  <a:prstClr val="black">
                    <a:tint val="75000"/>
                  </a:prstClr>
                </a:solidFill>
              </a:rPr>
              <a:pPr>
                <a:def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C3C2BC16-7985-6AF5-85AE-E93E99D82A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397416" y="8425544"/>
            <a:ext cx="3002319" cy="1294367"/>
          </a:xfrm>
          <a:prstGeom prst="rect">
            <a:avLst/>
          </a:prstGeom>
        </p:spPr>
      </p:pic>
    </p:spTree>
    <p:extLst>
      <p:ext uri="{BB962C8B-B14F-4D97-AF65-F5344CB8AC3E}">
        <p14:creationId xmlns:p14="http://schemas.microsoft.com/office/powerpoint/2010/main" val="3738736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92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5F32FE-EE4F-173E-484D-984082C17E21}"/>
              </a:ext>
            </a:extLst>
          </p:cNvPr>
          <p:cNvSpPr/>
          <p:nvPr/>
        </p:nvSpPr>
        <p:spPr>
          <a:xfrm>
            <a:off x="0" y="6969125"/>
            <a:ext cx="18288000" cy="3343275"/>
          </a:xfrm>
          <a:prstGeom prst="rect">
            <a:avLst/>
          </a:prstGeom>
          <a:solidFill>
            <a:srgbClr val="C7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2700">
              <a:solidFill>
                <a:prstClr val="white"/>
              </a:solidFill>
              <a:latin typeface="Calibri" panose="020F0502020204030204"/>
            </a:endParaRPr>
          </a:p>
        </p:txBody>
      </p:sp>
      <p:pic>
        <p:nvPicPr>
          <p:cNvPr id="10" name="Picture 9" descr="Graphical user interface&#10;&#10;Description automatically generated with medium confidence">
            <a:extLst>
              <a:ext uri="{FF2B5EF4-FFF2-40B4-BE49-F238E27FC236}">
                <a16:creationId xmlns:a16="http://schemas.microsoft.com/office/drawing/2014/main" id="{31AD288D-1406-1FB0-3ECC-A56884394408}"/>
              </a:ext>
            </a:extLst>
          </p:cNvPr>
          <p:cNvPicPr>
            <a:picLocks noChangeAspect="1"/>
          </p:cNvPicPr>
          <p:nvPr/>
        </p:nvPicPr>
        <p:blipFill>
          <a:blip r:embed="rId3"/>
          <a:stretch>
            <a:fillRect/>
          </a:stretch>
        </p:blipFill>
        <p:spPr>
          <a:xfrm>
            <a:off x="8051061" y="7424441"/>
            <a:ext cx="5514066" cy="2446868"/>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5AE69467-3FBF-1011-0A2F-38BAD55D08A1}"/>
              </a:ext>
            </a:extLst>
          </p:cNvPr>
          <p:cNvPicPr>
            <a:picLocks noChangeAspect="1"/>
          </p:cNvPicPr>
          <p:nvPr/>
        </p:nvPicPr>
        <p:blipFill>
          <a:blip r:embed="rId4"/>
          <a:stretch>
            <a:fillRect/>
          </a:stretch>
        </p:blipFill>
        <p:spPr>
          <a:xfrm>
            <a:off x="289433" y="7351947"/>
            <a:ext cx="7472196" cy="2519361"/>
          </a:xfrm>
          <a:prstGeom prst="rect">
            <a:avLst/>
          </a:prstGeom>
        </p:spPr>
      </p:pic>
      <p:pic>
        <p:nvPicPr>
          <p:cNvPr id="2" name="Picture 1">
            <a:extLst>
              <a:ext uri="{FF2B5EF4-FFF2-40B4-BE49-F238E27FC236}">
                <a16:creationId xmlns:a16="http://schemas.microsoft.com/office/drawing/2014/main" id="{832D24CC-2DB5-391C-0FBC-57492D838E5B}"/>
              </a:ext>
            </a:extLst>
          </p:cNvPr>
          <p:cNvPicPr>
            <a:picLocks noChangeAspect="1"/>
          </p:cNvPicPr>
          <p:nvPr/>
        </p:nvPicPr>
        <p:blipFill>
          <a:blip r:embed="rId5"/>
          <a:stretch>
            <a:fillRect/>
          </a:stretch>
        </p:blipFill>
        <p:spPr>
          <a:xfrm>
            <a:off x="0" y="0"/>
            <a:ext cx="5300592" cy="6970278"/>
          </a:xfrm>
          <a:prstGeom prst="rect">
            <a:avLst/>
          </a:prstGeom>
        </p:spPr>
      </p:pic>
      <p:sp>
        <p:nvSpPr>
          <p:cNvPr id="3" name="TextBox 2">
            <a:extLst>
              <a:ext uri="{FF2B5EF4-FFF2-40B4-BE49-F238E27FC236}">
                <a16:creationId xmlns:a16="http://schemas.microsoft.com/office/drawing/2014/main" id="{E7D2B621-6097-18D1-125F-852EF7F1FC51}"/>
              </a:ext>
            </a:extLst>
          </p:cNvPr>
          <p:cNvSpPr txBox="1"/>
          <p:nvPr/>
        </p:nvSpPr>
        <p:spPr>
          <a:xfrm>
            <a:off x="6215606" y="1024360"/>
            <a:ext cx="11233230" cy="5078313"/>
          </a:xfrm>
          <a:prstGeom prst="rect">
            <a:avLst/>
          </a:prstGeom>
          <a:noFill/>
        </p:spPr>
        <p:txBody>
          <a:bodyPr wrap="square" rtlCol="0">
            <a:spAutoFit/>
          </a:bodyPr>
          <a:lstStyle/>
          <a:p>
            <a:pPr algn="ctr" defTabSz="685800">
              <a:defRPr/>
            </a:pPr>
            <a:r>
              <a:rPr lang="en-GB" sz="8100" b="1" dirty="0">
                <a:solidFill>
                  <a:srgbClr val="5F98A4"/>
                </a:solidFill>
                <a:latin typeface="Aptos ExtraBold" panose="020F0502020204030204" pitchFamily="34" charset="0"/>
                <a:ea typeface="Calibri" panose="020F0502020204030204" pitchFamily="34" charset="0"/>
                <a:cs typeface="Calibri" panose="020F0502020204030204" pitchFamily="34" charset="0"/>
              </a:rPr>
              <a:t>Medicine Waste in Care Homes: Reducing Social and Environmental Impact</a:t>
            </a:r>
          </a:p>
        </p:txBody>
      </p:sp>
      <p:pic>
        <p:nvPicPr>
          <p:cNvPr id="1026" name="Picture 2" descr="A logo with a circle and text&#10;&#10;AI-generated content may be incorrect.">
            <a:extLst>
              <a:ext uri="{FF2B5EF4-FFF2-40B4-BE49-F238E27FC236}">
                <a16:creationId xmlns:a16="http://schemas.microsoft.com/office/drawing/2014/main" id="{82D61E88-354C-5CD8-3C53-0CCC70FCC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767" y="7424441"/>
            <a:ext cx="2875070" cy="244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3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6A414-6619-D97A-D0BE-D664135CB9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FE83FCC-276D-9136-1E89-3F4037A0463E}"/>
              </a:ext>
            </a:extLst>
          </p:cNvPr>
          <p:cNvGrpSpPr>
            <a:grpSpLocks noChangeAspect="1"/>
          </p:cNvGrpSpPr>
          <p:nvPr/>
        </p:nvGrpSpPr>
        <p:grpSpPr>
          <a:xfrm rot="1223785">
            <a:off x="906817" y="5239492"/>
            <a:ext cx="4146970" cy="4146970"/>
            <a:chOff x="0" y="0"/>
            <a:chExt cx="6355080" cy="6355080"/>
          </a:xfrm>
        </p:grpSpPr>
        <p:sp>
          <p:nvSpPr>
            <p:cNvPr id="3" name="Freeform 3">
              <a:extLst>
                <a:ext uri="{FF2B5EF4-FFF2-40B4-BE49-F238E27FC236}">
                  <a16:creationId xmlns:a16="http://schemas.microsoft.com/office/drawing/2014/main" id="{745AEBFD-B7F4-A07A-6C2E-0084FEA8DDCE}"/>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DDDDD"/>
            </a:solidFill>
          </p:spPr>
          <p:txBody>
            <a:bodyPr/>
            <a:lstStyle/>
            <a:p>
              <a:pPr defTabSz="914445"/>
              <a:endParaRPr lang="en-GB">
                <a:solidFill>
                  <a:prstClr val="black"/>
                </a:solidFill>
                <a:latin typeface="Calibri"/>
              </a:endParaRPr>
            </a:p>
          </p:txBody>
        </p:sp>
      </p:grpSp>
      <p:sp>
        <p:nvSpPr>
          <p:cNvPr id="8" name="Freeform 8">
            <a:extLst>
              <a:ext uri="{FF2B5EF4-FFF2-40B4-BE49-F238E27FC236}">
                <a16:creationId xmlns:a16="http://schemas.microsoft.com/office/drawing/2014/main" id="{2E3B958B-9AB1-91ED-679A-DF67FAAB3209}"/>
              </a:ext>
            </a:extLst>
          </p:cNvPr>
          <p:cNvSpPr/>
          <p:nvPr/>
        </p:nvSpPr>
        <p:spPr>
          <a:xfrm>
            <a:off x="6851838" y="6786047"/>
            <a:ext cx="338316" cy="526562"/>
          </a:xfrm>
          <a:custGeom>
            <a:avLst/>
            <a:gdLst/>
            <a:ahLst/>
            <a:cxnLst/>
            <a:rect l="l" t="t" r="r" b="b"/>
            <a:pathLst>
              <a:path w="338316" h="526561">
                <a:moveTo>
                  <a:pt x="0" y="0"/>
                </a:moveTo>
                <a:lnTo>
                  <a:pt x="338315" y="0"/>
                </a:lnTo>
                <a:lnTo>
                  <a:pt x="338315" y="526562"/>
                </a:lnTo>
                <a:lnTo>
                  <a:pt x="0" y="5265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9" name="Freeform 9">
            <a:extLst>
              <a:ext uri="{FF2B5EF4-FFF2-40B4-BE49-F238E27FC236}">
                <a16:creationId xmlns:a16="http://schemas.microsoft.com/office/drawing/2014/main" id="{DC1447B6-F3D6-92E3-0461-7C98F0143F20}"/>
              </a:ext>
            </a:extLst>
          </p:cNvPr>
          <p:cNvSpPr/>
          <p:nvPr/>
        </p:nvSpPr>
        <p:spPr>
          <a:xfrm>
            <a:off x="6593879" y="8285909"/>
            <a:ext cx="884715" cy="530144"/>
          </a:xfrm>
          <a:custGeom>
            <a:avLst/>
            <a:gdLst/>
            <a:ahLst/>
            <a:cxnLst/>
            <a:rect l="l" t="t" r="r" b="b"/>
            <a:pathLst>
              <a:path w="884715" h="503483">
                <a:moveTo>
                  <a:pt x="0" y="0"/>
                </a:moveTo>
                <a:lnTo>
                  <a:pt x="884715" y="0"/>
                </a:lnTo>
                <a:lnTo>
                  <a:pt x="884715" y="503483"/>
                </a:lnTo>
                <a:lnTo>
                  <a:pt x="0" y="503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endParaRPr lang="en-GB">
              <a:solidFill>
                <a:prstClr val="black"/>
              </a:solidFill>
              <a:latin typeface="Calibri"/>
            </a:endParaRPr>
          </a:p>
        </p:txBody>
      </p:sp>
      <p:sp>
        <p:nvSpPr>
          <p:cNvPr id="10" name="Freeform 10">
            <a:extLst>
              <a:ext uri="{FF2B5EF4-FFF2-40B4-BE49-F238E27FC236}">
                <a16:creationId xmlns:a16="http://schemas.microsoft.com/office/drawing/2014/main" id="{EF598448-165F-F907-743C-A850F91D8749}"/>
              </a:ext>
            </a:extLst>
          </p:cNvPr>
          <p:cNvSpPr/>
          <p:nvPr/>
        </p:nvSpPr>
        <p:spPr>
          <a:xfrm>
            <a:off x="292766" y="9082822"/>
            <a:ext cx="2450477" cy="1082294"/>
          </a:xfrm>
          <a:custGeom>
            <a:avLst/>
            <a:gdLst/>
            <a:ahLst/>
            <a:cxnLst/>
            <a:rect l="l" t="t" r="r" b="b"/>
            <a:pathLst>
              <a:path w="2450476" h="1082294">
                <a:moveTo>
                  <a:pt x="0" y="0"/>
                </a:moveTo>
                <a:lnTo>
                  <a:pt x="2450475" y="0"/>
                </a:lnTo>
                <a:lnTo>
                  <a:pt x="2450475" y="1082294"/>
                </a:lnTo>
                <a:lnTo>
                  <a:pt x="0" y="1082294"/>
                </a:lnTo>
                <a:lnTo>
                  <a:pt x="0" y="0"/>
                </a:lnTo>
                <a:close/>
              </a:path>
            </a:pathLst>
          </a:custGeom>
          <a:blipFill>
            <a:blip r:embed="rId7"/>
            <a:stretch>
              <a:fillRect/>
            </a:stretch>
          </a:blipFill>
        </p:spPr>
        <p:txBody>
          <a:bodyPr/>
          <a:lstStyle/>
          <a:p>
            <a:pPr defTabSz="914445"/>
            <a:endParaRPr lang="en-GB">
              <a:solidFill>
                <a:prstClr val="black"/>
              </a:solidFill>
              <a:latin typeface="Calibri"/>
            </a:endParaRPr>
          </a:p>
        </p:txBody>
      </p:sp>
      <p:sp>
        <p:nvSpPr>
          <p:cNvPr id="12" name="AutoShape 12">
            <a:extLst>
              <a:ext uri="{FF2B5EF4-FFF2-40B4-BE49-F238E27FC236}">
                <a16:creationId xmlns:a16="http://schemas.microsoft.com/office/drawing/2014/main" id="{A6DAE33E-FD3D-EB23-8B3F-7564F9ED122A}"/>
              </a:ext>
            </a:extLst>
          </p:cNvPr>
          <p:cNvSpPr/>
          <p:nvPr/>
        </p:nvSpPr>
        <p:spPr>
          <a:xfrm>
            <a:off x="5806969" y="6526259"/>
            <a:ext cx="11871719"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3" name="AutoShape 13">
            <a:extLst>
              <a:ext uri="{FF2B5EF4-FFF2-40B4-BE49-F238E27FC236}">
                <a16:creationId xmlns:a16="http://schemas.microsoft.com/office/drawing/2014/main" id="{833BBA55-7606-CD13-6590-78293452BA83}"/>
              </a:ext>
            </a:extLst>
          </p:cNvPr>
          <p:cNvSpPr/>
          <p:nvPr/>
        </p:nvSpPr>
        <p:spPr>
          <a:xfrm flipV="1">
            <a:off x="5553496" y="7886700"/>
            <a:ext cx="12125192"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grpSp>
        <p:nvGrpSpPr>
          <p:cNvPr id="14" name="Group 14">
            <a:extLst>
              <a:ext uri="{FF2B5EF4-FFF2-40B4-BE49-F238E27FC236}">
                <a16:creationId xmlns:a16="http://schemas.microsoft.com/office/drawing/2014/main" id="{AA4859E0-5585-1739-AAF2-694C06F13651}"/>
              </a:ext>
            </a:extLst>
          </p:cNvPr>
          <p:cNvGrpSpPr/>
          <p:nvPr/>
        </p:nvGrpSpPr>
        <p:grpSpPr>
          <a:xfrm>
            <a:off x="-857775" y="248694"/>
            <a:ext cx="20347928" cy="1992627"/>
            <a:chOff x="0" y="0"/>
            <a:chExt cx="5359125" cy="524807"/>
          </a:xfrm>
        </p:grpSpPr>
        <p:sp>
          <p:nvSpPr>
            <p:cNvPr id="15" name="Freeform 15">
              <a:extLst>
                <a:ext uri="{FF2B5EF4-FFF2-40B4-BE49-F238E27FC236}">
                  <a16:creationId xmlns:a16="http://schemas.microsoft.com/office/drawing/2014/main" id="{CE884217-A44F-2F16-1F92-40A2A9E2E722}"/>
                </a:ext>
              </a:extLst>
            </p:cNvPr>
            <p:cNvSpPr/>
            <p:nvPr/>
          </p:nvSpPr>
          <p:spPr>
            <a:xfrm>
              <a:off x="0" y="0"/>
              <a:ext cx="5359125" cy="524807"/>
            </a:xfrm>
            <a:custGeom>
              <a:avLst/>
              <a:gdLst/>
              <a:ahLst/>
              <a:cxnLst/>
              <a:rect l="l" t="t" r="r" b="b"/>
              <a:pathLst>
                <a:path w="5359125" h="524807">
                  <a:moveTo>
                    <a:pt x="0" y="0"/>
                  </a:moveTo>
                  <a:lnTo>
                    <a:pt x="5359125" y="0"/>
                  </a:lnTo>
                  <a:lnTo>
                    <a:pt x="5359125" y="524807"/>
                  </a:lnTo>
                  <a:lnTo>
                    <a:pt x="0" y="524807"/>
                  </a:lnTo>
                  <a:close/>
                </a:path>
              </a:pathLst>
            </a:custGeom>
            <a:solidFill>
              <a:srgbClr val="43A1B6"/>
            </a:solidFill>
          </p:spPr>
          <p:txBody>
            <a:bodyPr/>
            <a:lstStyle/>
            <a:p>
              <a:pPr defTabSz="914445"/>
              <a:endParaRPr lang="en-GB" dirty="0">
                <a:solidFill>
                  <a:prstClr val="black"/>
                </a:solidFill>
                <a:latin typeface="Calibri"/>
              </a:endParaRPr>
            </a:p>
          </p:txBody>
        </p:sp>
        <p:sp>
          <p:nvSpPr>
            <p:cNvPr id="16" name="TextBox 16">
              <a:extLst>
                <a:ext uri="{FF2B5EF4-FFF2-40B4-BE49-F238E27FC236}">
                  <a16:creationId xmlns:a16="http://schemas.microsoft.com/office/drawing/2014/main" id="{6894CA42-BD18-B217-C107-072D293ECFCA}"/>
                </a:ext>
              </a:extLst>
            </p:cNvPr>
            <p:cNvSpPr txBox="1"/>
            <p:nvPr/>
          </p:nvSpPr>
          <p:spPr>
            <a:xfrm>
              <a:off x="0" y="-66675"/>
              <a:ext cx="5359125" cy="591482"/>
            </a:xfrm>
            <a:prstGeom prst="rect">
              <a:avLst/>
            </a:prstGeom>
          </p:spPr>
          <p:txBody>
            <a:bodyPr lIns="50801" tIns="50801" rIns="50801" bIns="50801" rtlCol="0" anchor="ctr"/>
            <a:lstStyle/>
            <a:p>
              <a:pPr algn="ctr" defTabSz="914445">
                <a:lnSpc>
                  <a:spcPts val="3683"/>
                </a:lnSpc>
              </a:pPr>
              <a:endParaRPr>
                <a:solidFill>
                  <a:prstClr val="black"/>
                </a:solidFill>
                <a:latin typeface="Calibri"/>
              </a:endParaRPr>
            </a:p>
          </p:txBody>
        </p:sp>
      </p:grpSp>
      <p:sp>
        <p:nvSpPr>
          <p:cNvPr id="18" name="TextBox 18">
            <a:extLst>
              <a:ext uri="{FF2B5EF4-FFF2-40B4-BE49-F238E27FC236}">
                <a16:creationId xmlns:a16="http://schemas.microsoft.com/office/drawing/2014/main" id="{71FC79C1-F39D-9659-9A33-B75375B87623}"/>
              </a:ext>
            </a:extLst>
          </p:cNvPr>
          <p:cNvSpPr txBox="1"/>
          <p:nvPr/>
        </p:nvSpPr>
        <p:spPr>
          <a:xfrm>
            <a:off x="477050" y="2350998"/>
            <a:ext cx="14610550" cy="2952090"/>
          </a:xfrm>
          <a:prstGeom prst="rect">
            <a:avLst/>
          </a:prstGeom>
        </p:spPr>
        <p:txBody>
          <a:bodyPr wrap="square" lIns="0" tIns="0" rIns="0" bIns="0" rtlCol="0" anchor="t">
            <a:spAutoFit/>
          </a:bodyPr>
          <a:lstStyle/>
          <a:p>
            <a:pPr>
              <a:lnSpc>
                <a:spcPct val="107000"/>
              </a:lnSpc>
              <a:spcAft>
                <a:spcPts val="800"/>
              </a:spcAft>
              <a:buNone/>
            </a:pPr>
            <a:r>
              <a:rPr lang="en-US" sz="2400" b="1" dirty="0">
                <a:solidFill>
                  <a:srgbClr val="000000"/>
                </a:solidFill>
                <a:latin typeface="Open Sans Bold"/>
                <a:ea typeface="Open Sans Bold"/>
                <a:cs typeface="Open Sans Bold"/>
                <a:sym typeface="Open Sans Bold"/>
              </a:rPr>
              <a:t>Background: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Medication stock management and ordering processes were inconsistent, leading to stock-outs, urgent re-orders, and staff time wasted on resolving shortages. Staff competency in medication management varied.</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endParaRP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Aim: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To address medicines processes within the care home to streamline medication management and enhance patient safety. </a:t>
            </a: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Outcome: </a:t>
            </a:r>
            <a:r>
              <a:rPr lang="en-GB" sz="2400" dirty="0">
                <a:solidFill>
                  <a:srgbClr val="000000"/>
                </a:solidFill>
                <a:latin typeface="Open Sans"/>
                <a:ea typeface="Open Sans"/>
                <a:cs typeface="Open Sans"/>
                <a:sym typeface="Open Sans"/>
              </a:rPr>
              <a:t>Implemented a clear, structured, and consistent medication ordering and re-ordering process. Implemented regular stock monitoring and synchronized ordering systems with pharmacy. </a:t>
            </a:r>
            <a:endParaRPr lang="en-US" sz="2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1" name="TextBox 21">
            <a:extLst>
              <a:ext uri="{FF2B5EF4-FFF2-40B4-BE49-F238E27FC236}">
                <a16:creationId xmlns:a16="http://schemas.microsoft.com/office/drawing/2014/main" id="{D1F8344A-B7DA-E23E-C2AE-61490DA87254}"/>
              </a:ext>
            </a:extLst>
          </p:cNvPr>
          <p:cNvSpPr txBox="1"/>
          <p:nvPr/>
        </p:nvSpPr>
        <p:spPr>
          <a:xfrm>
            <a:off x="6064264" y="7197589"/>
            <a:ext cx="1943943"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Financial</a:t>
            </a:r>
          </a:p>
        </p:txBody>
      </p:sp>
      <p:sp>
        <p:nvSpPr>
          <p:cNvPr id="22" name="TextBox 22">
            <a:extLst>
              <a:ext uri="{FF2B5EF4-FFF2-40B4-BE49-F238E27FC236}">
                <a16:creationId xmlns:a16="http://schemas.microsoft.com/office/drawing/2014/main" id="{CD80C3A6-12AA-7A2E-B378-4D6F148452B4}"/>
              </a:ext>
            </a:extLst>
          </p:cNvPr>
          <p:cNvSpPr txBox="1"/>
          <p:nvPr/>
        </p:nvSpPr>
        <p:spPr>
          <a:xfrm>
            <a:off x="6356819" y="8817749"/>
            <a:ext cx="1358834"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Social</a:t>
            </a:r>
          </a:p>
        </p:txBody>
      </p:sp>
      <p:sp>
        <p:nvSpPr>
          <p:cNvPr id="27" name="TextBox 27">
            <a:extLst>
              <a:ext uri="{FF2B5EF4-FFF2-40B4-BE49-F238E27FC236}">
                <a16:creationId xmlns:a16="http://schemas.microsoft.com/office/drawing/2014/main" id="{E39DA86F-588F-B706-6612-D93999901478}"/>
              </a:ext>
            </a:extLst>
          </p:cNvPr>
          <p:cNvSpPr txBox="1"/>
          <p:nvPr/>
        </p:nvSpPr>
        <p:spPr>
          <a:xfrm>
            <a:off x="459989" y="721085"/>
            <a:ext cx="14294282" cy="512128"/>
          </a:xfrm>
          <a:prstGeom prst="rect">
            <a:avLst/>
          </a:prstGeom>
        </p:spPr>
        <p:txBody>
          <a:bodyPr wrap="square" lIns="0" tIns="0" rIns="0" bIns="0" rtlCol="0" anchor="t">
            <a:spAutoFit/>
          </a:bodyPr>
          <a:lstStyle/>
          <a:p>
            <a:pPr defTabSz="914445">
              <a:lnSpc>
                <a:spcPts val="3707"/>
              </a:lnSpc>
            </a:pPr>
            <a:r>
              <a:rPr lang="en-US" sz="4400" dirty="0">
                <a:solidFill>
                  <a:srgbClr val="FFFFFF"/>
                </a:solidFill>
                <a:latin typeface="Aptos ExtraBold" panose="020B0004020202020204" pitchFamily="34" charset="0"/>
                <a:ea typeface="Open Sans Extra Bold"/>
                <a:cs typeface="Open Sans Extra Bold"/>
                <a:sym typeface="Open Sans Extra Bold"/>
              </a:rPr>
              <a:t>Optimising Medicines Processes</a:t>
            </a:r>
          </a:p>
        </p:txBody>
      </p:sp>
      <p:pic>
        <p:nvPicPr>
          <p:cNvPr id="29" name="Picture 28">
            <a:extLst>
              <a:ext uri="{FF2B5EF4-FFF2-40B4-BE49-F238E27FC236}">
                <a16:creationId xmlns:a16="http://schemas.microsoft.com/office/drawing/2014/main" id="{AC09EFFE-C5F4-2DC2-83AD-5872E16FAB71}"/>
              </a:ext>
            </a:extLst>
          </p:cNvPr>
          <p:cNvPicPr>
            <a:picLocks noChangeAspect="1"/>
          </p:cNvPicPr>
          <p:nvPr/>
        </p:nvPicPr>
        <p:blipFill>
          <a:blip r:embed="rId8"/>
          <a:stretch>
            <a:fillRect/>
          </a:stretch>
        </p:blipFill>
        <p:spPr>
          <a:xfrm>
            <a:off x="14754272" y="1"/>
            <a:ext cx="3533729" cy="4646852"/>
          </a:xfrm>
          <a:prstGeom prst="rect">
            <a:avLst/>
          </a:prstGeom>
        </p:spPr>
      </p:pic>
      <p:sp>
        <p:nvSpPr>
          <p:cNvPr id="31" name="TextBox 26">
            <a:extLst>
              <a:ext uri="{FF2B5EF4-FFF2-40B4-BE49-F238E27FC236}">
                <a16:creationId xmlns:a16="http://schemas.microsoft.com/office/drawing/2014/main" id="{93776DA8-A7AF-697F-E857-55FCB18C46B5}"/>
              </a:ext>
            </a:extLst>
          </p:cNvPr>
          <p:cNvSpPr txBox="1"/>
          <p:nvPr/>
        </p:nvSpPr>
        <p:spPr>
          <a:xfrm>
            <a:off x="8157636" y="8098912"/>
            <a:ext cx="9637839" cy="2024400"/>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Reduced time spent managing medications and dealing with issues such as stock-outs and emergency reorders.</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Fewer errors and discrepancies, contributing to smoother workflows and less time spent rectifying mistakes.</a:t>
            </a:r>
          </a:p>
          <a:p>
            <a:pPr marL="490119" lvl="1" indent="-245061" defTabSz="914445">
              <a:lnSpc>
                <a:spcPts val="3179"/>
              </a:lnSpc>
              <a:buFont typeface="Arial"/>
              <a:buChar char="•"/>
            </a:pPr>
            <a:endParaRPr lang="en-GB" sz="2270" dirty="0">
              <a:solidFill>
                <a:srgbClr val="000000"/>
              </a:solidFill>
              <a:latin typeface="Open Sans"/>
              <a:ea typeface="Open Sans"/>
              <a:cs typeface="Open Sans"/>
              <a:sym typeface="Open Sans"/>
            </a:endParaRPr>
          </a:p>
        </p:txBody>
      </p:sp>
      <p:sp>
        <p:nvSpPr>
          <p:cNvPr id="32" name="TextBox 26">
            <a:extLst>
              <a:ext uri="{FF2B5EF4-FFF2-40B4-BE49-F238E27FC236}">
                <a16:creationId xmlns:a16="http://schemas.microsoft.com/office/drawing/2014/main" id="{804CA6E5-B8DA-3793-6FCB-F0EF8F733F61}"/>
              </a:ext>
            </a:extLst>
          </p:cNvPr>
          <p:cNvSpPr txBox="1"/>
          <p:nvPr/>
        </p:nvSpPr>
        <p:spPr>
          <a:xfrm>
            <a:off x="8305800" y="6570041"/>
            <a:ext cx="9637839" cy="1203663"/>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Potential to reduce wasted staff time at all sites, </a:t>
            </a:r>
            <a:r>
              <a:rPr lang="en-GB" sz="2270">
                <a:solidFill>
                  <a:srgbClr val="000000"/>
                </a:solidFill>
                <a:latin typeface="Open Sans"/>
                <a:ea typeface="Open Sans"/>
                <a:cs typeface="Open Sans"/>
                <a:sym typeface="Open Sans"/>
              </a:rPr>
              <a:t>dealing with unnecessary </a:t>
            </a:r>
            <a:r>
              <a:rPr lang="en-GB" sz="2270" dirty="0">
                <a:solidFill>
                  <a:srgbClr val="000000"/>
                </a:solidFill>
                <a:latin typeface="Open Sans"/>
                <a:ea typeface="Open Sans"/>
                <a:cs typeface="Open Sans"/>
                <a:sym typeface="Open Sans"/>
              </a:rPr>
              <a:t>interim orders.</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Reduced medicine stockpiling.</a:t>
            </a:r>
          </a:p>
        </p:txBody>
      </p:sp>
      <p:pic>
        <p:nvPicPr>
          <p:cNvPr id="5" name="Picture 4">
            <a:extLst>
              <a:ext uri="{FF2B5EF4-FFF2-40B4-BE49-F238E27FC236}">
                <a16:creationId xmlns:a16="http://schemas.microsoft.com/office/drawing/2014/main" id="{C1AB8A0A-27FA-2407-D061-5584B0BE5647}"/>
              </a:ext>
            </a:extLst>
          </p:cNvPr>
          <p:cNvPicPr>
            <a:picLocks noChangeAspect="1"/>
          </p:cNvPicPr>
          <p:nvPr/>
        </p:nvPicPr>
        <p:blipFill>
          <a:blip r:embed="rId9"/>
          <a:stretch>
            <a:fillRect/>
          </a:stretch>
        </p:blipFill>
        <p:spPr>
          <a:xfrm>
            <a:off x="1635988" y="5910734"/>
            <a:ext cx="2970054" cy="2772522"/>
          </a:xfrm>
          <a:prstGeom prst="rect">
            <a:avLst/>
          </a:prstGeom>
        </p:spPr>
      </p:pic>
      <p:sp>
        <p:nvSpPr>
          <p:cNvPr id="6" name="TextBox 26">
            <a:extLst>
              <a:ext uri="{FF2B5EF4-FFF2-40B4-BE49-F238E27FC236}">
                <a16:creationId xmlns:a16="http://schemas.microsoft.com/office/drawing/2014/main" id="{E0DC74CB-F364-D49D-B965-D261797F074C}"/>
              </a:ext>
            </a:extLst>
          </p:cNvPr>
          <p:cNvSpPr txBox="1"/>
          <p:nvPr/>
        </p:nvSpPr>
        <p:spPr>
          <a:xfrm>
            <a:off x="4562481" y="5334195"/>
            <a:ext cx="11719256" cy="793294"/>
          </a:xfrm>
          <a:prstGeom prst="rect">
            <a:avLst/>
          </a:prstGeom>
        </p:spPr>
        <p:txBody>
          <a:bodyPr wrap="square" lIns="0" tIns="0" rIns="0" bIns="0" rtlCol="0" anchor="t">
            <a:spAutoFit/>
          </a:bodyPr>
          <a:lstStyle/>
          <a:p>
            <a:pPr marL="245058" lvl="1" defTabSz="914445">
              <a:lnSpc>
                <a:spcPts val="3179"/>
              </a:lnSpc>
            </a:pPr>
            <a:r>
              <a:rPr lang="en-GB" sz="2270" dirty="0">
                <a:solidFill>
                  <a:srgbClr val="000000"/>
                </a:solidFill>
                <a:latin typeface="Open Sans"/>
                <a:ea typeface="Open Sans"/>
                <a:cs typeface="Open Sans"/>
                <a:sym typeface="Open Sans"/>
              </a:rPr>
              <a:t>Introduced regular competency checks and updated training sessions for all staff involved in medication handling.</a:t>
            </a:r>
          </a:p>
        </p:txBody>
      </p:sp>
      <p:pic>
        <p:nvPicPr>
          <p:cNvPr id="4" name="Picture 3">
            <a:extLst>
              <a:ext uri="{FF2B5EF4-FFF2-40B4-BE49-F238E27FC236}">
                <a16:creationId xmlns:a16="http://schemas.microsoft.com/office/drawing/2014/main" id="{C35A0DF0-2F35-6DF3-E698-88C0EB3E3016}"/>
              </a:ext>
            </a:extLst>
          </p:cNvPr>
          <p:cNvPicPr>
            <a:picLocks noChangeAspect="1"/>
          </p:cNvPicPr>
          <p:nvPr/>
        </p:nvPicPr>
        <p:blipFill>
          <a:blip r:embed="rId10"/>
          <a:stretch>
            <a:fillRect/>
          </a:stretch>
        </p:blipFill>
        <p:spPr>
          <a:xfrm>
            <a:off x="12675820" y="489113"/>
            <a:ext cx="1752600" cy="1488199"/>
          </a:xfrm>
          <a:prstGeom prst="rect">
            <a:avLst/>
          </a:prstGeom>
        </p:spPr>
      </p:pic>
    </p:spTree>
    <p:extLst>
      <p:ext uri="{BB962C8B-B14F-4D97-AF65-F5344CB8AC3E}">
        <p14:creationId xmlns:p14="http://schemas.microsoft.com/office/powerpoint/2010/main" val="27361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79024-4624-31BC-340E-EE54D72D0B0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5C0412B-3674-4720-5A5A-D51B831A422A}"/>
              </a:ext>
            </a:extLst>
          </p:cNvPr>
          <p:cNvGrpSpPr>
            <a:grpSpLocks noChangeAspect="1"/>
          </p:cNvGrpSpPr>
          <p:nvPr/>
        </p:nvGrpSpPr>
        <p:grpSpPr>
          <a:xfrm rot="1223785">
            <a:off x="1182808" y="5343146"/>
            <a:ext cx="3938925" cy="3938925"/>
            <a:chOff x="0" y="0"/>
            <a:chExt cx="6355080" cy="6355080"/>
          </a:xfrm>
        </p:grpSpPr>
        <p:sp>
          <p:nvSpPr>
            <p:cNvPr id="3" name="Freeform 3">
              <a:extLst>
                <a:ext uri="{FF2B5EF4-FFF2-40B4-BE49-F238E27FC236}">
                  <a16:creationId xmlns:a16="http://schemas.microsoft.com/office/drawing/2014/main" id="{A59C3996-E559-AE91-DE16-DFF8C211AEAE}"/>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DDDDD"/>
            </a:solidFill>
          </p:spPr>
          <p:txBody>
            <a:bodyPr/>
            <a:lstStyle/>
            <a:p>
              <a:pPr defTabSz="914445"/>
              <a:endParaRPr lang="en-GB">
                <a:solidFill>
                  <a:prstClr val="black"/>
                </a:solidFill>
                <a:latin typeface="Calibri"/>
              </a:endParaRPr>
            </a:p>
          </p:txBody>
        </p:sp>
      </p:grpSp>
      <p:sp>
        <p:nvSpPr>
          <p:cNvPr id="7" name="Freeform 7">
            <a:extLst>
              <a:ext uri="{FF2B5EF4-FFF2-40B4-BE49-F238E27FC236}">
                <a16:creationId xmlns:a16="http://schemas.microsoft.com/office/drawing/2014/main" id="{E341590E-F8A1-6347-2985-A19D81C5A3D2}"/>
              </a:ext>
            </a:extLst>
          </p:cNvPr>
          <p:cNvSpPr/>
          <p:nvPr/>
        </p:nvSpPr>
        <p:spPr>
          <a:xfrm>
            <a:off x="6593879" y="5372812"/>
            <a:ext cx="945763" cy="586187"/>
          </a:xfrm>
          <a:custGeom>
            <a:avLst/>
            <a:gdLst/>
            <a:ahLst/>
            <a:cxnLst/>
            <a:rect l="l" t="t" r="r" b="b"/>
            <a:pathLst>
              <a:path w="827664" h="551431">
                <a:moveTo>
                  <a:pt x="0" y="0"/>
                </a:moveTo>
                <a:lnTo>
                  <a:pt x="827665" y="0"/>
                </a:lnTo>
                <a:lnTo>
                  <a:pt x="827665" y="551431"/>
                </a:lnTo>
                <a:lnTo>
                  <a:pt x="0" y="551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8" name="Freeform 8">
            <a:extLst>
              <a:ext uri="{FF2B5EF4-FFF2-40B4-BE49-F238E27FC236}">
                <a16:creationId xmlns:a16="http://schemas.microsoft.com/office/drawing/2014/main" id="{189E9610-7C18-81AA-1643-8675D1B91920}"/>
              </a:ext>
            </a:extLst>
          </p:cNvPr>
          <p:cNvSpPr/>
          <p:nvPr/>
        </p:nvSpPr>
        <p:spPr>
          <a:xfrm>
            <a:off x="6851838" y="6786047"/>
            <a:ext cx="338316" cy="526562"/>
          </a:xfrm>
          <a:custGeom>
            <a:avLst/>
            <a:gdLst/>
            <a:ahLst/>
            <a:cxnLst/>
            <a:rect l="l" t="t" r="r" b="b"/>
            <a:pathLst>
              <a:path w="338316" h="526561">
                <a:moveTo>
                  <a:pt x="0" y="0"/>
                </a:moveTo>
                <a:lnTo>
                  <a:pt x="338315" y="0"/>
                </a:lnTo>
                <a:lnTo>
                  <a:pt x="338315" y="526562"/>
                </a:lnTo>
                <a:lnTo>
                  <a:pt x="0" y="5265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endParaRPr lang="en-GB">
              <a:solidFill>
                <a:prstClr val="black"/>
              </a:solidFill>
              <a:latin typeface="Calibri"/>
            </a:endParaRPr>
          </a:p>
        </p:txBody>
      </p:sp>
      <p:sp>
        <p:nvSpPr>
          <p:cNvPr id="9" name="Freeform 9">
            <a:extLst>
              <a:ext uri="{FF2B5EF4-FFF2-40B4-BE49-F238E27FC236}">
                <a16:creationId xmlns:a16="http://schemas.microsoft.com/office/drawing/2014/main" id="{A77ED871-AACA-0BCF-82A0-7348268EB169}"/>
              </a:ext>
            </a:extLst>
          </p:cNvPr>
          <p:cNvSpPr/>
          <p:nvPr/>
        </p:nvSpPr>
        <p:spPr>
          <a:xfrm>
            <a:off x="6593879" y="8285909"/>
            <a:ext cx="884715" cy="530144"/>
          </a:xfrm>
          <a:custGeom>
            <a:avLst/>
            <a:gdLst/>
            <a:ahLst/>
            <a:cxnLst/>
            <a:rect l="l" t="t" r="r" b="b"/>
            <a:pathLst>
              <a:path w="884715" h="503483">
                <a:moveTo>
                  <a:pt x="0" y="0"/>
                </a:moveTo>
                <a:lnTo>
                  <a:pt x="884715" y="0"/>
                </a:lnTo>
                <a:lnTo>
                  <a:pt x="884715" y="503483"/>
                </a:lnTo>
                <a:lnTo>
                  <a:pt x="0" y="5034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endParaRPr lang="en-GB">
              <a:solidFill>
                <a:prstClr val="black"/>
              </a:solidFill>
              <a:latin typeface="Calibri"/>
            </a:endParaRPr>
          </a:p>
        </p:txBody>
      </p:sp>
      <p:sp>
        <p:nvSpPr>
          <p:cNvPr id="10" name="Freeform 10">
            <a:extLst>
              <a:ext uri="{FF2B5EF4-FFF2-40B4-BE49-F238E27FC236}">
                <a16:creationId xmlns:a16="http://schemas.microsoft.com/office/drawing/2014/main" id="{D0914ABC-5944-0F4F-1833-B6DFDBA39DAC}"/>
              </a:ext>
            </a:extLst>
          </p:cNvPr>
          <p:cNvSpPr/>
          <p:nvPr/>
        </p:nvSpPr>
        <p:spPr>
          <a:xfrm>
            <a:off x="292766" y="9082822"/>
            <a:ext cx="2450477" cy="1082294"/>
          </a:xfrm>
          <a:custGeom>
            <a:avLst/>
            <a:gdLst/>
            <a:ahLst/>
            <a:cxnLst/>
            <a:rect l="l" t="t" r="r" b="b"/>
            <a:pathLst>
              <a:path w="2450476" h="1082294">
                <a:moveTo>
                  <a:pt x="0" y="0"/>
                </a:moveTo>
                <a:lnTo>
                  <a:pt x="2450475" y="0"/>
                </a:lnTo>
                <a:lnTo>
                  <a:pt x="2450475" y="1082294"/>
                </a:lnTo>
                <a:lnTo>
                  <a:pt x="0" y="1082294"/>
                </a:lnTo>
                <a:lnTo>
                  <a:pt x="0" y="0"/>
                </a:lnTo>
                <a:close/>
              </a:path>
            </a:pathLst>
          </a:custGeom>
          <a:blipFill>
            <a:blip r:embed="rId9"/>
            <a:stretch>
              <a:fillRect/>
            </a:stretch>
          </a:blipFill>
        </p:spPr>
        <p:txBody>
          <a:bodyPr/>
          <a:lstStyle/>
          <a:p>
            <a:pPr defTabSz="914445"/>
            <a:endParaRPr lang="en-GB">
              <a:solidFill>
                <a:prstClr val="black"/>
              </a:solidFill>
              <a:latin typeface="Calibri"/>
            </a:endParaRPr>
          </a:p>
        </p:txBody>
      </p:sp>
      <p:sp>
        <p:nvSpPr>
          <p:cNvPr id="11" name="AutoShape 11">
            <a:extLst>
              <a:ext uri="{FF2B5EF4-FFF2-40B4-BE49-F238E27FC236}">
                <a16:creationId xmlns:a16="http://schemas.microsoft.com/office/drawing/2014/main" id="{DA8D6784-CFFB-AAAF-7AF1-3ABA9795714D}"/>
              </a:ext>
            </a:extLst>
          </p:cNvPr>
          <p:cNvSpPr/>
          <p:nvPr/>
        </p:nvSpPr>
        <p:spPr>
          <a:xfrm>
            <a:off x="5475985" y="5101226"/>
            <a:ext cx="12014153"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2" name="AutoShape 12">
            <a:extLst>
              <a:ext uri="{FF2B5EF4-FFF2-40B4-BE49-F238E27FC236}">
                <a16:creationId xmlns:a16="http://schemas.microsoft.com/office/drawing/2014/main" id="{5E5BC37C-CE0E-22B1-6B3B-4A13C3ED90D1}"/>
              </a:ext>
            </a:extLst>
          </p:cNvPr>
          <p:cNvSpPr/>
          <p:nvPr/>
        </p:nvSpPr>
        <p:spPr>
          <a:xfrm>
            <a:off x="5806969" y="6526259"/>
            <a:ext cx="11871719"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3" name="AutoShape 13">
            <a:extLst>
              <a:ext uri="{FF2B5EF4-FFF2-40B4-BE49-F238E27FC236}">
                <a16:creationId xmlns:a16="http://schemas.microsoft.com/office/drawing/2014/main" id="{888CF9A8-6253-FCE0-B5D8-D872874BEA1E}"/>
              </a:ext>
            </a:extLst>
          </p:cNvPr>
          <p:cNvSpPr/>
          <p:nvPr/>
        </p:nvSpPr>
        <p:spPr>
          <a:xfrm flipV="1">
            <a:off x="5553496" y="7886700"/>
            <a:ext cx="12125192"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grpSp>
        <p:nvGrpSpPr>
          <p:cNvPr id="14" name="Group 14">
            <a:extLst>
              <a:ext uri="{FF2B5EF4-FFF2-40B4-BE49-F238E27FC236}">
                <a16:creationId xmlns:a16="http://schemas.microsoft.com/office/drawing/2014/main" id="{84416FEB-486B-3DD6-7527-3E281EC79EDB}"/>
              </a:ext>
            </a:extLst>
          </p:cNvPr>
          <p:cNvGrpSpPr/>
          <p:nvPr/>
        </p:nvGrpSpPr>
        <p:grpSpPr>
          <a:xfrm>
            <a:off x="-857775" y="248694"/>
            <a:ext cx="20347928" cy="1992627"/>
            <a:chOff x="0" y="0"/>
            <a:chExt cx="5359125" cy="524807"/>
          </a:xfrm>
        </p:grpSpPr>
        <p:sp>
          <p:nvSpPr>
            <p:cNvPr id="15" name="Freeform 15">
              <a:extLst>
                <a:ext uri="{FF2B5EF4-FFF2-40B4-BE49-F238E27FC236}">
                  <a16:creationId xmlns:a16="http://schemas.microsoft.com/office/drawing/2014/main" id="{8EFC50AB-EBEA-1FBC-1DB3-7BD2787CCB3C}"/>
                </a:ext>
              </a:extLst>
            </p:cNvPr>
            <p:cNvSpPr/>
            <p:nvPr/>
          </p:nvSpPr>
          <p:spPr>
            <a:xfrm>
              <a:off x="0" y="0"/>
              <a:ext cx="5359125" cy="524807"/>
            </a:xfrm>
            <a:custGeom>
              <a:avLst/>
              <a:gdLst/>
              <a:ahLst/>
              <a:cxnLst/>
              <a:rect l="l" t="t" r="r" b="b"/>
              <a:pathLst>
                <a:path w="5359125" h="524807">
                  <a:moveTo>
                    <a:pt x="0" y="0"/>
                  </a:moveTo>
                  <a:lnTo>
                    <a:pt x="5359125" y="0"/>
                  </a:lnTo>
                  <a:lnTo>
                    <a:pt x="5359125" y="524807"/>
                  </a:lnTo>
                  <a:lnTo>
                    <a:pt x="0" y="524807"/>
                  </a:lnTo>
                  <a:close/>
                </a:path>
              </a:pathLst>
            </a:custGeom>
            <a:solidFill>
              <a:srgbClr val="43A1B6"/>
            </a:solidFill>
          </p:spPr>
          <p:txBody>
            <a:bodyPr/>
            <a:lstStyle/>
            <a:p>
              <a:pPr defTabSz="914445"/>
              <a:endParaRPr lang="en-GB" dirty="0">
                <a:solidFill>
                  <a:prstClr val="black"/>
                </a:solidFill>
                <a:latin typeface="Calibri"/>
              </a:endParaRPr>
            </a:p>
          </p:txBody>
        </p:sp>
        <p:sp>
          <p:nvSpPr>
            <p:cNvPr id="16" name="TextBox 16">
              <a:extLst>
                <a:ext uri="{FF2B5EF4-FFF2-40B4-BE49-F238E27FC236}">
                  <a16:creationId xmlns:a16="http://schemas.microsoft.com/office/drawing/2014/main" id="{D9D44C8B-9271-5E34-123D-28E36D375261}"/>
                </a:ext>
              </a:extLst>
            </p:cNvPr>
            <p:cNvSpPr txBox="1"/>
            <p:nvPr/>
          </p:nvSpPr>
          <p:spPr>
            <a:xfrm>
              <a:off x="0" y="-66675"/>
              <a:ext cx="5359125" cy="591482"/>
            </a:xfrm>
            <a:prstGeom prst="rect">
              <a:avLst/>
            </a:prstGeom>
          </p:spPr>
          <p:txBody>
            <a:bodyPr lIns="50801" tIns="50801" rIns="50801" bIns="50801" rtlCol="0" anchor="ctr"/>
            <a:lstStyle/>
            <a:p>
              <a:pPr algn="ctr" defTabSz="914445">
                <a:lnSpc>
                  <a:spcPts val="3683"/>
                </a:lnSpc>
              </a:pPr>
              <a:endParaRPr>
                <a:solidFill>
                  <a:prstClr val="black"/>
                </a:solidFill>
                <a:latin typeface="Calibri"/>
              </a:endParaRPr>
            </a:p>
          </p:txBody>
        </p:sp>
      </p:grpSp>
      <p:sp>
        <p:nvSpPr>
          <p:cNvPr id="18" name="TextBox 18">
            <a:extLst>
              <a:ext uri="{FF2B5EF4-FFF2-40B4-BE49-F238E27FC236}">
                <a16:creationId xmlns:a16="http://schemas.microsoft.com/office/drawing/2014/main" id="{E26870B4-0AB9-DEEF-D8C0-5E18E8901998}"/>
              </a:ext>
            </a:extLst>
          </p:cNvPr>
          <p:cNvSpPr txBox="1"/>
          <p:nvPr/>
        </p:nvSpPr>
        <p:spPr>
          <a:xfrm>
            <a:off x="459990" y="2298215"/>
            <a:ext cx="14294280" cy="3054682"/>
          </a:xfrm>
          <a:prstGeom prst="rect">
            <a:avLst/>
          </a:prstGeom>
        </p:spPr>
        <p:txBody>
          <a:bodyPr wrap="square" lIns="0" tIns="0" rIns="0" bIns="0" rtlCol="0" anchor="t">
            <a:spAutoFit/>
          </a:bodyPr>
          <a:lstStyle/>
          <a:p>
            <a:pPr>
              <a:lnSpc>
                <a:spcPct val="107000"/>
              </a:lnSpc>
              <a:spcAft>
                <a:spcPts val="800"/>
              </a:spcAft>
              <a:buNone/>
            </a:pPr>
            <a:r>
              <a:rPr lang="en-US" sz="2400" b="1" dirty="0">
                <a:solidFill>
                  <a:srgbClr val="000000"/>
                </a:solidFill>
                <a:latin typeface="Open Sans Bold"/>
                <a:ea typeface="Open Sans Bold"/>
                <a:cs typeface="Open Sans Bold"/>
                <a:sym typeface="Open Sans Bold"/>
              </a:rPr>
              <a:t>Aim: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Optimise prescription processing across care home, GP practice and community pharmacy to reduce unnecessary activity. </a:t>
            </a:r>
          </a:p>
          <a:p>
            <a:pPr>
              <a:lnSpc>
                <a:spcPct val="107000"/>
              </a:lnSpc>
              <a:spcAft>
                <a:spcPts val="800"/>
              </a:spcAft>
              <a:buNone/>
            </a:pP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Process implemented to ensure timely addition of patient details to online system for efficient processing of prescriptions. Care home medicines stock management improved to avoid overordering. Medicines requests and deliveries streamlined. </a:t>
            </a:r>
          </a:p>
          <a:p>
            <a:pPr>
              <a:lnSpc>
                <a:spcPct val="107000"/>
              </a:lnSpc>
              <a:spcAft>
                <a:spcPts val="800"/>
              </a:spcAft>
            </a:pPr>
            <a:r>
              <a:rPr lang="en-US" sz="2400" b="1" dirty="0">
                <a:solidFill>
                  <a:srgbClr val="000000"/>
                </a:solidFill>
                <a:latin typeface="Open Sans Bold"/>
                <a:ea typeface="Open Sans Bold"/>
                <a:cs typeface="Open Sans Bold"/>
                <a:sym typeface="Open Sans Bold"/>
              </a:rPr>
              <a:t>Outcome: </a:t>
            </a:r>
            <a:r>
              <a:rPr lang="en-US" sz="2400" dirty="0">
                <a:solidFill>
                  <a:srgbClr val="000000"/>
                </a:solidFill>
                <a:latin typeface="Open Sans"/>
                <a:ea typeface="Open Sans"/>
                <a:cs typeface="Open Sans"/>
                <a:sym typeface="Open Sans"/>
              </a:rPr>
              <a:t>Reduced medicines deliveries. More efficient prescription processing across sites, using electronic prescriptions only. </a:t>
            </a:r>
            <a:endParaRPr lang="en-US" sz="2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0" name="TextBox 20">
            <a:extLst>
              <a:ext uri="{FF2B5EF4-FFF2-40B4-BE49-F238E27FC236}">
                <a16:creationId xmlns:a16="http://schemas.microsoft.com/office/drawing/2014/main" id="{01BE30F4-9ABE-C1A7-A6FB-4DBA5A0FAAF0}"/>
              </a:ext>
            </a:extLst>
          </p:cNvPr>
          <p:cNvSpPr txBox="1"/>
          <p:nvPr/>
        </p:nvSpPr>
        <p:spPr>
          <a:xfrm>
            <a:off x="5741578" y="5847854"/>
            <a:ext cx="2717666"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Environmental</a:t>
            </a:r>
          </a:p>
        </p:txBody>
      </p:sp>
      <p:sp>
        <p:nvSpPr>
          <p:cNvPr id="21" name="TextBox 21">
            <a:extLst>
              <a:ext uri="{FF2B5EF4-FFF2-40B4-BE49-F238E27FC236}">
                <a16:creationId xmlns:a16="http://schemas.microsoft.com/office/drawing/2014/main" id="{E661FE00-C7DA-5EA1-6822-810139BDDA5A}"/>
              </a:ext>
            </a:extLst>
          </p:cNvPr>
          <p:cNvSpPr txBox="1"/>
          <p:nvPr/>
        </p:nvSpPr>
        <p:spPr>
          <a:xfrm>
            <a:off x="6064264" y="7197589"/>
            <a:ext cx="1943943"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Financial</a:t>
            </a:r>
          </a:p>
        </p:txBody>
      </p:sp>
      <p:sp>
        <p:nvSpPr>
          <p:cNvPr id="22" name="TextBox 22">
            <a:extLst>
              <a:ext uri="{FF2B5EF4-FFF2-40B4-BE49-F238E27FC236}">
                <a16:creationId xmlns:a16="http://schemas.microsoft.com/office/drawing/2014/main" id="{33D4C2BB-852E-8994-FCD3-BC3D59552F3D}"/>
              </a:ext>
            </a:extLst>
          </p:cNvPr>
          <p:cNvSpPr txBox="1"/>
          <p:nvPr/>
        </p:nvSpPr>
        <p:spPr>
          <a:xfrm>
            <a:off x="6356819" y="8817749"/>
            <a:ext cx="1358834"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Social</a:t>
            </a:r>
          </a:p>
        </p:txBody>
      </p:sp>
      <p:sp>
        <p:nvSpPr>
          <p:cNvPr id="27" name="TextBox 27">
            <a:extLst>
              <a:ext uri="{FF2B5EF4-FFF2-40B4-BE49-F238E27FC236}">
                <a16:creationId xmlns:a16="http://schemas.microsoft.com/office/drawing/2014/main" id="{65F2B855-B9A8-A033-8944-9FC7BCD5F830}"/>
              </a:ext>
            </a:extLst>
          </p:cNvPr>
          <p:cNvSpPr txBox="1"/>
          <p:nvPr/>
        </p:nvSpPr>
        <p:spPr>
          <a:xfrm>
            <a:off x="459989" y="721085"/>
            <a:ext cx="14294282" cy="512128"/>
          </a:xfrm>
          <a:prstGeom prst="rect">
            <a:avLst/>
          </a:prstGeom>
        </p:spPr>
        <p:txBody>
          <a:bodyPr wrap="square" lIns="0" tIns="0" rIns="0" bIns="0" rtlCol="0" anchor="t">
            <a:spAutoFit/>
          </a:bodyPr>
          <a:lstStyle/>
          <a:p>
            <a:pPr defTabSz="914445">
              <a:lnSpc>
                <a:spcPts val="3707"/>
              </a:lnSpc>
            </a:pPr>
            <a:r>
              <a:rPr lang="en-US" sz="4400" dirty="0">
                <a:solidFill>
                  <a:srgbClr val="FFFFFF"/>
                </a:solidFill>
                <a:latin typeface="Aptos ExtraBold" panose="020B0004020202020204" pitchFamily="34" charset="0"/>
                <a:ea typeface="Open Sans Extra Bold"/>
                <a:cs typeface="Open Sans Extra Bold"/>
                <a:sym typeface="Open Sans Extra Bold"/>
              </a:rPr>
              <a:t>Optimising Prescription Processes</a:t>
            </a:r>
          </a:p>
        </p:txBody>
      </p:sp>
      <p:pic>
        <p:nvPicPr>
          <p:cNvPr id="29" name="Picture 28">
            <a:extLst>
              <a:ext uri="{FF2B5EF4-FFF2-40B4-BE49-F238E27FC236}">
                <a16:creationId xmlns:a16="http://schemas.microsoft.com/office/drawing/2014/main" id="{9AD479B8-B43D-50B2-84B6-FA8A2AAA834F}"/>
              </a:ext>
            </a:extLst>
          </p:cNvPr>
          <p:cNvPicPr>
            <a:picLocks noChangeAspect="1"/>
          </p:cNvPicPr>
          <p:nvPr/>
        </p:nvPicPr>
        <p:blipFill>
          <a:blip r:embed="rId10"/>
          <a:stretch>
            <a:fillRect/>
          </a:stretch>
        </p:blipFill>
        <p:spPr>
          <a:xfrm>
            <a:off x="14754272" y="1"/>
            <a:ext cx="3533729" cy="4646852"/>
          </a:xfrm>
          <a:prstGeom prst="rect">
            <a:avLst/>
          </a:prstGeom>
        </p:spPr>
      </p:pic>
      <p:sp>
        <p:nvSpPr>
          <p:cNvPr id="31" name="TextBox 26">
            <a:extLst>
              <a:ext uri="{FF2B5EF4-FFF2-40B4-BE49-F238E27FC236}">
                <a16:creationId xmlns:a16="http://schemas.microsoft.com/office/drawing/2014/main" id="{A7B60FE0-A0C7-ED99-0B12-25D6176ECEAD}"/>
              </a:ext>
            </a:extLst>
          </p:cNvPr>
          <p:cNvSpPr txBox="1"/>
          <p:nvPr/>
        </p:nvSpPr>
        <p:spPr>
          <a:xfrm>
            <a:off x="8157636" y="8098912"/>
            <a:ext cx="9637839" cy="2024400"/>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Potential to reduce delay to getting patients on prescription system and subsequent processing of prescriptions. </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Potential to reduce time wasted looking for paper prescriptions. </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Reduced staff time dealing with deliveries. </a:t>
            </a:r>
          </a:p>
          <a:p>
            <a:pPr marL="490119" lvl="1" indent="-245061" defTabSz="914445">
              <a:lnSpc>
                <a:spcPts val="3179"/>
              </a:lnSpc>
              <a:buFont typeface="Arial"/>
              <a:buChar char="•"/>
            </a:pPr>
            <a:endParaRPr lang="en-GB" sz="2270" dirty="0">
              <a:solidFill>
                <a:srgbClr val="000000"/>
              </a:solidFill>
              <a:latin typeface="Open Sans"/>
              <a:ea typeface="Open Sans"/>
              <a:cs typeface="Open Sans"/>
              <a:sym typeface="Open Sans"/>
            </a:endParaRPr>
          </a:p>
        </p:txBody>
      </p:sp>
      <p:sp>
        <p:nvSpPr>
          <p:cNvPr id="32" name="TextBox 26">
            <a:extLst>
              <a:ext uri="{FF2B5EF4-FFF2-40B4-BE49-F238E27FC236}">
                <a16:creationId xmlns:a16="http://schemas.microsoft.com/office/drawing/2014/main" id="{56432896-E922-6042-373B-936F7B4E9EC8}"/>
              </a:ext>
            </a:extLst>
          </p:cNvPr>
          <p:cNvSpPr txBox="1"/>
          <p:nvPr/>
        </p:nvSpPr>
        <p:spPr>
          <a:xfrm>
            <a:off x="8305800" y="6570041"/>
            <a:ext cx="9637839" cy="793294"/>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Reduced delivery travel: approximately </a:t>
            </a:r>
            <a:r>
              <a:rPr lang="en-GB" sz="2270" b="1" dirty="0">
                <a:solidFill>
                  <a:srgbClr val="000000"/>
                </a:solidFill>
                <a:latin typeface="Open Sans"/>
                <a:ea typeface="Open Sans"/>
                <a:cs typeface="Open Sans"/>
                <a:sym typeface="Open Sans"/>
              </a:rPr>
              <a:t>1,355 miles per year</a:t>
            </a:r>
            <a:r>
              <a:rPr lang="en-GB" sz="2270" dirty="0">
                <a:solidFill>
                  <a:srgbClr val="000000"/>
                </a:solidFill>
                <a:latin typeface="Open Sans"/>
                <a:ea typeface="Open Sans"/>
                <a:cs typeface="Open Sans"/>
                <a:sym typeface="Open Sans"/>
              </a:rPr>
              <a:t>. </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Reduced fuel and staff time on deliveries.</a:t>
            </a:r>
          </a:p>
        </p:txBody>
      </p:sp>
      <p:sp>
        <p:nvSpPr>
          <p:cNvPr id="33" name="TextBox 26">
            <a:extLst>
              <a:ext uri="{FF2B5EF4-FFF2-40B4-BE49-F238E27FC236}">
                <a16:creationId xmlns:a16="http://schemas.microsoft.com/office/drawing/2014/main" id="{CDAC35D4-DBCC-146F-382F-3EF301FDBDD2}"/>
              </a:ext>
            </a:extLst>
          </p:cNvPr>
          <p:cNvSpPr txBox="1"/>
          <p:nvPr/>
        </p:nvSpPr>
        <p:spPr>
          <a:xfrm>
            <a:off x="8305799" y="5203774"/>
            <a:ext cx="9637839" cy="1203663"/>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Number of medicines deliveries reduced from a weekly average of 3.75 to 2.62, saving </a:t>
            </a:r>
            <a:r>
              <a:rPr lang="en-GB" sz="2270" b="1" dirty="0">
                <a:solidFill>
                  <a:srgbClr val="000000"/>
                </a:solidFill>
                <a:latin typeface="Open Sans"/>
                <a:ea typeface="Open Sans"/>
                <a:cs typeface="Open Sans"/>
                <a:sym typeface="Open Sans"/>
              </a:rPr>
              <a:t>679.97kgCO2e per year</a:t>
            </a:r>
            <a:r>
              <a:rPr lang="en-GB" sz="2270" dirty="0">
                <a:solidFill>
                  <a:srgbClr val="000000"/>
                </a:solidFill>
                <a:latin typeface="Open Sans"/>
                <a:ea typeface="Open Sans"/>
                <a:cs typeface="Open Sans"/>
                <a:sym typeface="Open Sans"/>
              </a:rPr>
              <a:t>. </a:t>
            </a:r>
          </a:p>
          <a:p>
            <a:pPr marL="245058" lvl="1" defTabSz="914445">
              <a:lnSpc>
                <a:spcPts val="3179"/>
              </a:lnSpc>
            </a:pPr>
            <a:r>
              <a:rPr lang="en-GB" sz="2270" dirty="0">
                <a:solidFill>
                  <a:srgbClr val="000000"/>
                </a:solidFill>
                <a:latin typeface="Open Sans"/>
                <a:ea typeface="Open Sans"/>
                <a:cs typeface="Open Sans"/>
                <a:sym typeface="Open Sans"/>
              </a:rPr>
              <a:t> </a:t>
            </a:r>
          </a:p>
        </p:txBody>
      </p:sp>
      <p:sp>
        <p:nvSpPr>
          <p:cNvPr id="4" name="Freeform 3">
            <a:extLst>
              <a:ext uri="{FF2B5EF4-FFF2-40B4-BE49-F238E27FC236}">
                <a16:creationId xmlns:a16="http://schemas.microsoft.com/office/drawing/2014/main" id="{C4DD5A74-1474-0A20-D57F-71C2588B82C6}"/>
              </a:ext>
            </a:extLst>
          </p:cNvPr>
          <p:cNvSpPr/>
          <p:nvPr/>
        </p:nvSpPr>
        <p:spPr>
          <a:xfrm>
            <a:off x="2058406" y="6165248"/>
            <a:ext cx="2567526" cy="2396174"/>
          </a:xfrm>
          <a:custGeom>
            <a:avLst/>
            <a:gdLst/>
            <a:ahLst/>
            <a:cxnLst/>
            <a:rect l="l" t="t" r="r" b="b"/>
            <a:pathLst>
              <a:path w="1883369" h="1881015">
                <a:moveTo>
                  <a:pt x="0" y="0"/>
                </a:moveTo>
                <a:lnTo>
                  <a:pt x="1883369" y="0"/>
                </a:lnTo>
                <a:lnTo>
                  <a:pt x="1883369" y="1881014"/>
                </a:lnTo>
                <a:lnTo>
                  <a:pt x="0" y="18810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pic>
        <p:nvPicPr>
          <p:cNvPr id="5" name="Picture 4">
            <a:extLst>
              <a:ext uri="{FF2B5EF4-FFF2-40B4-BE49-F238E27FC236}">
                <a16:creationId xmlns:a16="http://schemas.microsoft.com/office/drawing/2014/main" id="{ADBA6537-843F-4626-9943-DBF4719BF8A9}"/>
              </a:ext>
            </a:extLst>
          </p:cNvPr>
          <p:cNvPicPr>
            <a:picLocks noChangeAspect="1"/>
          </p:cNvPicPr>
          <p:nvPr/>
        </p:nvPicPr>
        <p:blipFill>
          <a:blip r:embed="rId13"/>
          <a:stretch>
            <a:fillRect/>
          </a:stretch>
        </p:blipFill>
        <p:spPr>
          <a:xfrm>
            <a:off x="12674220" y="527070"/>
            <a:ext cx="1755800" cy="1487553"/>
          </a:xfrm>
          <a:prstGeom prst="rect">
            <a:avLst/>
          </a:prstGeom>
        </p:spPr>
      </p:pic>
    </p:spTree>
    <p:extLst>
      <p:ext uri="{BB962C8B-B14F-4D97-AF65-F5344CB8AC3E}">
        <p14:creationId xmlns:p14="http://schemas.microsoft.com/office/powerpoint/2010/main" val="265891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TotalTime>
  <Words>328</Words>
  <Application>Microsoft Office PowerPoint</Application>
  <PresentationFormat>Custom</PresentationFormat>
  <Paragraphs>32</Paragraphs>
  <Slides>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Aptos ExtraBold</vt:lpstr>
      <vt:lpstr>Aptos</vt:lpstr>
      <vt:lpstr>Open Sans Bold</vt:lpstr>
      <vt:lpstr>Calibri Light</vt:lpstr>
      <vt:lpstr>Calibri</vt:lpstr>
      <vt:lpstr>Open Sans</vt:lpstr>
      <vt:lpstr>Office Theme</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Coventry &amp; Warwickshire  Infographics Green Team Competition</dc:title>
  <dc:creator>Nuala Hampson</dc:creator>
  <cp:lastModifiedBy>Nuala Hampson</cp:lastModifiedBy>
  <cp:revision>2</cp:revision>
  <dcterms:created xsi:type="dcterms:W3CDTF">2006-08-16T00:00:00Z</dcterms:created>
  <dcterms:modified xsi:type="dcterms:W3CDTF">2025-08-28T11:18:23Z</dcterms:modified>
  <dc:identifier>DAGcuCO8mYc</dc:identifier>
</cp:coreProperties>
</file>