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4"/>
  </p:notesMasterIdLst>
  <p:handoutMasterIdLst>
    <p:handoutMasterId r:id="rId25"/>
  </p:handoutMasterIdLst>
  <p:sldIdLst>
    <p:sldId id="265" r:id="rId2"/>
    <p:sldId id="345" r:id="rId3"/>
    <p:sldId id="276" r:id="rId4"/>
    <p:sldId id="336" r:id="rId5"/>
    <p:sldId id="327" r:id="rId6"/>
    <p:sldId id="280" r:id="rId7"/>
    <p:sldId id="277" r:id="rId8"/>
    <p:sldId id="340" r:id="rId9"/>
    <p:sldId id="341" r:id="rId10"/>
    <p:sldId id="343" r:id="rId11"/>
    <p:sldId id="344" r:id="rId12"/>
    <p:sldId id="330" r:id="rId13"/>
    <p:sldId id="346" r:id="rId14"/>
    <p:sldId id="313" r:id="rId15"/>
    <p:sldId id="306" r:id="rId16"/>
    <p:sldId id="308" r:id="rId17"/>
    <p:sldId id="307" r:id="rId18"/>
    <p:sldId id="286" r:id="rId19"/>
    <p:sldId id="323" r:id="rId20"/>
    <p:sldId id="324" r:id="rId21"/>
    <p:sldId id="325" r:id="rId22"/>
    <p:sldId id="326" r:id="rId23"/>
  </p:sldIdLst>
  <p:sldSz cx="9144000" cy="6858000" type="screen4x3"/>
  <p:notesSz cx="7099300" cy="10234613"/>
  <p:defaultTextStyle>
    <a:defPPr>
      <a:defRPr lang="en-GB"/>
    </a:defPPr>
    <a:lvl1pPr algn="ctr" rtl="0" fontAlgn="base">
      <a:spcBef>
        <a:spcPct val="0"/>
      </a:spcBef>
      <a:spcAft>
        <a:spcPct val="0"/>
      </a:spcAft>
      <a:defRPr sz="2400" kern="1200">
        <a:solidFill>
          <a:schemeClr val="tx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mn-cs"/>
      </a:defRPr>
    </a:lvl2pPr>
    <a:lvl3pPr marL="914400" algn="ctr" rtl="0" fontAlgn="base">
      <a:spcBef>
        <a:spcPct val="0"/>
      </a:spcBef>
      <a:spcAft>
        <a:spcPct val="0"/>
      </a:spcAft>
      <a:defRPr sz="2400" kern="1200">
        <a:solidFill>
          <a:schemeClr val="tx1"/>
        </a:solidFill>
        <a:latin typeface="Arial" charset="0"/>
        <a:ea typeface="ＭＳ Ｐゴシック" charset="0"/>
        <a:cs typeface="+mn-cs"/>
      </a:defRPr>
    </a:lvl3pPr>
    <a:lvl4pPr marL="1371600" algn="ctr" rtl="0" fontAlgn="base">
      <a:spcBef>
        <a:spcPct val="0"/>
      </a:spcBef>
      <a:spcAft>
        <a:spcPct val="0"/>
      </a:spcAft>
      <a:defRPr sz="2400" kern="1200">
        <a:solidFill>
          <a:schemeClr val="tx1"/>
        </a:solidFill>
        <a:latin typeface="Arial" charset="0"/>
        <a:ea typeface="ＭＳ Ｐゴシック" charset="0"/>
        <a:cs typeface="+mn-cs"/>
      </a:defRPr>
    </a:lvl4pPr>
    <a:lvl5pPr marL="1828800" algn="ctr"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C9"/>
    <a:srgbClr val="D81E05"/>
    <a:srgbClr val="00ADC6"/>
    <a:srgbClr val="008000"/>
    <a:srgbClr val="3399FF"/>
    <a:srgbClr val="33CCFF"/>
    <a:srgbClr val="00AA9E"/>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59716" autoAdjust="0"/>
  </p:normalViewPr>
  <p:slideViewPr>
    <p:cSldViewPr snapToObjects="1">
      <p:cViewPr varScale="1">
        <p:scale>
          <a:sx n="40" d="100"/>
          <a:sy n="40" d="100"/>
        </p:scale>
        <p:origin x="-2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15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r>
              <a:rPr lang="en-GB"/>
              <a:t>King</a:t>
            </a:r>
            <a:r>
              <a:rPr lang="ja-JP" altLang="en-GB"/>
              <a:t>’</a:t>
            </a:r>
            <a:r>
              <a:rPr lang="en-GB"/>
              <a:t>s College Hospital</a:t>
            </a:r>
          </a:p>
        </p:txBody>
      </p:sp>
      <p:sp>
        <p:nvSpPr>
          <p:cNvPr id="52227"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GB"/>
          </a:p>
        </p:txBody>
      </p:sp>
      <p:sp>
        <p:nvSpPr>
          <p:cNvPr id="52228"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a typeface="+mn-ea"/>
              </a:defRPr>
            </a:lvl1pPr>
          </a:lstStyle>
          <a:p>
            <a:pPr>
              <a:defRPr/>
            </a:pPr>
            <a:r>
              <a:rPr lang="en-GB"/>
              <a:t>www.kch.nhs.uk</a:t>
            </a:r>
          </a:p>
        </p:txBody>
      </p:sp>
      <p:sp>
        <p:nvSpPr>
          <p:cNvPr id="52229"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9795434-6D41-BE46-A307-6B62130EEE58}" type="slidenum">
              <a:rPr lang="en-GB"/>
              <a:pPr/>
              <a:t>‹#›</a:t>
            </a:fld>
            <a:endParaRPr lang="en-GB"/>
          </a:p>
        </p:txBody>
      </p:sp>
    </p:spTree>
    <p:extLst>
      <p:ext uri="{BB962C8B-B14F-4D97-AF65-F5344CB8AC3E}">
        <p14:creationId xmlns:p14="http://schemas.microsoft.com/office/powerpoint/2010/main" val="564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a typeface="+mn-ea"/>
              </a:defRPr>
            </a:lvl1pPr>
          </a:lstStyle>
          <a:p>
            <a:pPr>
              <a:defRPr/>
            </a:pPr>
            <a:endParaRPr lang="en-GB"/>
          </a:p>
        </p:txBody>
      </p:sp>
      <p:sp>
        <p:nvSpPr>
          <p:cNvPr id="63491"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GB"/>
          </a:p>
        </p:txBody>
      </p:sp>
      <p:sp>
        <p:nvSpPr>
          <p:cNvPr id="327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3493"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a typeface="+mn-ea"/>
              </a:defRPr>
            </a:lvl1pPr>
          </a:lstStyle>
          <a:p>
            <a:pPr>
              <a:defRPr/>
            </a:pPr>
            <a:endParaRPr lang="en-GB"/>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C014A7-156B-E94E-B5E9-21BB2F41762E}" type="slidenum">
              <a:rPr lang="en-GB"/>
              <a:pPr/>
              <a:t>‹#›</a:t>
            </a:fld>
            <a:endParaRPr lang="en-GB"/>
          </a:p>
        </p:txBody>
      </p:sp>
    </p:spTree>
    <p:extLst>
      <p:ext uri="{BB962C8B-B14F-4D97-AF65-F5344CB8AC3E}">
        <p14:creationId xmlns:p14="http://schemas.microsoft.com/office/powerpoint/2010/main" val="183490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271172-E98B-274C-ADE1-7C442BBFA3B4}" type="slidenum">
              <a:rPr lang="en-GB"/>
              <a:pPr eaLnBrk="1" hangingPunct="1"/>
              <a:t>1</a:t>
            </a:fld>
            <a:endParaRPr lang="en-GB"/>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776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dirty="0" smtClean="0"/>
              <a:t>Only</a:t>
            </a:r>
            <a:r>
              <a:rPr lang="en-GB" baseline="0" dirty="0" smtClean="0"/>
              <a:t> 4</a:t>
            </a:r>
            <a:r>
              <a:rPr lang="en-GB" dirty="0" smtClean="0"/>
              <a:t> RCTs used </a:t>
            </a:r>
            <a:r>
              <a:rPr lang="en-GB" b="1" dirty="0"/>
              <a:t>resistance only</a:t>
            </a:r>
            <a:r>
              <a:rPr lang="en-GB" dirty="0"/>
              <a:t> training </a:t>
            </a:r>
            <a:r>
              <a:rPr lang="en-GB" dirty="0" smtClean="0"/>
              <a:t>prescription. </a:t>
            </a:r>
            <a:r>
              <a:rPr lang="en-GB" dirty="0"/>
              <a:t>N</a:t>
            </a:r>
            <a:r>
              <a:rPr lang="en-GB" dirty="0" smtClean="0"/>
              <a:t>one </a:t>
            </a:r>
            <a:r>
              <a:rPr lang="en-GB" dirty="0"/>
              <a:t>had an index of CV fitness as an outcome and thus currently we do not know whether resistance training on its own can affect the important component of health related fitness which is cardiovascular </a:t>
            </a:r>
            <a:r>
              <a:rPr lang="en-GB" dirty="0" smtClean="0"/>
              <a:t>fitness,</a:t>
            </a:r>
            <a:r>
              <a:rPr lang="en-GB" baseline="0" dirty="0" smtClean="0"/>
              <a:t> </a:t>
            </a:r>
            <a:r>
              <a:rPr lang="en-GB" dirty="0" smtClean="0"/>
              <a:t>however muscle strength and cross-sectional area was significantly </a:t>
            </a:r>
            <a:r>
              <a:rPr lang="en-GB" dirty="0"/>
              <a:t>and to a large extent  </a:t>
            </a:r>
            <a:r>
              <a:rPr lang="en-GB" dirty="0" smtClean="0"/>
              <a:t>improved </a:t>
            </a:r>
            <a:r>
              <a:rPr lang="en-GB" dirty="0"/>
              <a:t>as indicated by the meta-analysis of </a:t>
            </a:r>
            <a:r>
              <a:rPr lang="en-GB" dirty="0" err="1"/>
              <a:t>Heiwe</a:t>
            </a:r>
            <a:r>
              <a:rPr lang="en-GB" dirty="0"/>
              <a:t> and Jacobson (2011) but not confirmed in the meta-analysis by Segura </a:t>
            </a:r>
            <a:r>
              <a:rPr lang="en-GB" dirty="0" err="1"/>
              <a:t>Orti</a:t>
            </a:r>
            <a:r>
              <a:rPr lang="en-GB" dirty="0"/>
              <a:t> (2010). The reason for this could be that Segura </a:t>
            </a:r>
            <a:r>
              <a:rPr lang="en-GB" dirty="0" err="1"/>
              <a:t>Orti</a:t>
            </a:r>
            <a:r>
              <a:rPr lang="en-GB" dirty="0"/>
              <a:t>  (2010) included 2 studies in the </a:t>
            </a:r>
            <a:r>
              <a:rPr lang="en-GB" dirty="0" smtClean="0"/>
              <a:t>analysis</a:t>
            </a:r>
            <a:r>
              <a:rPr lang="en-GB" baseline="0" dirty="0" smtClean="0"/>
              <a:t> which </a:t>
            </a:r>
            <a:r>
              <a:rPr lang="en-GB" dirty="0" smtClean="0"/>
              <a:t>did not show significant changes in any strength and functional capacity outcomes but reported a really large and significant improvement in health related quality of indices, which </a:t>
            </a:r>
            <a:r>
              <a:rPr lang="en-GB" dirty="0"/>
              <a:t>seem to be driven by the self reported physical function components of the SF-36 questionnaire that was used (Johansen et al 2006, </a:t>
            </a:r>
            <a:r>
              <a:rPr lang="en-GB" dirty="0" err="1"/>
              <a:t>Cheema</a:t>
            </a:r>
            <a:r>
              <a:rPr lang="en-GB" dirty="0"/>
              <a:t> et al 2007). This observation highlights the discrepancy between objectively measured and subjectively perceived ability to perform physical tasks that relate to activities of daily living. This dissociation between objective and subjective measures of functional performance does not minimise the importance of someone’s perceived ability to perform a task, as the individual is more likely to actually perform a task if she/he thinks  is achievable, therefore more likely to engage in active living. </a:t>
            </a:r>
          </a:p>
          <a:p>
            <a:r>
              <a:rPr lang="en-GB" dirty="0"/>
              <a:t> </a:t>
            </a:r>
          </a:p>
        </p:txBody>
      </p:sp>
      <p:sp>
        <p:nvSpPr>
          <p:cNvPr id="4"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p>
            <a:pPr algn="r">
              <a:defRPr/>
            </a:pPr>
            <a:fld id="{E09EB634-1E3C-4B4D-AB9D-2875866D5671}" type="slidenum">
              <a:rPr lang="en-GB" sz="1200"/>
              <a:pPr algn="r">
                <a:defRPr/>
              </a:pP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981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dirty="0" smtClean="0"/>
              <a:t>When</a:t>
            </a:r>
            <a:r>
              <a:rPr lang="en-GB" baseline="0" dirty="0" smtClean="0"/>
              <a:t> looking at</a:t>
            </a:r>
            <a:r>
              <a:rPr lang="en-GB" dirty="0" smtClean="0"/>
              <a:t> </a:t>
            </a:r>
            <a:r>
              <a:rPr lang="en-GB" b="1" dirty="0"/>
              <a:t>resistance and aerobic </a:t>
            </a:r>
            <a:r>
              <a:rPr lang="en-GB" b="1" dirty="0" smtClean="0"/>
              <a:t>training</a:t>
            </a:r>
            <a:r>
              <a:rPr lang="en-GB" dirty="0" smtClean="0"/>
              <a:t>, </a:t>
            </a:r>
            <a:r>
              <a:rPr lang="en-GB" dirty="0"/>
              <a:t>9 studies that have used combination training regimens demonstrated significant and large effects </a:t>
            </a:r>
            <a:r>
              <a:rPr lang="en-GB" dirty="0" smtClean="0"/>
              <a:t>in cardiovascular </a:t>
            </a:r>
            <a:r>
              <a:rPr lang="en-GB" dirty="0"/>
              <a:t>fitness especially after 6 months of training intervention. These large improvements in CV fitness did not seem to be accompanied by significant changes in functional capacity indices such as STS and walking performance (Segura </a:t>
            </a:r>
            <a:r>
              <a:rPr lang="en-GB" dirty="0" err="1"/>
              <a:t>Orti</a:t>
            </a:r>
            <a:r>
              <a:rPr lang="en-GB" dirty="0"/>
              <a:t> 2010). </a:t>
            </a:r>
            <a:r>
              <a:rPr lang="en-GB" dirty="0" smtClean="0"/>
              <a:t>On </a:t>
            </a:r>
            <a:r>
              <a:rPr lang="en-GB" dirty="0"/>
              <a:t>closer examination of the </a:t>
            </a:r>
            <a:r>
              <a:rPr lang="en-GB" dirty="0" smtClean="0"/>
              <a:t>data, it seems </a:t>
            </a:r>
            <a:r>
              <a:rPr lang="en-GB" dirty="0"/>
              <a:t>that the large changes in CV indices are driven by a number of studies by the same research group (</a:t>
            </a:r>
            <a:r>
              <a:rPr lang="en-GB" dirty="0" err="1"/>
              <a:t>Deligiannis</a:t>
            </a:r>
            <a:r>
              <a:rPr lang="en-GB" dirty="0"/>
              <a:t> et al. 1999, </a:t>
            </a:r>
            <a:r>
              <a:rPr lang="en-GB" dirty="0" err="1"/>
              <a:t>Kontantinidou</a:t>
            </a:r>
            <a:r>
              <a:rPr lang="en-GB" dirty="0"/>
              <a:t> et al 2002, </a:t>
            </a:r>
            <a:r>
              <a:rPr lang="en-GB" dirty="0" err="1"/>
              <a:t>Ouzouni</a:t>
            </a:r>
            <a:r>
              <a:rPr lang="en-GB" dirty="0"/>
              <a:t> et al 2009, </a:t>
            </a:r>
            <a:r>
              <a:rPr lang="en-GB" dirty="0" err="1"/>
              <a:t>Kouidi</a:t>
            </a:r>
            <a:r>
              <a:rPr lang="en-GB" dirty="0"/>
              <a:t> et al. 2009) who report substantially larger % changes in VO</a:t>
            </a:r>
            <a:r>
              <a:rPr lang="en-GB" baseline="-25000" dirty="0"/>
              <a:t>2</a:t>
            </a:r>
            <a:r>
              <a:rPr lang="en-GB" dirty="0"/>
              <a:t> peak indices compared to the average values reported in the literature, but unfortunately they do not report accompanying indices of functional capacity from their patients to allow evaluation of the relationship between large CV fitness  improvement and the extent of corresponding functional improvements. </a:t>
            </a:r>
            <a:endParaRPr lang="en-GB" dirty="0" smtClean="0"/>
          </a:p>
          <a:p>
            <a:endParaRPr lang="en-GB" dirty="0" smtClean="0"/>
          </a:p>
          <a:p>
            <a:r>
              <a:rPr lang="en-GB" dirty="0" smtClean="0"/>
              <a:t>The </a:t>
            </a:r>
            <a:r>
              <a:rPr lang="en-GB" dirty="0"/>
              <a:t>meta-analysis of </a:t>
            </a:r>
            <a:r>
              <a:rPr lang="en-GB" dirty="0" err="1"/>
              <a:t>Heiwe</a:t>
            </a:r>
            <a:r>
              <a:rPr lang="en-GB" dirty="0"/>
              <a:t> and Jacobson (2011) also reports significant and substantial improvements in resting diastolic and systolic blood pressures following any type of exercise training for at least 6 months. </a:t>
            </a:r>
            <a:r>
              <a:rPr lang="en-GB" dirty="0" smtClean="0"/>
              <a:t>Extreme </a:t>
            </a:r>
            <a:r>
              <a:rPr lang="en-GB" dirty="0"/>
              <a:t>caution should be applied in the interpretation of these observations as BP was never really reported as a main outcome of interest in all the studies included  in the meta-analyses. </a:t>
            </a:r>
          </a:p>
        </p:txBody>
      </p:sp>
      <p:sp>
        <p:nvSpPr>
          <p:cNvPr id="4"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p>
            <a:pPr algn="r">
              <a:defRPr/>
            </a:pPr>
            <a:fld id="{8F01E6A8-A034-7243-954F-1774C6CC1D09}" type="slidenum">
              <a:rPr lang="en-GB" sz="1200"/>
              <a:pPr algn="r">
                <a:defRPr/>
              </a:pP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having given you a brief overview of the hard evidence we have from the available RCT in the</a:t>
            </a:r>
            <a:r>
              <a:rPr lang="en-US" baseline="0" dirty="0" smtClean="0"/>
              <a:t> </a:t>
            </a:r>
            <a:r>
              <a:rPr lang="en-US" dirty="0" smtClean="0"/>
              <a:t>literature, I wanted to extend this to include some of the other published work,</a:t>
            </a:r>
            <a:r>
              <a:rPr lang="en-US" baseline="0" dirty="0" smtClean="0"/>
              <a:t> and describe some of the potential benefits </a:t>
            </a:r>
            <a:r>
              <a:rPr lang="en-US" dirty="0" smtClean="0"/>
              <a:t> that</a:t>
            </a:r>
            <a:r>
              <a:rPr lang="en-US" baseline="0" dirty="0" smtClean="0"/>
              <a:t> </a:t>
            </a:r>
            <a:r>
              <a:rPr lang="en-US" dirty="0" smtClean="0"/>
              <a:t>exercise therapy may</a:t>
            </a:r>
            <a:r>
              <a:rPr lang="en-US" baseline="0" dirty="0" smtClean="0"/>
              <a:t> have on</a:t>
            </a:r>
            <a:r>
              <a:rPr lang="en-US" dirty="0" smtClean="0"/>
              <a:t> the environment.</a:t>
            </a:r>
          </a:p>
          <a:p>
            <a:endParaRPr lang="en-US" dirty="0" smtClean="0"/>
          </a:p>
          <a:p>
            <a:r>
              <a:rPr lang="en-US" dirty="0" smtClean="0"/>
              <a:t>Following my invitation to speak at this green nephrology event, my team and I spent some time brainstorming</a:t>
            </a:r>
            <a:r>
              <a:rPr lang="en-US" baseline="0" dirty="0" smtClean="0"/>
              <a:t> ideas and came up with the following – </a:t>
            </a:r>
          </a:p>
          <a:p>
            <a:endParaRPr lang="en-US" baseline="0" dirty="0" smtClean="0"/>
          </a:p>
          <a:p>
            <a:pPr marL="171450" indent="-171450">
              <a:buFontTx/>
              <a:buChar char="-"/>
            </a:pPr>
            <a:r>
              <a:rPr lang="en-US" baseline="0" dirty="0" smtClean="0"/>
              <a:t>improvements in quality of </a:t>
            </a:r>
            <a:r>
              <a:rPr lang="en-US" baseline="0" dirty="0" err="1" smtClean="0"/>
              <a:t>life,and</a:t>
            </a:r>
            <a:r>
              <a:rPr lang="en-US" baseline="0" dirty="0" smtClean="0"/>
              <a:t> reduction in depression and anxiety which may reduce reliance on medication</a:t>
            </a:r>
          </a:p>
          <a:p>
            <a:pPr marL="171450" indent="-171450">
              <a:buFontTx/>
              <a:buChar char="-"/>
            </a:pPr>
            <a:r>
              <a:rPr lang="en-US" baseline="0" dirty="0" smtClean="0"/>
              <a:t>Improvements in mobility and independence which may reduce reliance on mobility aids and transport</a:t>
            </a:r>
          </a:p>
          <a:p>
            <a:pPr marL="171450" indent="-171450">
              <a:buFontTx/>
              <a:buChar char="-"/>
            </a:pPr>
            <a:r>
              <a:rPr lang="en-US" baseline="0" dirty="0" smtClean="0"/>
              <a:t>Reduction in BP which again may reduce reliance or the amount of antihypertensive medication used</a:t>
            </a:r>
          </a:p>
          <a:p>
            <a:pPr marL="171450" indent="-171450">
              <a:buFontTx/>
              <a:buChar char="-"/>
            </a:pPr>
            <a:r>
              <a:rPr lang="en-US" baseline="0" dirty="0" smtClean="0"/>
              <a:t>Improvements in dialysis adequacy which have been shown in small studies by Kong et al and Trisha Parsons group may decrease dialysis time</a:t>
            </a:r>
          </a:p>
          <a:p>
            <a:pPr marL="171450" indent="-171450">
              <a:buFontTx/>
              <a:buChar char="-"/>
            </a:pPr>
            <a:r>
              <a:rPr lang="en-US" baseline="0" dirty="0" smtClean="0"/>
              <a:t>Improvements in self efficacy, again may mean less reliance on hospital systems</a:t>
            </a:r>
          </a:p>
          <a:p>
            <a:pPr marL="171450" indent="-171450">
              <a:buFontTx/>
              <a:buChar char="-"/>
            </a:pPr>
            <a:r>
              <a:rPr lang="en-US" baseline="0" dirty="0" smtClean="0"/>
              <a:t>Improvements in diabetic control decreases levels of insulin required, or in some cases can reduce the need for medication</a:t>
            </a:r>
          </a:p>
          <a:p>
            <a:pPr marL="171450" indent="-171450">
              <a:buFontTx/>
              <a:buChar char="-"/>
            </a:pPr>
            <a:r>
              <a:rPr lang="en-US" baseline="0" dirty="0" smtClean="0"/>
              <a:t>Exercise training may limit post-dialysis fatigue, again perhaps reducing the need for transport</a:t>
            </a:r>
          </a:p>
          <a:p>
            <a:pPr marL="171450" indent="-171450">
              <a:buFontTx/>
              <a:buChar char="-"/>
            </a:pPr>
            <a:r>
              <a:rPr lang="en-US" baseline="0" dirty="0" smtClean="0"/>
              <a:t>The potential for decreasing the burden of CVD with exercise training, as a part of the wider plan, has potential to reduce </a:t>
            </a:r>
            <a:r>
              <a:rPr lang="en-US" baseline="0" dirty="0" err="1" smtClean="0"/>
              <a:t>hospitalisation</a:t>
            </a:r>
            <a:r>
              <a:rPr lang="en-US" baseline="0" dirty="0" smtClean="0"/>
              <a:t> and the corresponding costs in terms of healthcare and the environment</a:t>
            </a:r>
          </a:p>
          <a:p>
            <a:pPr marL="171450" indent="-171450">
              <a:buFontTx/>
              <a:buChar char="-"/>
            </a:pPr>
            <a:r>
              <a:rPr lang="en-US" baseline="0" dirty="0" smtClean="0"/>
              <a:t>Lastly, the ever-growing burden of obesity can be </a:t>
            </a:r>
            <a:r>
              <a:rPr lang="en-US" baseline="0" dirty="0" err="1" smtClean="0"/>
              <a:t>minimised</a:t>
            </a:r>
            <a:r>
              <a:rPr lang="en-US" baseline="0" dirty="0" smtClean="0"/>
              <a:t> with exercise training as again, part of a wider plan, to reduce associated costs.</a:t>
            </a:r>
            <a:endParaRPr lang="en-US" dirty="0"/>
          </a:p>
        </p:txBody>
      </p:sp>
      <p:sp>
        <p:nvSpPr>
          <p:cNvPr id="4" name="Slide Number Placeholder 3"/>
          <p:cNvSpPr>
            <a:spLocks noGrp="1"/>
          </p:cNvSpPr>
          <p:nvPr>
            <p:ph type="sldNum" sz="quarter" idx="10"/>
          </p:nvPr>
        </p:nvSpPr>
        <p:spPr/>
        <p:txBody>
          <a:bodyPr/>
          <a:lstStyle/>
          <a:p>
            <a:fld id="{B0C014A7-156B-E94E-B5E9-21BB2F41762E}" type="slidenum">
              <a:rPr lang="en-GB" smtClean="0"/>
              <a:pPr/>
              <a:t>12</a:t>
            </a:fld>
            <a:endParaRPr lang="en-GB"/>
          </a:p>
        </p:txBody>
      </p:sp>
    </p:spTree>
    <p:extLst>
      <p:ext uri="{BB962C8B-B14F-4D97-AF65-F5344CB8AC3E}">
        <p14:creationId xmlns:p14="http://schemas.microsoft.com/office/powerpoint/2010/main" val="260220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014A7-156B-E94E-B5E9-21BB2F41762E}" type="slidenum">
              <a:rPr lang="en-GB" smtClean="0"/>
              <a:pPr/>
              <a:t>13</a:t>
            </a:fld>
            <a:endParaRPr lang="en-GB"/>
          </a:p>
        </p:txBody>
      </p:sp>
    </p:spTree>
    <p:extLst>
      <p:ext uri="{BB962C8B-B14F-4D97-AF65-F5344CB8AC3E}">
        <p14:creationId xmlns:p14="http://schemas.microsoft.com/office/powerpoint/2010/main" val="319024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t>Time for patients to catch up on sleep</a:t>
            </a:r>
          </a:p>
          <a:p>
            <a:r>
              <a:rPr lang="en-GB"/>
              <a:t>Safety – no specific study to date has systematically compared the risk of adverse events between different models of exercise programme delivery</a:t>
            </a:r>
          </a:p>
          <a:p>
            <a:r>
              <a:rPr lang="en-GB"/>
              <a:t>Effective? – Only so many types of activity you can do while tethered to a dialysis machine</a:t>
            </a:r>
          </a:p>
          <a:p>
            <a:r>
              <a:rPr lang="en-GB"/>
              <a:t>Evidence suggests that extr-dialytic exercise using a vareity of madalities is really the most effective way to achieve gains in aerobic fitness and cardiovascular status.</a:t>
            </a:r>
          </a:p>
          <a:p>
            <a:r>
              <a:rPr lang="en-GB"/>
              <a:t>Getting patient on board – motivation, fatigue, uncomfortable to sit in sweaty clothes, lack of privacy, suitable clothing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192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t>Research consortium</a:t>
            </a:r>
          </a:p>
          <a:p>
            <a:r>
              <a:rPr lang="en-US"/>
              <a:t>Ramit</a:t>
            </a:r>
          </a:p>
          <a:p>
            <a:endParaRPr lang="en-US"/>
          </a:p>
        </p:txBody>
      </p:sp>
      <p:sp>
        <p:nvSpPr>
          <p:cNvPr id="81924"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A1A9138-43D2-284D-BA53-F34B27F61513}" type="slidenum">
              <a:rPr lang="en-GB" sz="1200">
                <a:cs typeface="ＭＳ Ｐゴシック" charset="0"/>
              </a:rPr>
              <a:pPr algn="r" eaLnBrk="1" hangingPunct="1"/>
              <a:t>21</a:t>
            </a:fld>
            <a:endParaRPr lang="en-GB" sz="120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39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
        <p:nvSpPr>
          <p:cNvPr id="83972"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3217BB74-BD45-4A4B-A171-C56926A630FF}" type="slidenum">
              <a:rPr lang="en-GB" sz="1200">
                <a:cs typeface="ＭＳ Ｐゴシック" charset="0"/>
              </a:rPr>
              <a:pPr algn="r" eaLnBrk="1" hangingPunct="1"/>
              <a:t>22</a:t>
            </a:fld>
            <a:endParaRPr lang="en-GB" sz="120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4CBABD3-520E-D34E-BA11-620F86E9A28A}" type="slidenum">
              <a:rPr lang="en-GB"/>
              <a:pPr eaLnBrk="1" hangingPunct="1">
                <a:defRPr/>
              </a:pPr>
              <a:t>2</a:t>
            </a:fld>
            <a:endParaRPr lang="en-GB"/>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9048" tIns="49524" rIns="99048" bIns="49524"/>
          <a:lstStyle/>
          <a:p>
            <a:pPr eaLnBrk="1" hangingPunct="1">
              <a:spcBef>
                <a:spcPct val="0"/>
              </a:spcBef>
              <a:defRPr/>
            </a:pPr>
            <a:r>
              <a:rPr lang="en-GB" dirty="0"/>
              <a:t>Due to a number of factors muscle wasting is almost universal across all patients with CKD and we know that this gets worse as the disease process progresses.</a:t>
            </a:r>
          </a:p>
          <a:p>
            <a:pPr eaLnBrk="1" hangingPunct="1">
              <a:spcBef>
                <a:spcPct val="0"/>
              </a:spcBef>
              <a:defRPr/>
            </a:pPr>
            <a:endParaRPr lang="en-GB" dirty="0"/>
          </a:p>
          <a:p>
            <a:pPr eaLnBrk="1" hangingPunct="1">
              <a:spcBef>
                <a:spcPct val="0"/>
              </a:spcBef>
              <a:defRPr/>
            </a:pPr>
            <a:r>
              <a:rPr lang="en-GB" dirty="0"/>
              <a:t>Patients with CKD typically have approximately 50% of the exercise capacity of non-</a:t>
            </a:r>
            <a:r>
              <a:rPr lang="en-GB" dirty="0" err="1"/>
              <a:t>uraemic</a:t>
            </a:r>
            <a:r>
              <a:rPr lang="en-GB" dirty="0"/>
              <a:t>, healthy, sedentary people. Physical inactivity doubles the risk of developing heart disease AND Cardiovascular disease remains the leading cause of death in patients with CKD.</a:t>
            </a:r>
          </a:p>
          <a:p>
            <a:pPr eaLnBrk="1" hangingPunct="1">
              <a:spcBef>
                <a:spcPct val="0"/>
              </a:spcBef>
              <a:defRPr/>
            </a:pPr>
            <a:endParaRPr lang="en-GB" dirty="0"/>
          </a:p>
          <a:p>
            <a:pPr eaLnBrk="1" hangingPunct="1">
              <a:spcBef>
                <a:spcPct val="0"/>
              </a:spcBef>
              <a:defRPr/>
            </a:pPr>
            <a:r>
              <a:rPr lang="en-GB" dirty="0"/>
              <a:t>Our patients have an impaired capacity to carry out activities of daily living, and although the Kidney Disease Outcomes Quality Initiative (K/DOQI) clinical practice guidelines and the recently published Cochrane review by Susanne </a:t>
            </a:r>
            <a:r>
              <a:rPr lang="en-GB" dirty="0" err="1"/>
              <a:t>Hiewe</a:t>
            </a:r>
            <a:r>
              <a:rPr lang="en-GB" dirty="0"/>
              <a:t> recommend increased levels of physical activity in dialysis patients on the basis of several randomised trials, routine physical rehabilitation for patients approaching end stage renal disease remains rare and sporadic, and exercise programmes for transplant and pre-dialysis patients is practically non-</a:t>
            </a:r>
            <a:r>
              <a:rPr lang="en-GB" dirty="0" err="1"/>
              <a:t>existant</a:t>
            </a:r>
            <a:r>
              <a:rPr lang="en-GB" dirty="0"/>
              <a:t>.</a:t>
            </a:r>
          </a:p>
          <a:p>
            <a:pPr eaLnBrk="1" hangingPunct="1">
              <a:spcBef>
                <a:spcPct val="0"/>
              </a:spcBef>
              <a:defRPr/>
            </a:pPr>
            <a:endParaRPr lang="en-US" dirty="0"/>
          </a:p>
        </p:txBody>
      </p:sp>
      <p:sp>
        <p:nvSpPr>
          <p:cNvPr id="19460" name="Slide Number Placehold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2400">
                <a:solidFill>
                  <a:schemeClr val="tx1"/>
                </a:solidFill>
                <a:latin typeface="Arial" charset="0"/>
                <a:ea typeface="ＭＳ Ｐゴシック" charset="0"/>
                <a:cs typeface="ＭＳ Ｐゴシック" charset="0"/>
              </a:defRPr>
            </a:lvl1pPr>
            <a:lvl2pPr marL="742950" indent="-285750" defTabSz="990600" eaLnBrk="0" hangingPunct="0">
              <a:defRPr sz="2400">
                <a:solidFill>
                  <a:schemeClr val="tx1"/>
                </a:solidFill>
                <a:latin typeface="Arial" charset="0"/>
                <a:ea typeface="ＭＳ Ｐゴシック" charset="0"/>
              </a:defRPr>
            </a:lvl2pPr>
            <a:lvl3pPr marL="1143000" indent="-228600" defTabSz="990600" eaLnBrk="0" hangingPunct="0">
              <a:defRPr sz="2400">
                <a:solidFill>
                  <a:schemeClr val="tx1"/>
                </a:solidFill>
                <a:latin typeface="Arial" charset="0"/>
                <a:ea typeface="ＭＳ Ｐゴシック" charset="0"/>
              </a:defRPr>
            </a:lvl3pPr>
            <a:lvl4pPr marL="1600200" indent="-228600" defTabSz="990600" eaLnBrk="0" hangingPunct="0">
              <a:defRPr sz="2400">
                <a:solidFill>
                  <a:schemeClr val="tx1"/>
                </a:solidFill>
                <a:latin typeface="Arial" charset="0"/>
                <a:ea typeface="ＭＳ Ｐゴシック" charset="0"/>
              </a:defRPr>
            </a:lvl4pPr>
            <a:lvl5pPr marL="2057400" indent="-228600" defTabSz="990600" eaLnBrk="0" hangingPunct="0">
              <a:defRPr sz="2400">
                <a:solidFill>
                  <a:schemeClr val="tx1"/>
                </a:solidFill>
                <a:latin typeface="Arial" charset="0"/>
                <a:ea typeface="ＭＳ Ｐゴシック" charset="0"/>
              </a:defRPr>
            </a:lvl5pPr>
            <a:lvl6pPr marL="2514600" indent="-228600" algn="ctr" defTabSz="990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90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90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90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E219C34-77AF-0C43-8874-D6FC363657E7}" type="slidenum">
              <a:rPr lang="en-US" sz="1300">
                <a:latin typeface="Calibri" charset="0"/>
              </a:rPr>
              <a:pPr algn="r" eaLnBrk="1" hangingPunct="1"/>
              <a:t>2</a:t>
            </a:fld>
            <a:endParaRPr lang="en-U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134F7EB-DBF2-1541-B25A-6A794A452440}" type="slidenum">
              <a:rPr lang="en-GB"/>
              <a:pPr eaLnBrk="1" hangingPunct="1"/>
              <a:t>3</a:t>
            </a:fld>
            <a:endParaRPr lang="en-GB"/>
          </a:p>
        </p:txBody>
      </p:sp>
      <p:sp>
        <p:nvSpPr>
          <p:cNvPr id="36867" name="Rectangle 2"/>
          <p:cNvSpPr>
            <a:spLocks noGrp="1" noRot="1" noChangeAspect="1" noChangeArrowheads="1" noTextEdit="1"/>
          </p:cNvSpPr>
          <p:nvPr>
            <p:ph type="sldImg"/>
          </p:nvPr>
        </p:nvSpPr>
        <p:spPr>
          <a:xfrm>
            <a:off x="992188" y="768350"/>
            <a:ext cx="5116512" cy="3836988"/>
          </a:xfrm>
          <a:ln/>
        </p:spPr>
      </p:sp>
      <p:sp>
        <p:nvSpPr>
          <p:cNvPr id="368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dirty="0" smtClean="0"/>
              <a:t>This chart </a:t>
            </a:r>
            <a:r>
              <a:rPr lang="en-GB" dirty="0"/>
              <a:t>shows the SF-36 scores of the general population with age and gender matched patients with three chronic diseases heart </a:t>
            </a:r>
            <a:r>
              <a:rPr lang="en-GB" dirty="0" smtClean="0"/>
              <a:t>failure in the dark blue, COPD in the orange,</a:t>
            </a:r>
            <a:r>
              <a:rPr lang="en-GB" baseline="0" dirty="0" smtClean="0"/>
              <a:t> and CKD in the white. T</a:t>
            </a:r>
            <a:r>
              <a:rPr lang="en-GB" dirty="0" smtClean="0"/>
              <a:t>here is an obvious</a:t>
            </a:r>
            <a:r>
              <a:rPr lang="en-GB" baseline="0" dirty="0" smtClean="0"/>
              <a:t> </a:t>
            </a:r>
            <a:r>
              <a:rPr lang="en-GB" dirty="0" smtClean="0"/>
              <a:t>drop </a:t>
            </a:r>
            <a:r>
              <a:rPr lang="en-GB" dirty="0"/>
              <a:t>from general population to these groups in the physical </a:t>
            </a:r>
            <a:r>
              <a:rPr lang="en-GB" dirty="0" smtClean="0"/>
              <a:t>sections of this self-reported outcome measure.</a:t>
            </a:r>
            <a:r>
              <a:rPr lang="en-GB" baseline="0" dirty="0" smtClean="0"/>
              <a:t> However, unlike CHF and COPD where rehab programmes are the norm, this type of approach is not routinely offered to our patients with CKD.</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46150" y="4860925"/>
            <a:ext cx="5207000" cy="460533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US" dirty="0" smtClean="0"/>
              <a:t>There are a number of factors</a:t>
            </a:r>
            <a:r>
              <a:rPr lang="en-US" baseline="0" dirty="0" smtClean="0"/>
              <a:t> which affect physical functioning in patients with CKD, particularly in dialysis patients. </a:t>
            </a:r>
            <a:r>
              <a:rPr lang="en-US" baseline="0" dirty="0" err="1" smtClean="0"/>
              <a:t>Anaemia</a:t>
            </a:r>
            <a:r>
              <a:rPr lang="en-US" baseline="0" dirty="0" smtClean="0"/>
              <a:t>, the effects of the aging process, comorbidity such as diabetes, the effects of dialysis, the rate of muscle protein break down exceeding the rate it is produced, and the effects of a decreased dietary intake. All these processes coupled with physical inactivity, the sedentary lifestyle adopted by many patients with CKD collectively have a major impact on muscles, causing muscle weakness and </a:t>
            </a:r>
            <a:r>
              <a:rPr lang="en-US" baseline="0" dirty="0" err="1" smtClean="0"/>
              <a:t>wasting.This</a:t>
            </a:r>
            <a:r>
              <a:rPr lang="en-US" baseline="0" dirty="0" smtClean="0"/>
              <a:t> in turn causes a decrease in exercise capacity and function which can be seen by doing exercise testing such as VO2peak cardiopulmonary testing.</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results from Kathy </a:t>
            </a:r>
            <a:r>
              <a:rPr lang="en-US" dirty="0" err="1" smtClean="0"/>
              <a:t>Sietsema’s</a:t>
            </a:r>
            <a:r>
              <a:rPr lang="en-US" dirty="0" smtClean="0"/>
              <a:t> study which evaluated the effect of exercise capacity on survival in175 dialysis</a:t>
            </a:r>
            <a:r>
              <a:rPr lang="en-US" baseline="0" dirty="0" smtClean="0"/>
              <a:t> patients. She showed that there was a distinct survival advantage for those patients who were able to achieve above 17.5l/kg/min during VO2 peak cardiopulmonary testing when patients  started dialysis.</a:t>
            </a:r>
            <a:endParaRPr lang="en-US" dirty="0"/>
          </a:p>
        </p:txBody>
      </p:sp>
      <p:sp>
        <p:nvSpPr>
          <p:cNvPr id="4" name="Slide Number Placeholder 3"/>
          <p:cNvSpPr>
            <a:spLocks noGrp="1"/>
          </p:cNvSpPr>
          <p:nvPr>
            <p:ph type="sldNum" sz="quarter" idx="10"/>
          </p:nvPr>
        </p:nvSpPr>
        <p:spPr/>
        <p:txBody>
          <a:bodyPr/>
          <a:lstStyle/>
          <a:p>
            <a:fld id="{B0C014A7-156B-E94E-B5E9-21BB2F41762E}" type="slidenum">
              <a:rPr lang="en-GB" smtClean="0"/>
              <a:pPr/>
              <a:t>5</a:t>
            </a:fld>
            <a:endParaRPr lang="en-GB"/>
          </a:p>
        </p:txBody>
      </p:sp>
    </p:spTree>
    <p:extLst>
      <p:ext uri="{BB962C8B-B14F-4D97-AF65-F5344CB8AC3E}">
        <p14:creationId xmlns:p14="http://schemas.microsoft.com/office/powerpoint/2010/main" val="316723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2DA426-656E-FF43-ACB8-843A4DA8F5C4}" type="slidenum">
              <a:rPr lang="en-GB"/>
              <a:pPr eaLnBrk="1" hangingPunct="1"/>
              <a:t>6</a:t>
            </a:fld>
            <a:endParaRPr lang="en-GB"/>
          </a:p>
        </p:txBody>
      </p:sp>
      <p:sp>
        <p:nvSpPr>
          <p:cNvPr id="40963" name="Rectangle 2"/>
          <p:cNvSpPr>
            <a:spLocks noGrp="1" noRot="1" noChangeAspect="1" noChangeArrowheads="1" noTextEdit="1"/>
          </p:cNvSpPr>
          <p:nvPr>
            <p:ph type="sldImg"/>
          </p:nvPr>
        </p:nvSpPr>
        <p:spPr>
          <a:xfrm>
            <a:off x="992188" y="768350"/>
            <a:ext cx="5116512" cy="3836988"/>
          </a:xfrm>
          <a:ln/>
        </p:spPr>
      </p:sp>
      <p:sp>
        <p:nvSpPr>
          <p:cNvPr id="409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dirty="0" smtClean="0"/>
              <a:t>Another study, this one by </a:t>
            </a:r>
            <a:r>
              <a:rPr lang="en-GB" dirty="0" err="1" smtClean="0"/>
              <a:t>O’hare</a:t>
            </a:r>
            <a:r>
              <a:rPr lang="en-GB" dirty="0" smtClean="0"/>
              <a:t> et al</a:t>
            </a:r>
            <a:r>
              <a:rPr lang="en-GB" baseline="0" dirty="0"/>
              <a:t> </a:t>
            </a:r>
            <a:r>
              <a:rPr lang="en-GB" dirty="0" smtClean="0"/>
              <a:t>shows </a:t>
            </a:r>
            <a:r>
              <a:rPr lang="en-GB" dirty="0"/>
              <a:t>the progressive improvement in survival year on year for non-sedentary versus sedentary patients </a:t>
            </a:r>
            <a:r>
              <a:rPr lang="en-GB" dirty="0" smtClean="0"/>
              <a:t>on</a:t>
            </a:r>
            <a:r>
              <a:rPr lang="en-GB" baseline="0" dirty="0" smtClean="0"/>
              <a:t> dialysis</a:t>
            </a:r>
            <a:r>
              <a:rPr lang="en-GB" dirty="0" smtClean="0"/>
              <a:t>.</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57F302-0951-0641-8A88-EE7D85297E97}" type="slidenum">
              <a:rPr lang="en-GB"/>
              <a:pPr eaLnBrk="1" hangingPunct="1"/>
              <a:t>7</a:t>
            </a:fld>
            <a:endParaRPr lang="en-GB"/>
          </a:p>
        </p:txBody>
      </p:sp>
      <p:sp>
        <p:nvSpPr>
          <p:cNvPr id="37891" name="Rectangle 2"/>
          <p:cNvSpPr>
            <a:spLocks noGrp="1" noRot="1" noChangeAspect="1" noChangeArrowheads="1" noTextEdit="1"/>
          </p:cNvSpPr>
          <p:nvPr>
            <p:ph type="sldImg"/>
          </p:nvPr>
        </p:nvSpPr>
        <p:spPr>
          <a:xfrm>
            <a:off x="992188" y="768350"/>
            <a:ext cx="5116512" cy="3836988"/>
          </a:xfrm>
          <a:ln/>
        </p:spPr>
      </p:sp>
      <p:sp>
        <p:nvSpPr>
          <p:cNvPr id="378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dirty="0" smtClean="0"/>
              <a:t>A study by Patrick </a:t>
            </a:r>
            <a:r>
              <a:rPr lang="en-GB" dirty="0" err="1" smtClean="0"/>
              <a:t>Naish</a:t>
            </a:r>
            <a:r>
              <a:rPr lang="en-GB" dirty="0" smtClean="0"/>
              <a:t> and Tom Mercer compared dialysis patients</a:t>
            </a:r>
            <a:r>
              <a:rPr lang="en-GB" baseline="0" dirty="0" smtClean="0"/>
              <a:t> with</a:t>
            </a:r>
            <a:r>
              <a:rPr lang="en-GB" dirty="0" smtClean="0"/>
              <a:t> </a:t>
            </a:r>
            <a:r>
              <a:rPr lang="en-GB" dirty="0"/>
              <a:t>age, gender and physical activity matched subjects in a number of exercise tests</a:t>
            </a:r>
            <a:r>
              <a:rPr lang="en-GB" dirty="0" smtClean="0"/>
              <a:t>. These are the results.</a:t>
            </a:r>
            <a:endParaRPr lang="en-GB" dirty="0"/>
          </a:p>
          <a:p>
            <a:pPr eaLnBrk="1" hangingPunct="1"/>
            <a:endParaRPr lang="en-GB" dirty="0"/>
          </a:p>
          <a:p>
            <a:pPr eaLnBrk="1" hangingPunct="1"/>
            <a:r>
              <a:rPr lang="en-GB" dirty="0" smtClean="0"/>
              <a:t>Once</a:t>
            </a:r>
            <a:r>
              <a:rPr lang="en-GB" baseline="0" dirty="0" smtClean="0"/>
              <a:t> again, you have the </a:t>
            </a:r>
            <a:r>
              <a:rPr lang="en-GB" dirty="0" smtClean="0"/>
              <a:t>VO2 </a:t>
            </a:r>
            <a:r>
              <a:rPr lang="en-GB" dirty="0"/>
              <a:t>peak </a:t>
            </a:r>
            <a:r>
              <a:rPr lang="en-GB" dirty="0" smtClean="0"/>
              <a:t>measure. Here we see a 33% deficit when comparing the patients with the control group.</a:t>
            </a:r>
            <a:endParaRPr lang="en-GB" dirty="0"/>
          </a:p>
          <a:p>
            <a:pPr eaLnBrk="1" hangingPunct="1"/>
            <a:r>
              <a:rPr lang="en-GB" dirty="0" smtClean="0"/>
              <a:t>The Sit </a:t>
            </a:r>
            <a:r>
              <a:rPr lang="en-GB" dirty="0"/>
              <a:t>to stand </a:t>
            </a:r>
            <a:r>
              <a:rPr lang="en-GB" dirty="0" smtClean="0"/>
              <a:t>60, </a:t>
            </a:r>
            <a:r>
              <a:rPr lang="en-GB" dirty="0"/>
              <a:t>a measure well used to determine </a:t>
            </a:r>
            <a:r>
              <a:rPr lang="en-GB" dirty="0" smtClean="0"/>
              <a:t>function where </a:t>
            </a:r>
            <a:r>
              <a:rPr lang="en-GB" dirty="0"/>
              <a:t>the subject completes their maximum sit to stand transfers in 60 seconds.</a:t>
            </a:r>
          </a:p>
          <a:p>
            <a:pPr eaLnBrk="1" hangingPunct="1"/>
            <a:r>
              <a:rPr lang="en-GB" dirty="0" smtClean="0"/>
              <a:t>The Sit </a:t>
            </a:r>
            <a:r>
              <a:rPr lang="en-GB" dirty="0"/>
              <a:t>to stand </a:t>
            </a:r>
            <a:r>
              <a:rPr lang="en-GB" dirty="0" smtClean="0"/>
              <a:t>5</a:t>
            </a:r>
            <a:r>
              <a:rPr lang="en-GB" baseline="0" dirty="0" smtClean="0"/>
              <a:t> is</a:t>
            </a:r>
            <a:r>
              <a:rPr lang="en-GB" dirty="0" smtClean="0"/>
              <a:t> </a:t>
            </a:r>
            <a:r>
              <a:rPr lang="en-GB" dirty="0"/>
              <a:t>a similar test </a:t>
            </a:r>
            <a:r>
              <a:rPr lang="en-GB" dirty="0" smtClean="0"/>
              <a:t>the time taken to do 5 sit to stand </a:t>
            </a:r>
            <a:r>
              <a:rPr lang="en-GB" dirty="0"/>
              <a:t>transfers is </a:t>
            </a:r>
            <a:r>
              <a:rPr lang="en-GB" dirty="0" smtClean="0"/>
              <a:t>measured.</a:t>
            </a:r>
            <a:endParaRPr lang="en-GB" dirty="0"/>
          </a:p>
          <a:p>
            <a:pPr eaLnBrk="1" hangingPunct="1"/>
            <a:r>
              <a:rPr lang="en-GB" dirty="0" smtClean="0"/>
              <a:t>And</a:t>
            </a:r>
            <a:r>
              <a:rPr lang="en-GB" baseline="0" dirty="0" smtClean="0"/>
              <a:t> lastly, an important measure of function – a </a:t>
            </a:r>
            <a:r>
              <a:rPr lang="en-GB" dirty="0" smtClean="0"/>
              <a:t>Stair </a:t>
            </a:r>
            <a:r>
              <a:rPr lang="en-GB" dirty="0"/>
              <a:t>climb / </a:t>
            </a:r>
            <a:r>
              <a:rPr lang="en-GB" dirty="0" smtClean="0"/>
              <a:t>descent, measured using</a:t>
            </a:r>
            <a:r>
              <a:rPr lang="en-GB" baseline="0" dirty="0" smtClean="0"/>
              <a:t> 22 steps, showed a massive 74 and 84% deficit respectively.</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16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now that we have had a brief look at</a:t>
            </a:r>
            <a:r>
              <a:rPr lang="en-US" baseline="0" dirty="0" smtClean="0"/>
              <a:t> </a:t>
            </a:r>
            <a:r>
              <a:rPr lang="en-US" dirty="0" smtClean="0"/>
              <a:t>why we think it is</a:t>
            </a:r>
            <a:r>
              <a:rPr lang="en-US" baseline="0" dirty="0" smtClean="0"/>
              <a:t> important for patients to do some activity, lets take </a:t>
            </a:r>
            <a:r>
              <a:rPr lang="en-US" baseline="0" dirty="0" err="1" smtClean="0"/>
              <a:t>abrief</a:t>
            </a:r>
            <a:r>
              <a:rPr lang="en-US" baseline="0" dirty="0" smtClean="0"/>
              <a:t> look at the evidence we have to support this.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it stands, t</a:t>
            </a:r>
            <a:r>
              <a:rPr lang="en-US" dirty="0" smtClean="0"/>
              <a:t>here </a:t>
            </a:r>
            <a:r>
              <a:rPr lang="en-US" dirty="0"/>
              <a:t>is over thirty years of research investigations into the effects of exercise training interventions on various physiological but also patient relevant outcomes.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There are 4 published systematic and meta-analytic reviews – Bobby </a:t>
            </a:r>
            <a:r>
              <a:rPr lang="en-GB" dirty="0" err="1" smtClean="0"/>
              <a:t>cheema’s</a:t>
            </a:r>
            <a:r>
              <a:rPr lang="en-GB" dirty="0" smtClean="0"/>
              <a:t> </a:t>
            </a:r>
            <a:r>
              <a:rPr lang="en-GB" dirty="0" err="1" smtClean="0"/>
              <a:t>rview</a:t>
            </a:r>
            <a:r>
              <a:rPr lang="en-GB" dirty="0" smtClean="0"/>
              <a:t> from 2005, Eva </a:t>
            </a:r>
            <a:r>
              <a:rPr lang="en-GB" dirty="0" err="1" smtClean="0"/>
              <a:t>Sgura-orti’s</a:t>
            </a:r>
            <a:r>
              <a:rPr lang="en-GB" dirty="0" smtClean="0"/>
              <a:t> review from 2010 and then the smart and </a:t>
            </a:r>
            <a:r>
              <a:rPr lang="en-GB" dirty="0" err="1" smtClean="0"/>
              <a:t>steele</a:t>
            </a:r>
            <a:r>
              <a:rPr lang="en-GB" dirty="0" smtClean="0"/>
              <a:t> review from the</a:t>
            </a:r>
            <a:r>
              <a:rPr lang="en-GB" baseline="0" dirty="0" smtClean="0"/>
              <a:t> </a:t>
            </a:r>
            <a:r>
              <a:rPr lang="en-GB" baseline="0" dirty="0" err="1" smtClean="0"/>
              <a:t>australian</a:t>
            </a:r>
            <a:r>
              <a:rPr lang="en-GB" baseline="0" dirty="0" smtClean="0"/>
              <a:t> group, and the log-awaited </a:t>
            </a:r>
            <a:r>
              <a:rPr lang="en-GB" baseline="0" dirty="0" err="1" smtClean="0"/>
              <a:t>cochrane</a:t>
            </a:r>
            <a:r>
              <a:rPr lang="en-GB" baseline="0" dirty="0" smtClean="0"/>
              <a:t> review from the </a:t>
            </a:r>
            <a:r>
              <a:rPr lang="en-GB" baseline="0" dirty="0" err="1" smtClean="0"/>
              <a:t>Karolinska</a:t>
            </a:r>
            <a:r>
              <a:rPr lang="en-GB" baseline="0" dirty="0" smtClean="0"/>
              <a:t> institute in 2011.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 will briefly summarise the conclusions from these reviews which are b</a:t>
            </a:r>
            <a:r>
              <a:rPr lang="en-GB" dirty="0" smtClean="0"/>
              <a:t>ased </a:t>
            </a:r>
            <a:r>
              <a:rPr lang="en-GB" dirty="0" smtClean="0"/>
              <a:t>on randomised controlled </a:t>
            </a:r>
            <a:r>
              <a:rPr lang="en-GB" dirty="0" smtClean="0"/>
              <a:t>exercise trials</a:t>
            </a:r>
            <a:r>
              <a:rPr lang="en-GB" baseline="0" dirty="0" smtClean="0"/>
              <a:t> </a:t>
            </a:r>
            <a:r>
              <a:rPr lang="en-GB" dirty="0" smtClean="0"/>
              <a:t>in </a:t>
            </a:r>
            <a:r>
              <a:rPr lang="en-GB" dirty="0" smtClean="0"/>
              <a:t>patients with </a:t>
            </a:r>
            <a:r>
              <a:rPr lang="en-GB" dirty="0" smtClean="0"/>
              <a:t>CKD. </a:t>
            </a:r>
            <a:endParaRPr lang="en-GB" dirty="0" smtClean="0"/>
          </a:p>
          <a:p>
            <a:endParaRPr lang="en-US" dirty="0" smtClean="0"/>
          </a:p>
          <a:p>
            <a:endParaRPr lang="en-US" dirty="0" smtClean="0"/>
          </a:p>
          <a:p>
            <a:endParaRPr lang="en-US" dirty="0"/>
          </a:p>
        </p:txBody>
      </p:sp>
      <p:sp>
        <p:nvSpPr>
          <p:cNvPr id="111620"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5E540C5-DB94-8B42-8BA8-10794AB56464}" type="slidenum">
              <a:rPr lang="en-GB" sz="1200">
                <a:cs typeface="ＭＳ Ｐゴシック" charset="0"/>
              </a:rPr>
              <a:pPr algn="r" eaLnBrk="1" hangingPunct="1"/>
              <a:t>8</a:t>
            </a:fld>
            <a:endParaRPr lang="en-GB" sz="120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36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b="1" dirty="0" smtClean="0"/>
              <a:t>Aerobic </a:t>
            </a:r>
            <a:r>
              <a:rPr lang="en-GB" b="1" dirty="0"/>
              <a:t>only</a:t>
            </a:r>
            <a:r>
              <a:rPr lang="en-GB" dirty="0"/>
              <a:t> based exercise training  performed during dialysis or on an off dialysis day significantly and to a large </a:t>
            </a:r>
            <a:r>
              <a:rPr lang="en-GB" dirty="0" smtClean="0"/>
              <a:t>extent</a:t>
            </a:r>
            <a:r>
              <a:rPr lang="en-GB" baseline="0" dirty="0" smtClean="0"/>
              <a:t> </a:t>
            </a:r>
            <a:r>
              <a:rPr lang="en-GB" dirty="0" smtClean="0"/>
              <a:t>improves cardiovascular fitness</a:t>
            </a:r>
            <a:endParaRPr lang="en-GB" dirty="0" smtClean="0"/>
          </a:p>
          <a:p>
            <a:endParaRPr lang="en-GB" dirty="0" smtClean="0"/>
          </a:p>
          <a:p>
            <a:r>
              <a:rPr lang="en-GB" dirty="0" smtClean="0"/>
              <a:t>The trials mainly used VO2 peak as an outcome measure and showed improvements </a:t>
            </a:r>
            <a:r>
              <a:rPr lang="en-GB" dirty="0"/>
              <a:t>from 17 to 50%  in some cases. </a:t>
            </a:r>
            <a:endParaRPr lang="en-GB" dirty="0" smtClean="0"/>
          </a:p>
          <a:p>
            <a:endParaRPr lang="en-GB" dirty="0" smtClean="0"/>
          </a:p>
          <a:p>
            <a:r>
              <a:rPr lang="en-US" dirty="0" smtClean="0"/>
              <a:t>When </a:t>
            </a:r>
            <a:r>
              <a:rPr lang="en-US" dirty="0"/>
              <a:t>comparing the effectiveness of exercise </a:t>
            </a:r>
            <a:r>
              <a:rPr lang="en-US" dirty="0" err="1"/>
              <a:t>programmes</a:t>
            </a:r>
            <a:r>
              <a:rPr lang="en-US" dirty="0"/>
              <a:t> implemented during dialysis or on a non dialysis </a:t>
            </a:r>
            <a:r>
              <a:rPr lang="en-US" dirty="0" smtClean="0"/>
              <a:t>day,. It appears that although non-dialysis exercise is more effective, there are also larger drop-outs. It </a:t>
            </a:r>
            <a:r>
              <a:rPr lang="en-US" dirty="0"/>
              <a:t>may be slightly unrealistic to expect patients receiving hospital-delivered </a:t>
            </a:r>
            <a:r>
              <a:rPr lang="en-US" dirty="0" err="1"/>
              <a:t>haemodialysis</a:t>
            </a:r>
            <a:r>
              <a:rPr lang="en-US" dirty="0"/>
              <a:t> </a:t>
            </a:r>
            <a:r>
              <a:rPr lang="en-US" dirty="0" smtClean="0"/>
              <a:t>3 times a wee</a:t>
            </a:r>
            <a:r>
              <a:rPr lang="en-US" baseline="0" dirty="0" smtClean="0"/>
              <a:t>k </a:t>
            </a:r>
            <a:r>
              <a:rPr lang="en-US" dirty="0" smtClean="0"/>
              <a:t>to </a:t>
            </a:r>
            <a:r>
              <a:rPr lang="en-US" dirty="0"/>
              <a:t>attend additional hospital or community based exercise classes on non dialysis days at least in the UK environment. </a:t>
            </a:r>
            <a:endParaRPr lang="en-GB" dirty="0"/>
          </a:p>
          <a:p>
            <a:r>
              <a:rPr lang="en-US" dirty="0"/>
              <a:t> </a:t>
            </a:r>
            <a:endParaRPr lang="en-GB" dirty="0"/>
          </a:p>
          <a:p>
            <a:r>
              <a:rPr lang="en-GB" dirty="0" smtClean="0"/>
              <a:t>Unfortunately, the aerobic only  based exercise did not seem to significantly improve objectively measures</a:t>
            </a:r>
            <a:r>
              <a:rPr lang="en-GB" baseline="0" dirty="0" smtClean="0"/>
              <a:t> of</a:t>
            </a:r>
            <a:r>
              <a:rPr lang="en-GB" dirty="0" smtClean="0"/>
              <a:t> functional capacity that relates to activities of daily living such as walking capacity, ability to stand up from a chair, stair climbing </a:t>
            </a:r>
            <a:r>
              <a:rPr lang="en-GB" dirty="0" err="1" smtClean="0"/>
              <a:t>etc</a:t>
            </a:r>
            <a:r>
              <a:rPr lang="en-GB" dirty="0" smtClean="0"/>
              <a:t> .</a:t>
            </a:r>
            <a:r>
              <a:rPr lang="en-GB" baseline="0" dirty="0" smtClean="0"/>
              <a:t> </a:t>
            </a:r>
            <a:r>
              <a:rPr lang="en-GB" dirty="0" smtClean="0"/>
              <a:t>A likely reason for this surprising lack of effect, could be the relatively small number of studies (4)  and thus patients who were analysed (n=71),</a:t>
            </a:r>
            <a:r>
              <a:rPr lang="en-GB" baseline="0" dirty="0" smtClean="0"/>
              <a:t> or the fact that in order to gain improvements in functional measures, specific training regimes may need to implemented.</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Quality of life seemed to be improved overall but the majority of studies report improvements in the physical component </a:t>
            </a:r>
            <a:r>
              <a:rPr lang="en-GB" dirty="0" err="1" smtClean="0"/>
              <a:t>subscores</a:t>
            </a:r>
            <a:r>
              <a:rPr lang="en-GB" dirty="0" smtClean="0"/>
              <a:t>, with only random improvements in other elements of quality of life such as vitality, social function, general health. </a:t>
            </a:r>
          </a:p>
          <a:p>
            <a:endParaRPr lang="en-GB" baseline="0" dirty="0" smtClean="0"/>
          </a:p>
          <a:p>
            <a:endParaRPr lang="en-GB" baseline="0" dirty="0" smtClean="0"/>
          </a:p>
          <a:p>
            <a:endParaRPr lang="en-GB" dirty="0" smtClean="0"/>
          </a:p>
          <a:p>
            <a:endParaRPr lang="en-GB" dirty="0" smtClean="0"/>
          </a:p>
        </p:txBody>
      </p:sp>
      <p:sp>
        <p:nvSpPr>
          <p:cNvPr id="113668" name="Slide Number Placeholder 3"/>
          <p:cNvSpPr txBox="1">
            <a:spLocks noGrp="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6C9E4FA-9AA5-4243-AA81-986AB5647B3B}" type="slidenum">
              <a:rPr lang="en-GB" sz="1200">
                <a:cs typeface="ＭＳ Ｐゴシック" charset="0"/>
              </a:rPr>
              <a:pPr algn="r" eaLnBrk="1" hangingPunct="1"/>
              <a:t>9</a:t>
            </a:fld>
            <a:endParaRPr lang="en-GB" sz="120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7005F8-F0BD-344A-B4B5-3543B73B75BA}" type="slidenum">
              <a:rPr lang="en-GB"/>
              <a:pPr/>
              <a:t>‹#›</a:t>
            </a:fld>
            <a:endParaRPr lang="en-GB"/>
          </a:p>
        </p:txBody>
      </p:sp>
    </p:spTree>
    <p:extLst>
      <p:ext uri="{BB962C8B-B14F-4D97-AF65-F5344CB8AC3E}">
        <p14:creationId xmlns:p14="http://schemas.microsoft.com/office/powerpoint/2010/main" val="4037572525"/>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62ED58-7673-9E45-B4AD-60A8CB4FB61F}" type="slidenum">
              <a:rPr lang="en-GB"/>
              <a:pPr/>
              <a:t>‹#›</a:t>
            </a:fld>
            <a:endParaRPr lang="en-GB"/>
          </a:p>
        </p:txBody>
      </p:sp>
    </p:spTree>
    <p:extLst>
      <p:ext uri="{BB962C8B-B14F-4D97-AF65-F5344CB8AC3E}">
        <p14:creationId xmlns:p14="http://schemas.microsoft.com/office/powerpoint/2010/main" val="456640169"/>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38225"/>
            <a:ext cx="2058988" cy="5441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38225"/>
            <a:ext cx="6029325"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D3C8AF-E8E4-174B-B5CB-8A1B92A11262}" type="slidenum">
              <a:rPr lang="en-GB"/>
              <a:pPr/>
              <a:t>‹#›</a:t>
            </a:fld>
            <a:endParaRPr lang="en-GB"/>
          </a:p>
        </p:txBody>
      </p:sp>
    </p:spTree>
    <p:extLst>
      <p:ext uri="{BB962C8B-B14F-4D97-AF65-F5344CB8AC3E}">
        <p14:creationId xmlns:p14="http://schemas.microsoft.com/office/powerpoint/2010/main" val="1947790337"/>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38225"/>
            <a:ext cx="8240713" cy="544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7647C6C-F331-104A-9EB6-92986DE80E24}" type="slidenum">
              <a:rPr lang="en-GB"/>
              <a:pPr/>
              <a:t>‹#›</a:t>
            </a:fld>
            <a:endParaRPr lang="en-GB"/>
          </a:p>
        </p:txBody>
      </p:sp>
    </p:spTree>
    <p:extLst>
      <p:ext uri="{BB962C8B-B14F-4D97-AF65-F5344CB8AC3E}">
        <p14:creationId xmlns:p14="http://schemas.microsoft.com/office/powerpoint/2010/main" val="2377531409"/>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1BCA07-A871-4345-BA54-28BDF681444E}" type="slidenum">
              <a:rPr lang="en-GB"/>
              <a:pPr/>
              <a:t>‹#›</a:t>
            </a:fld>
            <a:endParaRPr lang="en-GB"/>
          </a:p>
        </p:txBody>
      </p:sp>
    </p:spTree>
    <p:extLst>
      <p:ext uri="{BB962C8B-B14F-4D97-AF65-F5344CB8AC3E}">
        <p14:creationId xmlns:p14="http://schemas.microsoft.com/office/powerpoint/2010/main" val="1022250558"/>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FB15A0-8BB2-6E44-8E2B-3A09C9DE2AC7}" type="slidenum">
              <a:rPr lang="en-GB"/>
              <a:pPr/>
              <a:t>‹#›</a:t>
            </a:fld>
            <a:endParaRPr lang="en-GB"/>
          </a:p>
        </p:txBody>
      </p:sp>
    </p:spTree>
    <p:extLst>
      <p:ext uri="{BB962C8B-B14F-4D97-AF65-F5344CB8AC3E}">
        <p14:creationId xmlns:p14="http://schemas.microsoft.com/office/powerpoint/2010/main" val="1482614887"/>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06600"/>
            <a:ext cx="4038600" cy="4473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64B9DF-D6EC-E545-B57D-94C857AF7948}" type="slidenum">
              <a:rPr lang="en-GB"/>
              <a:pPr/>
              <a:t>‹#›</a:t>
            </a:fld>
            <a:endParaRPr lang="en-GB"/>
          </a:p>
        </p:txBody>
      </p:sp>
    </p:spTree>
    <p:extLst>
      <p:ext uri="{BB962C8B-B14F-4D97-AF65-F5344CB8AC3E}">
        <p14:creationId xmlns:p14="http://schemas.microsoft.com/office/powerpoint/2010/main" val="3956724774"/>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03A9AD5-217A-554C-8696-CC0145BE6F9C}" type="slidenum">
              <a:rPr lang="en-GB"/>
              <a:pPr/>
              <a:t>‹#›</a:t>
            </a:fld>
            <a:endParaRPr lang="en-GB"/>
          </a:p>
        </p:txBody>
      </p:sp>
    </p:spTree>
    <p:extLst>
      <p:ext uri="{BB962C8B-B14F-4D97-AF65-F5344CB8AC3E}">
        <p14:creationId xmlns:p14="http://schemas.microsoft.com/office/powerpoint/2010/main" val="1225501960"/>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10106F-264F-924A-95A8-F1B25FA41465}" type="slidenum">
              <a:rPr lang="en-GB"/>
              <a:pPr/>
              <a:t>‹#›</a:t>
            </a:fld>
            <a:endParaRPr lang="en-GB"/>
          </a:p>
        </p:txBody>
      </p:sp>
    </p:spTree>
    <p:extLst>
      <p:ext uri="{BB962C8B-B14F-4D97-AF65-F5344CB8AC3E}">
        <p14:creationId xmlns:p14="http://schemas.microsoft.com/office/powerpoint/2010/main" val="4221249332"/>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79D3F7-F462-8C4F-A779-75DEDED13DAC}" type="slidenum">
              <a:rPr lang="en-GB"/>
              <a:pPr/>
              <a:t>‹#›</a:t>
            </a:fld>
            <a:endParaRPr lang="en-GB"/>
          </a:p>
        </p:txBody>
      </p:sp>
    </p:spTree>
    <p:extLst>
      <p:ext uri="{BB962C8B-B14F-4D97-AF65-F5344CB8AC3E}">
        <p14:creationId xmlns:p14="http://schemas.microsoft.com/office/powerpoint/2010/main" val="607729806"/>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23DCEF-6B86-E445-86F2-35D8F66BA4B5}" type="slidenum">
              <a:rPr lang="en-GB"/>
              <a:pPr/>
              <a:t>‹#›</a:t>
            </a:fld>
            <a:endParaRPr lang="en-GB"/>
          </a:p>
        </p:txBody>
      </p:sp>
    </p:spTree>
    <p:extLst>
      <p:ext uri="{BB962C8B-B14F-4D97-AF65-F5344CB8AC3E}">
        <p14:creationId xmlns:p14="http://schemas.microsoft.com/office/powerpoint/2010/main" val="2313049875"/>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630181-4E5E-5E4E-A561-681BC8D2B871}" type="slidenum">
              <a:rPr lang="en-GB"/>
              <a:pPr/>
              <a:t>‹#›</a:t>
            </a:fld>
            <a:endParaRPr lang="en-GB"/>
          </a:p>
        </p:txBody>
      </p:sp>
    </p:spTree>
    <p:extLst>
      <p:ext uri="{BB962C8B-B14F-4D97-AF65-F5344CB8AC3E}">
        <p14:creationId xmlns:p14="http://schemas.microsoft.com/office/powerpoint/2010/main" val="2280855596"/>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9525"/>
            <a:ext cx="9144000" cy="906463"/>
          </a:xfrm>
          <a:prstGeom prst="rect">
            <a:avLst/>
          </a:prstGeom>
          <a:solidFill>
            <a:srgbClr val="0072C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027" name="Rectangle 2"/>
          <p:cNvSpPr>
            <a:spLocks noGrp="1" noChangeArrowheads="1"/>
          </p:cNvSpPr>
          <p:nvPr>
            <p:ph type="title"/>
          </p:nvPr>
        </p:nvSpPr>
        <p:spPr bwMode="auto">
          <a:xfrm>
            <a:off x="468313" y="1038225"/>
            <a:ext cx="82296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2006600"/>
            <a:ext cx="82296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2" name="Rectangle 4"/>
          <p:cNvSpPr>
            <a:spLocks noGrp="1" noChangeArrowheads="1"/>
          </p:cNvSpPr>
          <p:nvPr>
            <p:ph type="dt" sz="half" idx="2"/>
          </p:nvPr>
        </p:nvSpPr>
        <p:spPr bwMode="auto">
          <a:xfrm>
            <a:off x="457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atin typeface="+mn-lt"/>
                <a:ea typeface="+mn-ea"/>
              </a:defRPr>
            </a:lvl1pPr>
          </a:lstStyle>
          <a:p>
            <a:pPr>
              <a:defRPr/>
            </a:pPr>
            <a:endParaRPr lang="en-GB"/>
          </a:p>
        </p:txBody>
      </p:sp>
      <p:sp>
        <p:nvSpPr>
          <p:cNvPr id="7173" name="Rectangle 5"/>
          <p:cNvSpPr>
            <a:spLocks noGrp="1" noChangeArrowheads="1"/>
          </p:cNvSpPr>
          <p:nvPr>
            <p:ph type="ftr" sz="quarter" idx="3"/>
          </p:nvPr>
        </p:nvSpPr>
        <p:spPr bwMode="auto">
          <a:xfrm>
            <a:off x="3124200" y="6524625"/>
            <a:ext cx="2895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a:defRPr/>
            </a:pPr>
            <a:endParaRPr lang="en-US"/>
          </a:p>
        </p:txBody>
      </p:sp>
      <p:sp>
        <p:nvSpPr>
          <p:cNvPr id="7174" name="Rectangle 6"/>
          <p:cNvSpPr>
            <a:spLocks noGrp="1" noChangeArrowheads="1"/>
          </p:cNvSpPr>
          <p:nvPr>
            <p:ph type="sldNum" sz="quarter" idx="4"/>
          </p:nvPr>
        </p:nvSpPr>
        <p:spPr bwMode="auto">
          <a:xfrm>
            <a:off x="6553200" y="6545263"/>
            <a:ext cx="2133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Frutiger 55 Roman" charset="0"/>
              </a:defRPr>
            </a:lvl1pPr>
          </a:lstStyle>
          <a:p>
            <a:fld id="{ADA5FF52-94E3-134E-865A-56AEAF5FECFD}" type="slidenum">
              <a:rPr lang="en-GB"/>
              <a:pPr/>
              <a:t>‹#›</a:t>
            </a:fld>
            <a:endParaRPr lang="en-GB"/>
          </a:p>
        </p:txBody>
      </p:sp>
      <p:sp>
        <p:nvSpPr>
          <p:cNvPr id="1032" name="Freeform 22"/>
          <p:cNvSpPr>
            <a:spLocks/>
          </p:cNvSpPr>
          <p:nvPr userDrawn="1"/>
        </p:nvSpPr>
        <p:spPr bwMode="auto">
          <a:xfrm>
            <a:off x="90488" y="58738"/>
            <a:ext cx="755650" cy="755650"/>
          </a:xfrm>
          <a:custGeom>
            <a:avLst/>
            <a:gdLst>
              <a:gd name="T0" fmla="*/ 0 w 1088"/>
              <a:gd name="T1" fmla="*/ 46534 h 1088"/>
              <a:gd name="T2" fmla="*/ 0 w 1088"/>
              <a:gd name="T3" fmla="*/ 708422 h 1088"/>
              <a:gd name="T4" fmla="*/ 2778 w 1088"/>
              <a:gd name="T5" fmla="*/ 723007 h 1088"/>
              <a:gd name="T6" fmla="*/ 9029 w 1088"/>
              <a:gd name="T7" fmla="*/ 736203 h 1088"/>
              <a:gd name="T8" fmla="*/ 19447 w 1088"/>
              <a:gd name="T9" fmla="*/ 746621 h 1088"/>
              <a:gd name="T10" fmla="*/ 32643 w 1088"/>
              <a:gd name="T11" fmla="*/ 752872 h 1088"/>
              <a:gd name="T12" fmla="*/ 47228 w 1088"/>
              <a:gd name="T13" fmla="*/ 755650 h 1088"/>
              <a:gd name="T14" fmla="*/ 709116 w 1088"/>
              <a:gd name="T15" fmla="*/ 755650 h 1088"/>
              <a:gd name="T16" fmla="*/ 723007 w 1088"/>
              <a:gd name="T17" fmla="*/ 752872 h 1088"/>
              <a:gd name="T18" fmla="*/ 736203 w 1088"/>
              <a:gd name="T19" fmla="*/ 746621 h 1088"/>
              <a:gd name="T20" fmla="*/ 746621 w 1088"/>
              <a:gd name="T21" fmla="*/ 736203 h 1088"/>
              <a:gd name="T22" fmla="*/ 752872 w 1088"/>
              <a:gd name="T23" fmla="*/ 723007 h 1088"/>
              <a:gd name="T24" fmla="*/ 755650 w 1088"/>
              <a:gd name="T25" fmla="*/ 709811 h 1088"/>
              <a:gd name="T26" fmla="*/ 755650 w 1088"/>
              <a:gd name="T27" fmla="*/ 45839 h 1088"/>
              <a:gd name="T28" fmla="*/ 752872 w 1088"/>
              <a:gd name="T29" fmla="*/ 32643 h 1088"/>
              <a:gd name="T30" fmla="*/ 746621 w 1088"/>
              <a:gd name="T31" fmla="*/ 19447 h 1088"/>
              <a:gd name="T32" fmla="*/ 736203 w 1088"/>
              <a:gd name="T33" fmla="*/ 9029 h 1088"/>
              <a:gd name="T34" fmla="*/ 723007 w 1088"/>
              <a:gd name="T35" fmla="*/ 2778 h 1088"/>
              <a:gd name="T36" fmla="*/ 709811 w 1088"/>
              <a:gd name="T37" fmla="*/ 0 h 1088"/>
              <a:gd name="T38" fmla="*/ 45839 w 1088"/>
              <a:gd name="T39" fmla="*/ 0 h 1088"/>
              <a:gd name="T40" fmla="*/ 32643 w 1088"/>
              <a:gd name="T41" fmla="*/ 2778 h 1088"/>
              <a:gd name="T42" fmla="*/ 19447 w 1088"/>
              <a:gd name="T43" fmla="*/ 9029 h 1088"/>
              <a:gd name="T44" fmla="*/ 9029 w 1088"/>
              <a:gd name="T45" fmla="*/ 19447 h 1088"/>
              <a:gd name="T46" fmla="*/ 2778 w 1088"/>
              <a:gd name="T47" fmla="*/ 32643 h 1088"/>
              <a:gd name="T48" fmla="*/ 0 w 1088"/>
              <a:gd name="T49" fmla="*/ 46534 h 1088"/>
              <a:gd name="T50" fmla="*/ 0 w 1088"/>
              <a:gd name="T51" fmla="*/ 46534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23"/>
          <p:cNvSpPr>
            <a:spLocks noEditPoints="1"/>
          </p:cNvSpPr>
          <p:nvPr userDrawn="1"/>
        </p:nvSpPr>
        <p:spPr bwMode="auto">
          <a:xfrm rot="-5400000">
            <a:off x="-61119" y="297657"/>
            <a:ext cx="663575" cy="265112"/>
          </a:xfrm>
          <a:custGeom>
            <a:avLst/>
            <a:gdLst>
              <a:gd name="T0" fmla="*/ 27127 w 954"/>
              <a:gd name="T1" fmla="*/ 203556 h 379"/>
              <a:gd name="T2" fmla="*/ 27127 w 954"/>
              <a:gd name="T3" fmla="*/ 93734 h 379"/>
              <a:gd name="T4" fmla="*/ 150243 w 954"/>
              <a:gd name="T5" fmla="*/ 203556 h 379"/>
              <a:gd name="T6" fmla="*/ 195456 w 954"/>
              <a:gd name="T7" fmla="*/ 29379 h 379"/>
              <a:gd name="T8" fmla="*/ 168328 w 954"/>
              <a:gd name="T9" fmla="*/ 60857 h 379"/>
              <a:gd name="T10" fmla="*/ 325527 w 954"/>
              <a:gd name="T11" fmla="*/ 129408 h 379"/>
              <a:gd name="T12" fmla="*/ 307443 w 954"/>
              <a:gd name="T13" fmla="*/ 81142 h 379"/>
              <a:gd name="T14" fmla="*/ 264317 w 954"/>
              <a:gd name="T15" fmla="*/ 94433 h 379"/>
              <a:gd name="T16" fmla="*/ 254579 w 954"/>
              <a:gd name="T17" fmla="*/ 203556 h 379"/>
              <a:gd name="T18" fmla="*/ 253884 w 954"/>
              <a:gd name="T19" fmla="*/ 82541 h 379"/>
              <a:gd name="T20" fmla="*/ 285184 w 954"/>
              <a:gd name="T21" fmla="*/ 59458 h 379"/>
              <a:gd name="T22" fmla="*/ 338048 w 954"/>
              <a:gd name="T23" fmla="*/ 73448 h 379"/>
              <a:gd name="T24" fmla="*/ 350568 w 954"/>
              <a:gd name="T25" fmla="*/ 203556 h 379"/>
              <a:gd name="T26" fmla="*/ 404822 w 954"/>
              <a:gd name="T27" fmla="*/ 260915 h 379"/>
              <a:gd name="T28" fmla="*/ 421516 w 954"/>
              <a:gd name="T29" fmla="*/ 242028 h 379"/>
              <a:gd name="T30" fmla="*/ 469511 w 954"/>
              <a:gd name="T31" fmla="*/ 231536 h 379"/>
              <a:gd name="T32" fmla="*/ 480640 w 954"/>
              <a:gd name="T33" fmla="*/ 181172 h 379"/>
              <a:gd name="T34" fmla="*/ 447252 w 954"/>
              <a:gd name="T35" fmla="*/ 202157 h 379"/>
              <a:gd name="T36" fmla="*/ 397867 w 954"/>
              <a:gd name="T37" fmla="*/ 190965 h 379"/>
              <a:gd name="T38" fmla="*/ 375608 w 954"/>
              <a:gd name="T39" fmla="*/ 132906 h 379"/>
              <a:gd name="T40" fmla="*/ 398562 w 954"/>
              <a:gd name="T41" fmla="*/ 71349 h 379"/>
              <a:gd name="T42" fmla="*/ 447948 w 954"/>
              <a:gd name="T43" fmla="*/ 58758 h 379"/>
              <a:gd name="T44" fmla="*/ 482031 w 954"/>
              <a:gd name="T45" fmla="*/ 81842 h 379"/>
              <a:gd name="T46" fmla="*/ 505680 w 954"/>
              <a:gd name="T47" fmla="*/ 196561 h 379"/>
              <a:gd name="T48" fmla="*/ 483422 w 954"/>
              <a:gd name="T49" fmla="*/ 252521 h 379"/>
              <a:gd name="T50" fmla="*/ 470902 w 954"/>
              <a:gd name="T51" fmla="*/ 94433 h 379"/>
              <a:gd name="T52" fmla="*/ 429167 w 954"/>
              <a:gd name="T53" fmla="*/ 81142 h 379"/>
              <a:gd name="T54" fmla="*/ 402040 w 954"/>
              <a:gd name="T55" fmla="*/ 131507 h 379"/>
              <a:gd name="T56" fmla="*/ 420821 w 954"/>
              <a:gd name="T57" fmla="*/ 174876 h 379"/>
              <a:gd name="T58" fmla="*/ 461164 w 954"/>
              <a:gd name="T59" fmla="*/ 174876 h 379"/>
              <a:gd name="T60" fmla="*/ 480640 w 954"/>
              <a:gd name="T61" fmla="*/ 133605 h 379"/>
              <a:gd name="T62" fmla="*/ 555761 w 954"/>
              <a:gd name="T63" fmla="*/ 76945 h 379"/>
              <a:gd name="T64" fmla="*/ 555761 w 954"/>
              <a:gd name="T65" fmla="*/ 76945 h 379"/>
              <a:gd name="T66" fmla="*/ 627405 w 954"/>
              <a:gd name="T67" fmla="*/ 119615 h 379"/>
              <a:gd name="T68" fmla="*/ 649664 w 954"/>
              <a:gd name="T69" fmla="*/ 132206 h 379"/>
              <a:gd name="T70" fmla="*/ 660793 w 954"/>
              <a:gd name="T71" fmla="*/ 146196 h 379"/>
              <a:gd name="T72" fmla="*/ 656619 w 954"/>
              <a:gd name="T73" fmla="*/ 186768 h 379"/>
              <a:gd name="T74" fmla="*/ 614885 w 954"/>
              <a:gd name="T75" fmla="*/ 206354 h 379"/>
              <a:gd name="T76" fmla="*/ 577324 w 954"/>
              <a:gd name="T77" fmla="*/ 198659 h 379"/>
              <a:gd name="T78" fmla="*/ 603756 w 954"/>
              <a:gd name="T79" fmla="*/ 183970 h 379"/>
              <a:gd name="T80" fmla="*/ 632274 w 954"/>
              <a:gd name="T81" fmla="*/ 176975 h 379"/>
              <a:gd name="T82" fmla="*/ 634361 w 954"/>
              <a:gd name="T83" fmla="*/ 155989 h 379"/>
              <a:gd name="T84" fmla="*/ 606538 w 954"/>
              <a:gd name="T85" fmla="*/ 137802 h 379"/>
              <a:gd name="T86" fmla="*/ 585671 w 954"/>
              <a:gd name="T87" fmla="*/ 123812 h 379"/>
              <a:gd name="T88" fmla="*/ 578020 w 954"/>
              <a:gd name="T89" fmla="*/ 87438 h 379"/>
              <a:gd name="T90" fmla="*/ 611407 w 954"/>
              <a:gd name="T91" fmla="*/ 58758 h 379"/>
              <a:gd name="T92" fmla="*/ 653837 w 954"/>
              <a:gd name="T93" fmla="*/ 85339 h 379"/>
              <a:gd name="T94" fmla="*/ 632970 w 954"/>
              <a:gd name="T95" fmla="*/ 79743 h 379"/>
              <a:gd name="T96" fmla="*/ 607234 w 954"/>
              <a:gd name="T97" fmla="*/ 85339 h 379"/>
              <a:gd name="T98" fmla="*/ 603060 w 954"/>
              <a:gd name="T99" fmla="*/ 99330 h 379"/>
              <a:gd name="T100" fmla="*/ 612103 w 954"/>
              <a:gd name="T101" fmla="*/ 111921 h 3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379">
                <a:moveTo>
                  <a:pt x="216" y="291"/>
                </a:moveTo>
                <a:lnTo>
                  <a:pt x="160" y="291"/>
                </a:lnTo>
                <a:lnTo>
                  <a:pt x="39" y="154"/>
                </a:lnTo>
                <a:lnTo>
                  <a:pt x="39" y="291"/>
                </a:lnTo>
                <a:lnTo>
                  <a:pt x="0" y="291"/>
                </a:lnTo>
                <a:lnTo>
                  <a:pt x="0" y="12"/>
                </a:lnTo>
                <a:lnTo>
                  <a:pt x="39" y="12"/>
                </a:lnTo>
                <a:lnTo>
                  <a:pt x="39" y="134"/>
                </a:lnTo>
                <a:lnTo>
                  <a:pt x="155" y="12"/>
                </a:lnTo>
                <a:lnTo>
                  <a:pt x="205" y="12"/>
                </a:lnTo>
                <a:lnTo>
                  <a:pt x="79" y="143"/>
                </a:lnTo>
                <a:lnTo>
                  <a:pt x="216" y="291"/>
                </a:lnTo>
                <a:close/>
                <a:moveTo>
                  <a:pt x="240" y="42"/>
                </a:moveTo>
                <a:lnTo>
                  <a:pt x="240" y="0"/>
                </a:lnTo>
                <a:lnTo>
                  <a:pt x="281" y="0"/>
                </a:lnTo>
                <a:lnTo>
                  <a:pt x="281" y="42"/>
                </a:lnTo>
                <a:lnTo>
                  <a:pt x="240" y="42"/>
                </a:lnTo>
                <a:close/>
                <a:moveTo>
                  <a:pt x="278" y="291"/>
                </a:moveTo>
                <a:lnTo>
                  <a:pt x="242" y="291"/>
                </a:lnTo>
                <a:lnTo>
                  <a:pt x="242" y="87"/>
                </a:lnTo>
                <a:lnTo>
                  <a:pt x="278" y="87"/>
                </a:lnTo>
                <a:lnTo>
                  <a:pt x="278" y="291"/>
                </a:lnTo>
                <a:close/>
                <a:moveTo>
                  <a:pt x="468" y="291"/>
                </a:moveTo>
                <a:lnTo>
                  <a:pt x="468" y="185"/>
                </a:lnTo>
                <a:lnTo>
                  <a:pt x="467" y="159"/>
                </a:lnTo>
                <a:lnTo>
                  <a:pt x="462" y="140"/>
                </a:lnTo>
                <a:lnTo>
                  <a:pt x="454" y="125"/>
                </a:lnTo>
                <a:lnTo>
                  <a:pt x="442" y="116"/>
                </a:lnTo>
                <a:lnTo>
                  <a:pt x="426" y="112"/>
                </a:lnTo>
                <a:lnTo>
                  <a:pt x="407" y="115"/>
                </a:lnTo>
                <a:lnTo>
                  <a:pt x="392" y="123"/>
                </a:lnTo>
                <a:lnTo>
                  <a:pt x="380" y="135"/>
                </a:lnTo>
                <a:lnTo>
                  <a:pt x="372" y="152"/>
                </a:lnTo>
                <a:lnTo>
                  <a:pt x="367" y="172"/>
                </a:lnTo>
                <a:lnTo>
                  <a:pt x="366" y="196"/>
                </a:lnTo>
                <a:lnTo>
                  <a:pt x="366" y="291"/>
                </a:lnTo>
                <a:lnTo>
                  <a:pt x="330" y="291"/>
                </a:lnTo>
                <a:lnTo>
                  <a:pt x="330" y="87"/>
                </a:lnTo>
                <a:lnTo>
                  <a:pt x="365" y="87"/>
                </a:lnTo>
                <a:lnTo>
                  <a:pt x="365" y="118"/>
                </a:lnTo>
                <a:lnTo>
                  <a:pt x="366" y="118"/>
                </a:lnTo>
                <a:lnTo>
                  <a:pt x="377" y="103"/>
                </a:lnTo>
                <a:lnTo>
                  <a:pt x="392" y="92"/>
                </a:lnTo>
                <a:lnTo>
                  <a:pt x="410" y="85"/>
                </a:lnTo>
                <a:lnTo>
                  <a:pt x="430" y="82"/>
                </a:lnTo>
                <a:lnTo>
                  <a:pt x="452" y="85"/>
                </a:lnTo>
                <a:lnTo>
                  <a:pt x="472" y="93"/>
                </a:lnTo>
                <a:lnTo>
                  <a:pt x="486" y="105"/>
                </a:lnTo>
                <a:lnTo>
                  <a:pt x="497" y="122"/>
                </a:lnTo>
                <a:lnTo>
                  <a:pt x="503" y="143"/>
                </a:lnTo>
                <a:lnTo>
                  <a:pt x="504" y="170"/>
                </a:lnTo>
                <a:lnTo>
                  <a:pt x="504" y="291"/>
                </a:lnTo>
                <a:lnTo>
                  <a:pt x="468" y="291"/>
                </a:lnTo>
                <a:close/>
                <a:moveTo>
                  <a:pt x="625" y="379"/>
                </a:moveTo>
                <a:lnTo>
                  <a:pt x="606" y="377"/>
                </a:lnTo>
                <a:lnTo>
                  <a:pt x="582" y="373"/>
                </a:lnTo>
                <a:lnTo>
                  <a:pt x="554" y="364"/>
                </a:lnTo>
                <a:lnTo>
                  <a:pt x="559" y="331"/>
                </a:lnTo>
                <a:lnTo>
                  <a:pt x="583" y="340"/>
                </a:lnTo>
                <a:lnTo>
                  <a:pt x="606" y="346"/>
                </a:lnTo>
                <a:lnTo>
                  <a:pt x="630" y="349"/>
                </a:lnTo>
                <a:lnTo>
                  <a:pt x="648" y="346"/>
                </a:lnTo>
                <a:lnTo>
                  <a:pt x="663" y="340"/>
                </a:lnTo>
                <a:lnTo>
                  <a:pt x="675" y="331"/>
                </a:lnTo>
                <a:lnTo>
                  <a:pt x="684" y="317"/>
                </a:lnTo>
                <a:lnTo>
                  <a:pt x="689" y="299"/>
                </a:lnTo>
                <a:lnTo>
                  <a:pt x="691" y="279"/>
                </a:lnTo>
                <a:lnTo>
                  <a:pt x="691" y="259"/>
                </a:lnTo>
                <a:lnTo>
                  <a:pt x="690" y="259"/>
                </a:lnTo>
                <a:lnTo>
                  <a:pt x="677" y="273"/>
                </a:lnTo>
                <a:lnTo>
                  <a:pt x="661" y="283"/>
                </a:lnTo>
                <a:lnTo>
                  <a:pt x="643" y="289"/>
                </a:lnTo>
                <a:lnTo>
                  <a:pt x="624" y="291"/>
                </a:lnTo>
                <a:lnTo>
                  <a:pt x="605" y="289"/>
                </a:lnTo>
                <a:lnTo>
                  <a:pt x="587" y="283"/>
                </a:lnTo>
                <a:lnTo>
                  <a:pt x="572" y="273"/>
                </a:lnTo>
                <a:lnTo>
                  <a:pt x="561" y="260"/>
                </a:lnTo>
                <a:lnTo>
                  <a:pt x="549" y="239"/>
                </a:lnTo>
                <a:lnTo>
                  <a:pt x="542" y="217"/>
                </a:lnTo>
                <a:lnTo>
                  <a:pt x="540" y="190"/>
                </a:lnTo>
                <a:lnTo>
                  <a:pt x="542" y="164"/>
                </a:lnTo>
                <a:lnTo>
                  <a:pt x="549" y="139"/>
                </a:lnTo>
                <a:lnTo>
                  <a:pt x="561" y="116"/>
                </a:lnTo>
                <a:lnTo>
                  <a:pt x="573" y="102"/>
                </a:lnTo>
                <a:lnTo>
                  <a:pt x="589" y="92"/>
                </a:lnTo>
                <a:lnTo>
                  <a:pt x="607" y="85"/>
                </a:lnTo>
                <a:lnTo>
                  <a:pt x="627" y="82"/>
                </a:lnTo>
                <a:lnTo>
                  <a:pt x="644" y="84"/>
                </a:lnTo>
                <a:lnTo>
                  <a:pt x="659" y="86"/>
                </a:lnTo>
                <a:lnTo>
                  <a:pt x="669" y="92"/>
                </a:lnTo>
                <a:lnTo>
                  <a:pt x="684" y="103"/>
                </a:lnTo>
                <a:lnTo>
                  <a:pt x="693" y="117"/>
                </a:lnTo>
                <a:lnTo>
                  <a:pt x="693" y="87"/>
                </a:lnTo>
                <a:lnTo>
                  <a:pt x="727" y="87"/>
                </a:lnTo>
                <a:lnTo>
                  <a:pt x="727" y="281"/>
                </a:lnTo>
                <a:lnTo>
                  <a:pt x="726" y="307"/>
                </a:lnTo>
                <a:lnTo>
                  <a:pt x="720" y="328"/>
                </a:lnTo>
                <a:lnTo>
                  <a:pt x="709" y="346"/>
                </a:lnTo>
                <a:lnTo>
                  <a:pt x="695" y="361"/>
                </a:lnTo>
                <a:lnTo>
                  <a:pt x="675" y="370"/>
                </a:lnTo>
                <a:lnTo>
                  <a:pt x="653" y="376"/>
                </a:lnTo>
                <a:lnTo>
                  <a:pt x="625" y="379"/>
                </a:lnTo>
                <a:close/>
                <a:moveTo>
                  <a:pt x="677" y="135"/>
                </a:moveTo>
                <a:lnTo>
                  <a:pt x="666" y="123"/>
                </a:lnTo>
                <a:lnTo>
                  <a:pt x="651" y="115"/>
                </a:lnTo>
                <a:lnTo>
                  <a:pt x="633" y="112"/>
                </a:lnTo>
                <a:lnTo>
                  <a:pt x="617" y="116"/>
                </a:lnTo>
                <a:lnTo>
                  <a:pt x="603" y="124"/>
                </a:lnTo>
                <a:lnTo>
                  <a:pt x="593" y="137"/>
                </a:lnTo>
                <a:lnTo>
                  <a:pt x="582" y="161"/>
                </a:lnTo>
                <a:lnTo>
                  <a:pt x="578" y="188"/>
                </a:lnTo>
                <a:lnTo>
                  <a:pt x="579" y="207"/>
                </a:lnTo>
                <a:lnTo>
                  <a:pt x="585" y="224"/>
                </a:lnTo>
                <a:lnTo>
                  <a:pt x="594" y="238"/>
                </a:lnTo>
                <a:lnTo>
                  <a:pt x="605" y="250"/>
                </a:lnTo>
                <a:lnTo>
                  <a:pt x="618" y="257"/>
                </a:lnTo>
                <a:lnTo>
                  <a:pt x="633" y="260"/>
                </a:lnTo>
                <a:lnTo>
                  <a:pt x="650" y="257"/>
                </a:lnTo>
                <a:lnTo>
                  <a:pt x="663" y="250"/>
                </a:lnTo>
                <a:lnTo>
                  <a:pt x="675" y="239"/>
                </a:lnTo>
                <a:lnTo>
                  <a:pt x="684" y="225"/>
                </a:lnTo>
                <a:lnTo>
                  <a:pt x="689" y="209"/>
                </a:lnTo>
                <a:lnTo>
                  <a:pt x="691" y="191"/>
                </a:lnTo>
                <a:lnTo>
                  <a:pt x="690" y="170"/>
                </a:lnTo>
                <a:lnTo>
                  <a:pt x="685" y="152"/>
                </a:lnTo>
                <a:lnTo>
                  <a:pt x="677" y="135"/>
                </a:lnTo>
                <a:close/>
                <a:moveTo>
                  <a:pt x="799" y="110"/>
                </a:moveTo>
                <a:lnTo>
                  <a:pt x="765" y="110"/>
                </a:lnTo>
                <a:lnTo>
                  <a:pt x="789" y="12"/>
                </a:lnTo>
                <a:lnTo>
                  <a:pt x="833" y="12"/>
                </a:lnTo>
                <a:lnTo>
                  <a:pt x="799" y="110"/>
                </a:lnTo>
                <a:close/>
                <a:moveTo>
                  <a:pt x="880" y="160"/>
                </a:moveTo>
                <a:lnTo>
                  <a:pt x="888" y="164"/>
                </a:lnTo>
                <a:lnTo>
                  <a:pt x="895" y="167"/>
                </a:lnTo>
                <a:lnTo>
                  <a:pt x="902" y="171"/>
                </a:lnTo>
                <a:lnTo>
                  <a:pt x="910" y="176"/>
                </a:lnTo>
                <a:lnTo>
                  <a:pt x="919" y="179"/>
                </a:lnTo>
                <a:lnTo>
                  <a:pt x="927" y="184"/>
                </a:lnTo>
                <a:lnTo>
                  <a:pt x="934" y="189"/>
                </a:lnTo>
                <a:lnTo>
                  <a:pt x="940" y="195"/>
                </a:lnTo>
                <a:lnTo>
                  <a:pt x="944" y="200"/>
                </a:lnTo>
                <a:lnTo>
                  <a:pt x="948" y="205"/>
                </a:lnTo>
                <a:lnTo>
                  <a:pt x="950" y="209"/>
                </a:lnTo>
                <a:lnTo>
                  <a:pt x="952" y="220"/>
                </a:lnTo>
                <a:lnTo>
                  <a:pt x="954" y="232"/>
                </a:lnTo>
                <a:lnTo>
                  <a:pt x="950" y="251"/>
                </a:lnTo>
                <a:lnTo>
                  <a:pt x="944" y="267"/>
                </a:lnTo>
                <a:lnTo>
                  <a:pt x="932" y="279"/>
                </a:lnTo>
                <a:lnTo>
                  <a:pt x="918" y="289"/>
                </a:lnTo>
                <a:lnTo>
                  <a:pt x="902" y="293"/>
                </a:lnTo>
                <a:lnTo>
                  <a:pt x="884" y="295"/>
                </a:lnTo>
                <a:lnTo>
                  <a:pt x="870" y="295"/>
                </a:lnTo>
                <a:lnTo>
                  <a:pt x="856" y="292"/>
                </a:lnTo>
                <a:lnTo>
                  <a:pt x="843" y="289"/>
                </a:lnTo>
                <a:lnTo>
                  <a:pt x="830" y="284"/>
                </a:lnTo>
                <a:lnTo>
                  <a:pt x="831" y="250"/>
                </a:lnTo>
                <a:lnTo>
                  <a:pt x="843" y="256"/>
                </a:lnTo>
                <a:lnTo>
                  <a:pt x="856" y="261"/>
                </a:lnTo>
                <a:lnTo>
                  <a:pt x="868" y="263"/>
                </a:lnTo>
                <a:lnTo>
                  <a:pt x="877" y="265"/>
                </a:lnTo>
                <a:lnTo>
                  <a:pt x="890" y="263"/>
                </a:lnTo>
                <a:lnTo>
                  <a:pt x="902" y="257"/>
                </a:lnTo>
                <a:lnTo>
                  <a:pt x="909" y="253"/>
                </a:lnTo>
                <a:lnTo>
                  <a:pt x="913" y="245"/>
                </a:lnTo>
                <a:lnTo>
                  <a:pt x="914" y="236"/>
                </a:lnTo>
                <a:lnTo>
                  <a:pt x="914" y="229"/>
                </a:lnTo>
                <a:lnTo>
                  <a:pt x="912" y="223"/>
                </a:lnTo>
                <a:lnTo>
                  <a:pt x="907" y="218"/>
                </a:lnTo>
                <a:lnTo>
                  <a:pt x="902" y="213"/>
                </a:lnTo>
                <a:lnTo>
                  <a:pt x="888" y="206"/>
                </a:lnTo>
                <a:lnTo>
                  <a:pt x="872" y="197"/>
                </a:lnTo>
                <a:lnTo>
                  <a:pt x="864" y="193"/>
                </a:lnTo>
                <a:lnTo>
                  <a:pt x="856" y="188"/>
                </a:lnTo>
                <a:lnTo>
                  <a:pt x="849" y="183"/>
                </a:lnTo>
                <a:lnTo>
                  <a:pt x="842" y="177"/>
                </a:lnTo>
                <a:lnTo>
                  <a:pt x="835" y="169"/>
                </a:lnTo>
                <a:lnTo>
                  <a:pt x="830" y="158"/>
                </a:lnTo>
                <a:lnTo>
                  <a:pt x="829" y="145"/>
                </a:lnTo>
                <a:lnTo>
                  <a:pt x="831" y="125"/>
                </a:lnTo>
                <a:lnTo>
                  <a:pt x="837" y="110"/>
                </a:lnTo>
                <a:lnTo>
                  <a:pt x="849" y="98"/>
                </a:lnTo>
                <a:lnTo>
                  <a:pt x="864" y="90"/>
                </a:lnTo>
                <a:lnTo>
                  <a:pt x="879" y="84"/>
                </a:lnTo>
                <a:lnTo>
                  <a:pt x="898" y="82"/>
                </a:lnTo>
                <a:lnTo>
                  <a:pt x="922" y="85"/>
                </a:lnTo>
                <a:lnTo>
                  <a:pt x="944" y="90"/>
                </a:lnTo>
                <a:lnTo>
                  <a:pt x="940" y="122"/>
                </a:lnTo>
                <a:lnTo>
                  <a:pt x="936" y="120"/>
                </a:lnTo>
                <a:lnTo>
                  <a:pt x="930" y="117"/>
                </a:lnTo>
                <a:lnTo>
                  <a:pt x="922" y="115"/>
                </a:lnTo>
                <a:lnTo>
                  <a:pt x="910" y="114"/>
                </a:lnTo>
                <a:lnTo>
                  <a:pt x="902" y="112"/>
                </a:lnTo>
                <a:lnTo>
                  <a:pt x="889" y="114"/>
                </a:lnTo>
                <a:lnTo>
                  <a:pt x="878" y="118"/>
                </a:lnTo>
                <a:lnTo>
                  <a:pt x="873" y="122"/>
                </a:lnTo>
                <a:lnTo>
                  <a:pt x="870" y="127"/>
                </a:lnTo>
                <a:lnTo>
                  <a:pt x="867" y="131"/>
                </a:lnTo>
                <a:lnTo>
                  <a:pt x="867" y="137"/>
                </a:lnTo>
                <a:lnTo>
                  <a:pt x="867" y="142"/>
                </a:lnTo>
                <a:lnTo>
                  <a:pt x="868" y="146"/>
                </a:lnTo>
                <a:lnTo>
                  <a:pt x="871" y="149"/>
                </a:lnTo>
                <a:lnTo>
                  <a:pt x="876" y="155"/>
                </a:lnTo>
                <a:lnTo>
                  <a:pt x="880" y="16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ransition xmlns:p14="http://schemas.microsoft.com/office/powerpoint/2010/main">
    <p:fade thruBlk="1"/>
  </p:transition>
  <p:txStyles>
    <p:titleStyle>
      <a:lvl1pPr algn="ctr" rtl="0" eaLnBrk="0" fontAlgn="base" hangingPunct="0">
        <a:spcBef>
          <a:spcPct val="0"/>
        </a:spcBef>
        <a:spcAft>
          <a:spcPct val="0"/>
        </a:spcAft>
        <a:defRPr sz="44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Frutiger 55 Roman" pitchFamily="50" charset="0"/>
          <a:ea typeface="ＭＳ Ｐゴシック" charset="0"/>
        </a:defRPr>
      </a:lvl2pPr>
      <a:lvl3pPr algn="ctr" rtl="0" eaLnBrk="0" fontAlgn="base" hangingPunct="0">
        <a:spcBef>
          <a:spcPct val="0"/>
        </a:spcBef>
        <a:spcAft>
          <a:spcPct val="0"/>
        </a:spcAft>
        <a:defRPr sz="4400">
          <a:solidFill>
            <a:schemeClr val="tx1"/>
          </a:solidFill>
          <a:latin typeface="Frutiger 55 Roman" pitchFamily="50" charset="0"/>
          <a:ea typeface="ＭＳ Ｐゴシック" charset="0"/>
        </a:defRPr>
      </a:lvl3pPr>
      <a:lvl4pPr algn="ctr" rtl="0" eaLnBrk="0" fontAlgn="base" hangingPunct="0">
        <a:spcBef>
          <a:spcPct val="0"/>
        </a:spcBef>
        <a:spcAft>
          <a:spcPct val="0"/>
        </a:spcAft>
        <a:defRPr sz="4400">
          <a:solidFill>
            <a:schemeClr val="tx1"/>
          </a:solidFill>
          <a:latin typeface="Frutiger 55 Roman" pitchFamily="50" charset="0"/>
          <a:ea typeface="ＭＳ Ｐゴシック" charset="0"/>
        </a:defRPr>
      </a:lvl4pPr>
      <a:lvl5pPr algn="ctr" rtl="0" eaLnBrk="0" fontAlgn="base" hangingPunct="0">
        <a:spcBef>
          <a:spcPct val="0"/>
        </a:spcBef>
        <a:spcAft>
          <a:spcPct val="0"/>
        </a:spcAft>
        <a:defRPr sz="4400">
          <a:solidFill>
            <a:schemeClr val="tx1"/>
          </a:solidFill>
          <a:latin typeface="Frutiger 55 Roman" pitchFamily="50" charset="0"/>
          <a:ea typeface="ＭＳ Ｐゴシック" charset="0"/>
        </a:defRPr>
      </a:lvl5pPr>
      <a:lvl6pPr marL="457200" algn="ctr" rtl="0" fontAlgn="base">
        <a:spcBef>
          <a:spcPct val="0"/>
        </a:spcBef>
        <a:spcAft>
          <a:spcPct val="0"/>
        </a:spcAft>
        <a:defRPr sz="4400">
          <a:solidFill>
            <a:schemeClr val="tx1"/>
          </a:solidFill>
          <a:latin typeface="Frutiger 55 Roman" pitchFamily="50" charset="0"/>
        </a:defRPr>
      </a:lvl6pPr>
      <a:lvl7pPr marL="914400" algn="ctr" rtl="0" fontAlgn="base">
        <a:spcBef>
          <a:spcPct val="0"/>
        </a:spcBef>
        <a:spcAft>
          <a:spcPct val="0"/>
        </a:spcAft>
        <a:defRPr sz="4400">
          <a:solidFill>
            <a:schemeClr val="tx1"/>
          </a:solidFill>
          <a:latin typeface="Frutiger 55 Roman" pitchFamily="50" charset="0"/>
        </a:defRPr>
      </a:lvl7pPr>
      <a:lvl8pPr marL="1371600" algn="ctr" rtl="0" fontAlgn="base">
        <a:spcBef>
          <a:spcPct val="0"/>
        </a:spcBef>
        <a:spcAft>
          <a:spcPct val="0"/>
        </a:spcAft>
        <a:defRPr sz="4400">
          <a:solidFill>
            <a:schemeClr val="tx1"/>
          </a:solidFill>
          <a:latin typeface="Frutiger 55 Roman" pitchFamily="50" charset="0"/>
        </a:defRPr>
      </a:lvl8pPr>
      <a:lvl9pPr marL="1828800" algn="ctr" rtl="0" fontAlgn="base">
        <a:spcBef>
          <a:spcPct val="0"/>
        </a:spcBef>
        <a:spcAft>
          <a:spcPct val="0"/>
        </a:spcAft>
        <a:defRPr sz="4400">
          <a:solidFill>
            <a:schemeClr val="tx1"/>
          </a:solidFill>
          <a:latin typeface="Frutiger 55 Roman" pitchFamily="50" charset="0"/>
        </a:defRPr>
      </a:lvl9pPr>
    </p:titleStyle>
    <p:bodyStyle>
      <a:lvl1pPr marL="342900" indent="-342900" algn="l" rtl="0" eaLnBrk="0" fontAlgn="base" hangingPunct="0">
        <a:spcBef>
          <a:spcPct val="20000"/>
        </a:spcBef>
        <a:spcAft>
          <a:spcPct val="0"/>
        </a:spcAft>
        <a:buClr>
          <a:srgbClr val="0072C6"/>
        </a:buClr>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0072C6"/>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2C6"/>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072C6"/>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72C6"/>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rgbClr val="0072C6"/>
        </a:buClr>
        <a:buChar char="»"/>
        <a:defRPr sz="2000">
          <a:solidFill>
            <a:schemeClr val="tx1"/>
          </a:solidFill>
          <a:latin typeface="+mn-lt"/>
        </a:defRPr>
      </a:lvl6pPr>
      <a:lvl7pPr marL="2971800" indent="-228600" algn="l" rtl="0" fontAlgn="base">
        <a:spcBef>
          <a:spcPct val="20000"/>
        </a:spcBef>
        <a:spcAft>
          <a:spcPct val="0"/>
        </a:spcAft>
        <a:buClr>
          <a:srgbClr val="0072C6"/>
        </a:buClr>
        <a:buChar char="»"/>
        <a:defRPr sz="2000">
          <a:solidFill>
            <a:schemeClr val="tx1"/>
          </a:solidFill>
          <a:latin typeface="+mn-lt"/>
        </a:defRPr>
      </a:lvl7pPr>
      <a:lvl8pPr marL="3429000" indent="-228600" algn="l" rtl="0" fontAlgn="base">
        <a:spcBef>
          <a:spcPct val="20000"/>
        </a:spcBef>
        <a:spcAft>
          <a:spcPct val="0"/>
        </a:spcAft>
        <a:buClr>
          <a:srgbClr val="0072C6"/>
        </a:buClr>
        <a:buChar char="»"/>
        <a:defRPr sz="2000">
          <a:solidFill>
            <a:schemeClr val="tx1"/>
          </a:solidFill>
          <a:latin typeface="+mn-lt"/>
        </a:defRPr>
      </a:lvl8pPr>
      <a:lvl9pPr marL="3886200" indent="-228600" algn="l" rtl="0" fontAlgn="base">
        <a:spcBef>
          <a:spcPct val="20000"/>
        </a:spcBef>
        <a:spcAft>
          <a:spcPct val="0"/>
        </a:spcAft>
        <a:buClr>
          <a:srgbClr val="0072C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wmf"/><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box_nhs_blue_ho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76913" y="12509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2"/>
          <p:cNvSpPr>
            <a:spLocks noChangeArrowheads="1"/>
          </p:cNvSpPr>
          <p:nvPr/>
        </p:nvSpPr>
        <p:spPr bwMode="auto">
          <a:xfrm>
            <a:off x="539750" y="1254125"/>
            <a:ext cx="5070475" cy="4335463"/>
          </a:xfrm>
          <a:prstGeom prst="roundRect">
            <a:avLst>
              <a:gd name="adj" fmla="val 2347"/>
            </a:avLst>
          </a:prstGeom>
          <a:solidFill>
            <a:srgbClr val="00AA9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52" name="Rectangle 3"/>
          <p:cNvSpPr>
            <a:spLocks noGrp="1" noChangeArrowheads="1"/>
          </p:cNvSpPr>
          <p:nvPr>
            <p:ph type="title"/>
          </p:nvPr>
        </p:nvSpPr>
        <p:spPr>
          <a:xfrm>
            <a:off x="690563" y="1222375"/>
            <a:ext cx="4870450" cy="2493963"/>
          </a:xfrm>
        </p:spPr>
        <p:txBody>
          <a:bodyPr/>
          <a:lstStyle/>
          <a:p>
            <a:pPr eaLnBrk="1" hangingPunct="1"/>
            <a:r>
              <a:rPr lang="en-GB" sz="3600">
                <a:solidFill>
                  <a:schemeClr val="bg1"/>
                </a:solidFill>
                <a:latin typeface="Frutiger 55 Roman" charset="0"/>
              </a:rPr>
              <a:t/>
            </a:r>
            <a:br>
              <a:rPr lang="en-GB" sz="3600">
                <a:solidFill>
                  <a:schemeClr val="bg1"/>
                </a:solidFill>
                <a:latin typeface="Frutiger 55 Roman" charset="0"/>
              </a:rPr>
            </a:br>
            <a:r>
              <a:rPr lang="en-GB" sz="3600">
                <a:solidFill>
                  <a:schemeClr val="bg1"/>
                </a:solidFill>
                <a:latin typeface="Frutiger 55 Roman" charset="0"/>
              </a:rPr>
              <a:t>Exercise for patients with Chronic Kidney Disease</a:t>
            </a:r>
            <a:br>
              <a:rPr lang="en-GB" sz="3600">
                <a:solidFill>
                  <a:schemeClr val="bg1"/>
                </a:solidFill>
                <a:latin typeface="Frutiger 55 Roman" charset="0"/>
              </a:rPr>
            </a:br>
            <a:endParaRPr lang="en-GB" sz="3600">
              <a:solidFill>
                <a:schemeClr val="bg1"/>
              </a:solidFill>
              <a:latin typeface="Frutiger 55 Roman" charset="0"/>
            </a:endParaRPr>
          </a:p>
        </p:txBody>
      </p:sp>
      <p:sp>
        <p:nvSpPr>
          <p:cNvPr id="2053" name="Freeform 7"/>
          <p:cNvSpPr>
            <a:spLocks/>
          </p:cNvSpPr>
          <p:nvPr/>
        </p:nvSpPr>
        <p:spPr bwMode="auto">
          <a:xfrm>
            <a:off x="7323138" y="1254125"/>
            <a:ext cx="1311275" cy="1311275"/>
          </a:xfrm>
          <a:custGeom>
            <a:avLst/>
            <a:gdLst>
              <a:gd name="T0" fmla="*/ 0 w 1088"/>
              <a:gd name="T1" fmla="*/ 80749 h 1088"/>
              <a:gd name="T2" fmla="*/ 0 w 1088"/>
              <a:gd name="T3" fmla="*/ 1229320 h 1088"/>
              <a:gd name="T4" fmla="*/ 4821 w 1088"/>
              <a:gd name="T5" fmla="*/ 1254630 h 1088"/>
              <a:gd name="T6" fmla="*/ 15668 w 1088"/>
              <a:gd name="T7" fmla="*/ 1277529 h 1088"/>
              <a:gd name="T8" fmla="*/ 33746 w 1088"/>
              <a:gd name="T9" fmla="*/ 1295607 h 1088"/>
              <a:gd name="T10" fmla="*/ 56645 w 1088"/>
              <a:gd name="T11" fmla="*/ 1306454 h 1088"/>
              <a:gd name="T12" fmla="*/ 81955 w 1088"/>
              <a:gd name="T13" fmla="*/ 1311275 h 1088"/>
              <a:gd name="T14" fmla="*/ 1230526 w 1088"/>
              <a:gd name="T15" fmla="*/ 1311275 h 1088"/>
              <a:gd name="T16" fmla="*/ 1254630 w 1088"/>
              <a:gd name="T17" fmla="*/ 1306454 h 1088"/>
              <a:gd name="T18" fmla="*/ 1277529 w 1088"/>
              <a:gd name="T19" fmla="*/ 1295607 h 1088"/>
              <a:gd name="T20" fmla="*/ 1295607 w 1088"/>
              <a:gd name="T21" fmla="*/ 1277529 h 1088"/>
              <a:gd name="T22" fmla="*/ 1306454 w 1088"/>
              <a:gd name="T23" fmla="*/ 1254630 h 1088"/>
              <a:gd name="T24" fmla="*/ 1311275 w 1088"/>
              <a:gd name="T25" fmla="*/ 1231731 h 1088"/>
              <a:gd name="T26" fmla="*/ 1311275 w 1088"/>
              <a:gd name="T27" fmla="*/ 79544 h 1088"/>
              <a:gd name="T28" fmla="*/ 1306454 w 1088"/>
              <a:gd name="T29" fmla="*/ 56645 h 1088"/>
              <a:gd name="T30" fmla="*/ 1295607 w 1088"/>
              <a:gd name="T31" fmla="*/ 33746 h 1088"/>
              <a:gd name="T32" fmla="*/ 1277529 w 1088"/>
              <a:gd name="T33" fmla="*/ 15668 h 1088"/>
              <a:gd name="T34" fmla="*/ 1254630 w 1088"/>
              <a:gd name="T35" fmla="*/ 4821 h 1088"/>
              <a:gd name="T36" fmla="*/ 1231731 w 1088"/>
              <a:gd name="T37" fmla="*/ 0 h 1088"/>
              <a:gd name="T38" fmla="*/ 79544 w 1088"/>
              <a:gd name="T39" fmla="*/ 0 h 1088"/>
              <a:gd name="T40" fmla="*/ 56645 w 1088"/>
              <a:gd name="T41" fmla="*/ 4821 h 1088"/>
              <a:gd name="T42" fmla="*/ 33746 w 1088"/>
              <a:gd name="T43" fmla="*/ 15668 h 1088"/>
              <a:gd name="T44" fmla="*/ 15668 w 1088"/>
              <a:gd name="T45" fmla="*/ 33746 h 1088"/>
              <a:gd name="T46" fmla="*/ 4821 w 1088"/>
              <a:gd name="T47" fmla="*/ 56645 h 1088"/>
              <a:gd name="T48" fmla="*/ 0 w 1088"/>
              <a:gd name="T49" fmla="*/ 80749 h 1088"/>
              <a:gd name="T50" fmla="*/ 0 w 1088"/>
              <a:gd name="T51" fmla="*/ 80749 h 10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88" h="1088">
                <a:moveTo>
                  <a:pt x="0" y="67"/>
                </a:moveTo>
                <a:lnTo>
                  <a:pt x="0" y="1020"/>
                </a:lnTo>
                <a:lnTo>
                  <a:pt x="4" y="1041"/>
                </a:lnTo>
                <a:lnTo>
                  <a:pt x="13" y="1060"/>
                </a:lnTo>
                <a:lnTo>
                  <a:pt x="28" y="1075"/>
                </a:lnTo>
                <a:lnTo>
                  <a:pt x="47" y="1084"/>
                </a:lnTo>
                <a:lnTo>
                  <a:pt x="68" y="1088"/>
                </a:lnTo>
                <a:lnTo>
                  <a:pt x="1021" y="1088"/>
                </a:lnTo>
                <a:lnTo>
                  <a:pt x="1041" y="1084"/>
                </a:lnTo>
                <a:lnTo>
                  <a:pt x="1060" y="1075"/>
                </a:lnTo>
                <a:lnTo>
                  <a:pt x="1075" y="1060"/>
                </a:lnTo>
                <a:lnTo>
                  <a:pt x="1084" y="1041"/>
                </a:lnTo>
                <a:lnTo>
                  <a:pt x="1088" y="1022"/>
                </a:lnTo>
                <a:lnTo>
                  <a:pt x="1088" y="66"/>
                </a:lnTo>
                <a:lnTo>
                  <a:pt x="1084" y="47"/>
                </a:lnTo>
                <a:lnTo>
                  <a:pt x="1075" y="28"/>
                </a:lnTo>
                <a:lnTo>
                  <a:pt x="1060" y="13"/>
                </a:lnTo>
                <a:lnTo>
                  <a:pt x="1041" y="4"/>
                </a:lnTo>
                <a:lnTo>
                  <a:pt x="1022" y="0"/>
                </a:lnTo>
                <a:lnTo>
                  <a:pt x="66" y="0"/>
                </a:lnTo>
                <a:lnTo>
                  <a:pt x="47" y="4"/>
                </a:lnTo>
                <a:lnTo>
                  <a:pt x="28" y="13"/>
                </a:lnTo>
                <a:lnTo>
                  <a:pt x="13" y="28"/>
                </a:lnTo>
                <a:lnTo>
                  <a:pt x="4" y="47"/>
                </a:lnTo>
                <a:lnTo>
                  <a:pt x="0" y="67"/>
                </a:lnTo>
                <a:close/>
              </a:path>
            </a:pathLst>
          </a:cu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13" name="AutoShape 9"/>
          <p:cNvSpPr>
            <a:spLocks noChangeArrowheads="1"/>
          </p:cNvSpPr>
          <p:nvPr/>
        </p:nvSpPr>
        <p:spPr bwMode="auto">
          <a:xfrm>
            <a:off x="5776913" y="2732088"/>
            <a:ext cx="2857500" cy="2857500"/>
          </a:xfrm>
          <a:prstGeom prst="roundRect">
            <a:avLst>
              <a:gd name="adj" fmla="val 4731"/>
            </a:avLst>
          </a:prstGeom>
          <a:blipFill dpi="0" rotWithShape="1">
            <a:blip r:embed="rId4"/>
            <a:srcRect/>
            <a:stretch>
              <a:fillRect b="-29555"/>
            </a:stretch>
          </a:blip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GB" sz="1800">
              <a:ea typeface="+mn-ea"/>
            </a:endParaRPr>
          </a:p>
        </p:txBody>
      </p:sp>
      <p:sp>
        <p:nvSpPr>
          <p:cNvPr id="2057" name="Rectangle 10"/>
          <p:cNvSpPr>
            <a:spLocks noChangeArrowheads="1"/>
          </p:cNvSpPr>
          <p:nvPr/>
        </p:nvSpPr>
        <p:spPr bwMode="auto">
          <a:xfrm>
            <a:off x="539750" y="4365625"/>
            <a:ext cx="487045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72C6"/>
              </a:buClr>
            </a:pPr>
            <a:r>
              <a:rPr lang="en-GB" sz="2800">
                <a:latin typeface="Frutiger 55 Roman" charset="0"/>
              </a:rPr>
              <a:t>Green Nephrology 2013</a:t>
            </a:r>
          </a:p>
          <a:p>
            <a:pPr marL="342900" indent="-342900">
              <a:spcBef>
                <a:spcPct val="20000"/>
              </a:spcBef>
              <a:buClr>
                <a:srgbClr val="0072C6"/>
              </a:buClr>
            </a:pPr>
            <a:r>
              <a:rPr lang="en-GB" sz="2800">
                <a:latin typeface="Frutiger 55 Roman" charset="0"/>
              </a:rPr>
              <a:t>Sharlene Greenwood</a:t>
            </a:r>
          </a:p>
        </p:txBody>
      </p:sp>
      <p:sp>
        <p:nvSpPr>
          <p:cNvPr id="2058" name="Text Box 12"/>
          <p:cNvSpPr txBox="1">
            <a:spLocks noChangeArrowheads="1"/>
          </p:cNvSpPr>
          <p:nvPr/>
        </p:nvSpPr>
        <p:spPr bwMode="auto">
          <a:xfrm>
            <a:off x="4572000" y="0"/>
            <a:ext cx="4176713" cy="366713"/>
          </a:xfrm>
          <a:prstGeom prst="rect">
            <a:avLst/>
          </a:prstGeom>
          <a:noFill/>
          <a:ln>
            <a:noFill/>
          </a:ln>
          <a:effectLst/>
          <a:extLst>
            <a:ext uri="{909E8E84-426E-40dd-AFC4-6F175D3DCCD1}">
              <a14:hiddenFill xmlns:a14="http://schemas.microsoft.com/office/drawing/2010/main">
                <a:solidFill>
                  <a:srgbClr val="0072C6">
                    <a:alpha val="2509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sz="1800"/>
          </a:p>
        </p:txBody>
      </p:sp>
      <p:pic>
        <p:nvPicPr>
          <p:cNvPr id="2059"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3" y="201613"/>
            <a:ext cx="344487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0" name="Picture 19" descr="KHP_M_oneline_descriptor_strapline_hr_CMY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835650"/>
            <a:ext cx="8112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4213" y="0"/>
            <a:ext cx="8229600" cy="882650"/>
          </a:xfrm>
        </p:spPr>
        <p:txBody>
          <a:bodyPr/>
          <a:lstStyle/>
          <a:p>
            <a:r>
              <a:rPr lang="en-US" dirty="0">
                <a:solidFill>
                  <a:schemeClr val="bg1"/>
                </a:solidFill>
                <a:latin typeface="Frutiger 55 Roman" charset="0"/>
              </a:rPr>
              <a:t>Resistance </a:t>
            </a:r>
            <a:r>
              <a:rPr lang="en-US" dirty="0" smtClean="0">
                <a:solidFill>
                  <a:schemeClr val="bg1"/>
                </a:solidFill>
                <a:latin typeface="Frutiger 55 Roman" charset="0"/>
              </a:rPr>
              <a:t>only exercise</a:t>
            </a:r>
            <a:endParaRPr lang="en-US" dirty="0">
              <a:solidFill>
                <a:schemeClr val="bg1"/>
              </a:solidFill>
              <a:latin typeface="Frutiger 55 Roman" charset="0"/>
            </a:endParaRPr>
          </a:p>
        </p:txBody>
      </p:sp>
      <p:sp>
        <p:nvSpPr>
          <p:cNvPr id="3" name="Content Placeholder 2"/>
          <p:cNvSpPr>
            <a:spLocks noGrp="1"/>
          </p:cNvSpPr>
          <p:nvPr>
            <p:ph idx="4294967295"/>
          </p:nvPr>
        </p:nvSpPr>
        <p:spPr>
          <a:xfrm>
            <a:off x="457200" y="1196975"/>
            <a:ext cx="8229600" cy="5283200"/>
          </a:xfrm>
        </p:spPr>
        <p:txBody>
          <a:bodyPr/>
          <a:lstStyle/>
          <a:p>
            <a:pPr>
              <a:defRPr/>
            </a:pPr>
            <a:r>
              <a:rPr lang="en-US" dirty="0" smtClean="0">
                <a:cs typeface="ＭＳ Ｐゴシック" charset="0"/>
              </a:rPr>
              <a:t>Very small number RCT’s (4)</a:t>
            </a:r>
          </a:p>
          <a:p>
            <a:pPr>
              <a:defRPr/>
            </a:pPr>
            <a:r>
              <a:rPr lang="en-US" dirty="0" smtClean="0">
                <a:cs typeface="ＭＳ Ｐゴシック" charset="0"/>
              </a:rPr>
              <a:t>No index of CV fitness</a:t>
            </a:r>
          </a:p>
          <a:p>
            <a:pPr>
              <a:defRPr/>
            </a:pPr>
            <a:r>
              <a:rPr lang="en-US" dirty="0" smtClean="0">
                <a:cs typeface="ＭＳ Ｐゴシック" charset="0"/>
              </a:rPr>
              <a:t>Muscle strength and cross-sectional area </a:t>
            </a:r>
            <a:r>
              <a:rPr lang="en-US" dirty="0" smtClean="0">
                <a:cs typeface="ＭＳ Ｐゴシック" charset="0"/>
              </a:rPr>
              <a:t>improved </a:t>
            </a:r>
            <a:r>
              <a:rPr lang="en-GB" sz="2400" dirty="0" smtClean="0">
                <a:solidFill>
                  <a:srgbClr val="000000"/>
                </a:solidFill>
                <a:cs typeface="ＭＳ Ｐゴシック" charset="0"/>
              </a:rPr>
              <a:t>(</a:t>
            </a:r>
            <a:r>
              <a:rPr lang="en-GB" sz="2400" dirty="0" err="1" smtClean="0">
                <a:solidFill>
                  <a:srgbClr val="000000"/>
                </a:solidFill>
                <a:cs typeface="ＭＳ Ｐゴシック" charset="0"/>
              </a:rPr>
              <a:t>Hiewe</a:t>
            </a:r>
            <a:r>
              <a:rPr lang="en-GB" sz="2400" dirty="0" smtClean="0">
                <a:solidFill>
                  <a:srgbClr val="000000"/>
                </a:solidFill>
                <a:cs typeface="ＭＳ Ｐゴシック" charset="0"/>
              </a:rPr>
              <a:t> 2011)</a:t>
            </a:r>
            <a:endParaRPr lang="en-US" dirty="0" smtClean="0">
              <a:cs typeface="ＭＳ Ｐゴシック" charset="0"/>
            </a:endParaRPr>
          </a:p>
          <a:p>
            <a:pPr>
              <a:defRPr/>
            </a:pPr>
            <a:r>
              <a:rPr lang="en-US" dirty="0" smtClean="0">
                <a:cs typeface="ＭＳ Ｐゴシック" charset="0"/>
              </a:rPr>
              <a:t>2 studies - no difference in strength and functional capacity, but large significant changes in HRQOL</a:t>
            </a:r>
          </a:p>
          <a:p>
            <a:pPr marL="0" indent="0">
              <a:buFontTx/>
              <a:buNone/>
              <a:defRPr/>
            </a:pPr>
            <a:r>
              <a:rPr lang="en-US" dirty="0">
                <a:cs typeface="ＭＳ Ｐゴシック" charset="0"/>
              </a:rPr>
              <a:t>	</a:t>
            </a:r>
            <a:r>
              <a:rPr lang="en-GB" sz="2400" dirty="0" smtClean="0">
                <a:cs typeface="ＭＳ Ｐゴシック" charset="0"/>
              </a:rPr>
              <a:t>(Johansen et al 2006, </a:t>
            </a:r>
            <a:r>
              <a:rPr lang="en-GB" sz="2400" dirty="0" err="1" smtClean="0">
                <a:cs typeface="ＭＳ Ｐゴシック" charset="0"/>
              </a:rPr>
              <a:t>Cheema</a:t>
            </a:r>
            <a:r>
              <a:rPr lang="en-GB" sz="2400" dirty="0" smtClean="0">
                <a:cs typeface="ＭＳ Ｐゴシック" charset="0"/>
              </a:rPr>
              <a:t> et al 2007) </a:t>
            </a:r>
            <a:endParaRPr lang="en-US" sz="2400" dirty="0" smtClean="0">
              <a:cs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650" y="0"/>
            <a:ext cx="8229600" cy="882650"/>
          </a:xfrm>
        </p:spPr>
        <p:txBody>
          <a:bodyPr/>
          <a:lstStyle/>
          <a:p>
            <a:r>
              <a:rPr lang="en-US">
                <a:solidFill>
                  <a:schemeClr val="bg1"/>
                </a:solidFill>
                <a:latin typeface="Frutiger 55 Roman" charset="0"/>
              </a:rPr>
              <a:t>Resistance and aerobic training</a:t>
            </a:r>
          </a:p>
        </p:txBody>
      </p:sp>
      <p:sp>
        <p:nvSpPr>
          <p:cNvPr id="3" name="Content Placeholder 2"/>
          <p:cNvSpPr>
            <a:spLocks noGrp="1"/>
          </p:cNvSpPr>
          <p:nvPr>
            <p:ph idx="4294967295"/>
          </p:nvPr>
        </p:nvSpPr>
        <p:spPr>
          <a:xfrm>
            <a:off x="457200" y="1268413"/>
            <a:ext cx="8229600" cy="5211762"/>
          </a:xfrm>
        </p:spPr>
        <p:txBody>
          <a:bodyPr/>
          <a:lstStyle/>
          <a:p>
            <a:pPr>
              <a:defRPr/>
            </a:pPr>
            <a:r>
              <a:rPr lang="en-US" dirty="0" smtClean="0">
                <a:cs typeface="ＭＳ Ｐゴシック" charset="0"/>
              </a:rPr>
              <a:t>9 studies used combination training</a:t>
            </a:r>
          </a:p>
          <a:p>
            <a:pPr>
              <a:defRPr/>
            </a:pPr>
            <a:r>
              <a:rPr lang="en-US" dirty="0" smtClean="0">
                <a:cs typeface="ＭＳ Ｐゴシック" charset="0"/>
              </a:rPr>
              <a:t>Demonstrated large effects on indices of CV </a:t>
            </a:r>
            <a:r>
              <a:rPr lang="en-US" dirty="0" smtClean="0">
                <a:cs typeface="ＭＳ Ｐゴシック" charset="0"/>
              </a:rPr>
              <a:t>fitness, not </a:t>
            </a:r>
            <a:r>
              <a:rPr lang="en-US" dirty="0" smtClean="0">
                <a:cs typeface="ＭＳ Ｐゴシック" charset="0"/>
              </a:rPr>
              <a:t>accompanied by improvements in functional capacity </a:t>
            </a:r>
            <a:r>
              <a:rPr lang="en-US" dirty="0" smtClean="0">
                <a:cs typeface="ＭＳ Ｐゴシック" charset="0"/>
              </a:rPr>
              <a:t>indices</a:t>
            </a:r>
            <a:endParaRPr lang="en-US" dirty="0" smtClean="0">
              <a:cs typeface="ＭＳ Ｐゴシック" charset="0"/>
            </a:endParaRPr>
          </a:p>
          <a:p>
            <a:pPr>
              <a:defRPr/>
            </a:pPr>
            <a:r>
              <a:rPr lang="en-US" dirty="0" smtClean="0">
                <a:cs typeface="ＭＳ Ｐゴシック" charset="0"/>
              </a:rPr>
              <a:t>S</a:t>
            </a:r>
            <a:r>
              <a:rPr lang="en-GB" dirty="0" err="1" smtClean="0">
                <a:cs typeface="ＭＳ Ｐゴシック" charset="0"/>
              </a:rPr>
              <a:t>ignificant</a:t>
            </a:r>
            <a:r>
              <a:rPr lang="en-GB" dirty="0" smtClean="0">
                <a:cs typeface="ＭＳ Ｐゴシック" charset="0"/>
              </a:rPr>
              <a:t> </a:t>
            </a:r>
            <a:r>
              <a:rPr lang="en-GB" dirty="0">
                <a:cs typeface="ＭＳ Ｐゴシック" charset="0"/>
              </a:rPr>
              <a:t>improvements in resting diastolic and systolic blood pressures following any type of exercise training for at least 6 months. </a:t>
            </a:r>
            <a:endParaRPr lang="en-US" dirty="0" smtClean="0">
              <a:cs typeface="ＭＳ Ｐゴシック" charset="0"/>
            </a:endParaRPr>
          </a:p>
          <a:p>
            <a:pPr>
              <a:defRPr/>
            </a:pPr>
            <a:endParaRPr lang="en-US" dirty="0">
              <a:cs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7" name="Group 5"/>
          <p:cNvGrpSpPr>
            <a:grpSpLocks noChangeAspect="1"/>
          </p:cNvGrpSpPr>
          <p:nvPr/>
        </p:nvGrpSpPr>
        <p:grpSpPr bwMode="auto">
          <a:xfrm>
            <a:off x="617932" y="923710"/>
            <a:ext cx="8064500" cy="5813425"/>
            <a:chOff x="1397" y="665"/>
            <a:chExt cx="2922" cy="2934"/>
          </a:xfrm>
        </p:grpSpPr>
        <p:sp>
          <p:nvSpPr>
            <p:cNvPr id="90116" name="AutoShape 4"/>
            <p:cNvSpPr>
              <a:spLocks noChangeAspect="1" noChangeArrowheads="1" noTextEdit="1"/>
            </p:cNvSpPr>
            <p:nvPr/>
          </p:nvSpPr>
          <p:spPr bwMode="auto">
            <a:xfrm>
              <a:off x="1397" y="665"/>
              <a:ext cx="2922" cy="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39" name="_s90139"/>
            <p:cNvSpPr>
              <a:spLocks noChangeShapeType="1"/>
            </p:cNvSpPr>
            <p:nvPr/>
          </p:nvSpPr>
          <p:spPr bwMode="auto">
            <a:xfrm flipH="1" flipV="1">
              <a:off x="2379" y="1473"/>
              <a:ext cx="319" cy="4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38" name="_s90138"/>
            <p:cNvSpPr>
              <a:spLocks noChangeArrowheads="1"/>
            </p:cNvSpPr>
            <p:nvPr/>
          </p:nvSpPr>
          <p:spPr bwMode="auto">
            <a:xfrm>
              <a:off x="1948" y="983"/>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CVD</a:t>
              </a:r>
            </a:p>
          </p:txBody>
        </p:sp>
        <p:sp>
          <p:nvSpPr>
            <p:cNvPr id="90137" name="_s90137"/>
            <p:cNvSpPr>
              <a:spLocks noChangeShapeType="1"/>
            </p:cNvSpPr>
            <p:nvPr/>
          </p:nvSpPr>
          <p:spPr bwMode="auto">
            <a:xfrm flipH="1" flipV="1">
              <a:off x="2084" y="1880"/>
              <a:ext cx="516"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36" name="_s90136"/>
            <p:cNvSpPr>
              <a:spLocks noChangeArrowheads="1"/>
            </p:cNvSpPr>
            <p:nvPr/>
          </p:nvSpPr>
          <p:spPr bwMode="auto">
            <a:xfrm>
              <a:off x="1555" y="1526"/>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Fatigue</a:t>
              </a:r>
            </a:p>
          </p:txBody>
        </p:sp>
        <p:sp>
          <p:nvSpPr>
            <p:cNvPr id="90135" name="_s90135"/>
            <p:cNvSpPr>
              <a:spLocks noChangeShapeType="1"/>
            </p:cNvSpPr>
            <p:nvPr/>
          </p:nvSpPr>
          <p:spPr bwMode="auto">
            <a:xfrm flipH="1">
              <a:off x="2084" y="2216"/>
              <a:ext cx="517" cy="1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34" name="_s90134"/>
            <p:cNvSpPr>
              <a:spLocks noChangeArrowheads="1"/>
            </p:cNvSpPr>
            <p:nvPr/>
          </p:nvSpPr>
          <p:spPr bwMode="auto">
            <a:xfrm>
              <a:off x="1556" y="2196"/>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Diabetes</a:t>
              </a:r>
            </a:p>
          </p:txBody>
        </p:sp>
        <p:sp>
          <p:nvSpPr>
            <p:cNvPr id="90130" name="_s90130"/>
            <p:cNvSpPr>
              <a:spLocks noChangeShapeType="1"/>
            </p:cNvSpPr>
            <p:nvPr/>
          </p:nvSpPr>
          <p:spPr bwMode="auto">
            <a:xfrm flipH="1">
              <a:off x="2380" y="2351"/>
              <a:ext cx="320" cy="4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29" name="_s90129"/>
            <p:cNvSpPr>
              <a:spLocks noChangeArrowheads="1"/>
            </p:cNvSpPr>
            <p:nvPr/>
          </p:nvSpPr>
          <p:spPr bwMode="auto">
            <a:xfrm>
              <a:off x="1951" y="2737"/>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Self efficacy</a:t>
              </a:r>
            </a:p>
          </p:txBody>
        </p:sp>
        <p:sp>
          <p:nvSpPr>
            <p:cNvPr id="90128" name="_s90128"/>
            <p:cNvSpPr>
              <a:spLocks noChangeShapeType="1"/>
            </p:cNvSpPr>
            <p:nvPr/>
          </p:nvSpPr>
          <p:spPr bwMode="auto">
            <a:xfrm>
              <a:off x="2859" y="2402"/>
              <a:ext cx="1" cy="5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27" name="_s90127"/>
            <p:cNvSpPr>
              <a:spLocks noChangeArrowheads="1"/>
            </p:cNvSpPr>
            <p:nvPr/>
          </p:nvSpPr>
          <p:spPr bwMode="auto">
            <a:xfrm>
              <a:off x="2588" y="2943"/>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Dialysis </a:t>
              </a:r>
            </a:p>
            <a:p>
              <a:r>
                <a:rPr lang="en-GB" sz="1400" dirty="0"/>
                <a:t>adequacy</a:t>
              </a:r>
            </a:p>
          </p:txBody>
        </p:sp>
        <p:sp>
          <p:nvSpPr>
            <p:cNvPr id="90126" name="_s90126"/>
            <p:cNvSpPr>
              <a:spLocks noChangeShapeType="1"/>
            </p:cNvSpPr>
            <p:nvPr/>
          </p:nvSpPr>
          <p:spPr bwMode="auto">
            <a:xfrm>
              <a:off x="3019" y="2350"/>
              <a:ext cx="318" cy="4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25" name="_s90125"/>
            <p:cNvSpPr>
              <a:spLocks noChangeArrowheads="1"/>
            </p:cNvSpPr>
            <p:nvPr/>
          </p:nvSpPr>
          <p:spPr bwMode="auto">
            <a:xfrm>
              <a:off x="3225" y="2735"/>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BP</a:t>
              </a:r>
            </a:p>
          </p:txBody>
        </p:sp>
        <p:sp>
          <p:nvSpPr>
            <p:cNvPr id="90124" name="_s90124"/>
            <p:cNvSpPr>
              <a:spLocks noChangeShapeType="1"/>
            </p:cNvSpPr>
            <p:nvPr/>
          </p:nvSpPr>
          <p:spPr bwMode="auto">
            <a:xfrm>
              <a:off x="3117" y="2214"/>
              <a:ext cx="515" cy="1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23" name="_s90123"/>
            <p:cNvSpPr>
              <a:spLocks noChangeArrowheads="1"/>
            </p:cNvSpPr>
            <p:nvPr/>
          </p:nvSpPr>
          <p:spPr bwMode="auto">
            <a:xfrm>
              <a:off x="3618" y="2193"/>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Mobility</a:t>
              </a:r>
            </a:p>
          </p:txBody>
        </p:sp>
        <p:sp>
          <p:nvSpPr>
            <p:cNvPr id="90122" name="_s90122"/>
            <p:cNvSpPr>
              <a:spLocks noChangeShapeType="1"/>
            </p:cNvSpPr>
            <p:nvPr/>
          </p:nvSpPr>
          <p:spPr bwMode="auto">
            <a:xfrm flipV="1">
              <a:off x="3116" y="1879"/>
              <a:ext cx="516" cy="1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21" name="_s90121"/>
            <p:cNvSpPr>
              <a:spLocks noChangeArrowheads="1"/>
            </p:cNvSpPr>
            <p:nvPr/>
          </p:nvSpPr>
          <p:spPr bwMode="auto">
            <a:xfrm>
              <a:off x="3618" y="1523"/>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Depression</a:t>
              </a:r>
            </a:p>
          </p:txBody>
        </p:sp>
        <p:sp>
          <p:nvSpPr>
            <p:cNvPr id="90133" name="_s90133"/>
            <p:cNvSpPr>
              <a:spLocks noChangeShapeType="1"/>
            </p:cNvSpPr>
            <p:nvPr/>
          </p:nvSpPr>
          <p:spPr bwMode="auto">
            <a:xfrm flipV="1">
              <a:off x="3017" y="1473"/>
              <a:ext cx="319" cy="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32" name="_s90132"/>
            <p:cNvSpPr>
              <a:spLocks noChangeArrowheads="1"/>
            </p:cNvSpPr>
            <p:nvPr/>
          </p:nvSpPr>
          <p:spPr bwMode="auto">
            <a:xfrm>
              <a:off x="3224" y="981"/>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Quality of life</a:t>
              </a:r>
            </a:p>
          </p:txBody>
        </p:sp>
        <p:sp>
          <p:nvSpPr>
            <p:cNvPr id="90120" name="_s90120"/>
            <p:cNvSpPr>
              <a:spLocks noChangeShapeType="1"/>
            </p:cNvSpPr>
            <p:nvPr/>
          </p:nvSpPr>
          <p:spPr bwMode="auto">
            <a:xfrm flipV="1">
              <a:off x="2858" y="1318"/>
              <a:ext cx="0" cy="5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90119" name="_s90119"/>
            <p:cNvSpPr>
              <a:spLocks noChangeArrowheads="1"/>
            </p:cNvSpPr>
            <p:nvPr/>
          </p:nvSpPr>
          <p:spPr bwMode="auto">
            <a:xfrm>
              <a:off x="2586" y="774"/>
              <a:ext cx="545" cy="545"/>
            </a:xfrm>
            <a:prstGeom prst="ellipse">
              <a:avLst/>
            </a:prstGeom>
            <a:solidFill>
              <a:schemeClr val="accent1"/>
            </a:solidFill>
            <a:ln w="9525">
              <a:solidFill>
                <a:schemeClr val="tx1"/>
              </a:solidFill>
              <a:round/>
              <a:headEnd/>
              <a:tailEnd/>
            </a:ln>
          </p:spPr>
          <p:txBody>
            <a:bodyPr wrap="none" lIns="0" tIns="0" rIns="0" bIns="0" anchor="ctr"/>
            <a:lstStyle/>
            <a:p>
              <a:r>
                <a:rPr lang="en-GB" sz="1400" dirty="0"/>
                <a:t>Obesity</a:t>
              </a:r>
            </a:p>
          </p:txBody>
        </p:sp>
        <p:sp>
          <p:nvSpPr>
            <p:cNvPr id="90118" name="_s90118"/>
            <p:cNvSpPr>
              <a:spLocks noChangeArrowheads="1"/>
            </p:cNvSpPr>
            <p:nvPr/>
          </p:nvSpPr>
          <p:spPr bwMode="auto">
            <a:xfrm>
              <a:off x="2586" y="1860"/>
              <a:ext cx="545" cy="545"/>
            </a:xfrm>
            <a:prstGeom prst="ellipse">
              <a:avLst/>
            </a:prstGeom>
            <a:solidFill>
              <a:srgbClr val="CC99FF"/>
            </a:solidFill>
            <a:ln w="9525">
              <a:solidFill>
                <a:schemeClr val="tx1"/>
              </a:solidFill>
              <a:round/>
              <a:headEnd/>
              <a:tailEnd/>
            </a:ln>
          </p:spPr>
          <p:txBody>
            <a:bodyPr wrap="none" lIns="0" tIns="0" rIns="0" bIns="0" anchor="ctr"/>
            <a:lstStyle/>
            <a:p>
              <a:r>
                <a:rPr lang="en-GB" sz="1400" dirty="0"/>
                <a:t>Exercise </a:t>
              </a:r>
            </a:p>
            <a:p>
              <a:r>
                <a:rPr lang="en-GB" sz="1400" dirty="0"/>
                <a:t>Rehabilitation</a:t>
              </a:r>
            </a:p>
          </p:txBody>
        </p:sp>
      </p:grpSp>
      <p:sp>
        <p:nvSpPr>
          <p:cNvPr id="90131" name="Rectangle 19"/>
          <p:cNvSpPr>
            <a:spLocks noGrp="1" noChangeArrowheads="1"/>
          </p:cNvSpPr>
          <p:nvPr>
            <p:ph type="title"/>
          </p:nvPr>
        </p:nvSpPr>
        <p:spPr>
          <a:xfrm>
            <a:off x="887413" y="0"/>
            <a:ext cx="8229600" cy="882650"/>
          </a:xfrm>
        </p:spPr>
        <p:txBody>
          <a:bodyPr/>
          <a:lstStyle/>
          <a:p>
            <a:r>
              <a:rPr lang="en-GB">
                <a:solidFill>
                  <a:schemeClr val="bg1"/>
                </a:solidFill>
                <a:latin typeface="Frutiger 55 Roman" charset="0"/>
              </a:rPr>
              <a:t>Exercise and the environment</a:t>
            </a:r>
          </a:p>
        </p:txBody>
      </p:sp>
      <p:sp>
        <p:nvSpPr>
          <p:cNvPr id="90140" name="Line 28"/>
          <p:cNvSpPr>
            <a:spLocks noChangeShapeType="1"/>
          </p:cNvSpPr>
          <p:nvPr/>
        </p:nvSpPr>
        <p:spPr bwMode="auto">
          <a:xfrm>
            <a:off x="7392988" y="4965700"/>
            <a:ext cx="708025" cy="38576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training for patients with CKD</a:t>
            </a:r>
            <a:endParaRPr lang="en-US" dirty="0"/>
          </a:p>
        </p:txBody>
      </p:sp>
      <p:pic>
        <p:nvPicPr>
          <p:cNvPr id="3" name="Picture 2"/>
          <p:cNvPicPr>
            <a:picLocks noChangeAspect="1"/>
          </p:cNvPicPr>
          <p:nvPr/>
        </p:nvPicPr>
        <p:blipFill>
          <a:blip r:embed="rId3"/>
          <a:stretch>
            <a:fillRect/>
          </a:stretch>
        </p:blipFill>
        <p:spPr>
          <a:xfrm>
            <a:off x="2781313" y="2895599"/>
            <a:ext cx="3374863" cy="3543607"/>
          </a:xfrm>
          <a:prstGeom prst="rect">
            <a:avLst/>
          </a:prstGeom>
        </p:spPr>
      </p:pic>
    </p:spTree>
    <p:extLst>
      <p:ext uri="{BB962C8B-B14F-4D97-AF65-F5344CB8AC3E}">
        <p14:creationId xmlns:p14="http://schemas.microsoft.com/office/powerpoint/2010/main" val="145483780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14400" y="0"/>
            <a:ext cx="8229600" cy="882650"/>
          </a:xfrm>
        </p:spPr>
        <p:txBody>
          <a:bodyPr/>
          <a:lstStyle/>
          <a:p>
            <a:r>
              <a:rPr lang="en-GB">
                <a:solidFill>
                  <a:schemeClr val="bg1"/>
                </a:solidFill>
                <a:latin typeface="Frutiger 55 Roman" charset="0"/>
              </a:rPr>
              <a:t>Exercise on dialysis</a:t>
            </a:r>
          </a:p>
        </p:txBody>
      </p:sp>
      <p:pic>
        <p:nvPicPr>
          <p:cNvPr id="63492" name="Picture 5" descr="bikesphoto"/>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89088" y="2006600"/>
            <a:ext cx="596423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0"/>
            <a:ext cx="8229600" cy="882650"/>
          </a:xfrm>
        </p:spPr>
        <p:txBody>
          <a:bodyPr/>
          <a:lstStyle/>
          <a:p>
            <a:r>
              <a:rPr lang="en-GB">
                <a:solidFill>
                  <a:schemeClr val="bg1"/>
                </a:solidFill>
                <a:latin typeface="Frutiger 55 Roman" charset="0"/>
              </a:rPr>
              <a:t>Exercise on dialysis</a:t>
            </a:r>
          </a:p>
        </p:txBody>
      </p:sp>
      <p:sp>
        <p:nvSpPr>
          <p:cNvPr id="53251" name="Rectangle 3"/>
          <p:cNvSpPr>
            <a:spLocks noGrp="1" noChangeArrowheads="1"/>
          </p:cNvSpPr>
          <p:nvPr>
            <p:ph type="body" idx="1"/>
          </p:nvPr>
        </p:nvSpPr>
        <p:spPr>
          <a:xfrm>
            <a:off x="457200" y="1052513"/>
            <a:ext cx="8229600" cy="5427662"/>
          </a:xfrm>
        </p:spPr>
        <p:txBody>
          <a:bodyPr/>
          <a:lstStyle/>
          <a:p>
            <a:pPr>
              <a:lnSpc>
                <a:spcPct val="80000"/>
              </a:lnSpc>
            </a:pPr>
            <a:r>
              <a:rPr lang="en-GB" sz="2800">
                <a:latin typeface="Frutiger 55 Roman" charset="0"/>
              </a:rPr>
              <a:t>Captive audience – will enhance adherence</a:t>
            </a:r>
          </a:p>
          <a:p>
            <a:pPr>
              <a:lnSpc>
                <a:spcPct val="80000"/>
              </a:lnSpc>
            </a:pPr>
            <a:r>
              <a:rPr lang="en-GB" sz="2800">
                <a:latin typeface="Frutiger 55 Roman" charset="0"/>
              </a:rPr>
              <a:t>Supervised by dialysis staff</a:t>
            </a:r>
          </a:p>
          <a:p>
            <a:pPr>
              <a:lnSpc>
                <a:spcPct val="80000"/>
              </a:lnSpc>
              <a:buFont typeface="Wingdings" charset="0"/>
              <a:buChar char="Ø"/>
            </a:pPr>
            <a:r>
              <a:rPr lang="en-GB" sz="2800">
                <a:latin typeface="Frutiger 55 Roman" charset="0"/>
              </a:rPr>
              <a:t>Medical surveillance</a:t>
            </a:r>
          </a:p>
          <a:p>
            <a:pPr>
              <a:lnSpc>
                <a:spcPct val="80000"/>
              </a:lnSpc>
              <a:buFont typeface="Wingdings" charset="0"/>
              <a:buChar char="Ø"/>
            </a:pPr>
            <a:r>
              <a:rPr lang="en-GB" sz="2800">
                <a:latin typeface="Frutiger 55 Roman" charset="0"/>
              </a:rPr>
              <a:t>Motivation from staff and peers</a:t>
            </a:r>
          </a:p>
          <a:p>
            <a:pPr>
              <a:lnSpc>
                <a:spcPct val="80000"/>
              </a:lnSpc>
            </a:pPr>
            <a:r>
              <a:rPr lang="en-GB" sz="2800">
                <a:latin typeface="Frutiger 55 Roman" charset="0"/>
              </a:rPr>
              <a:t>No extra time required (reduce patient time burden)</a:t>
            </a:r>
          </a:p>
          <a:p>
            <a:pPr>
              <a:lnSpc>
                <a:spcPct val="80000"/>
              </a:lnSpc>
            </a:pPr>
            <a:r>
              <a:rPr lang="en-GB" sz="2800">
                <a:latin typeface="Frutiger 55 Roman" charset="0"/>
              </a:rPr>
              <a:t>May stabilise haemodynamics during the treatment</a:t>
            </a:r>
          </a:p>
          <a:p>
            <a:pPr>
              <a:lnSpc>
                <a:spcPct val="80000"/>
              </a:lnSpc>
            </a:pPr>
            <a:r>
              <a:rPr lang="en-GB" sz="2800">
                <a:latin typeface="Frutiger 55 Roman" charset="0"/>
              </a:rPr>
              <a:t>Less cramping / hypotension</a:t>
            </a:r>
          </a:p>
          <a:p>
            <a:pPr>
              <a:lnSpc>
                <a:spcPct val="80000"/>
              </a:lnSpc>
            </a:pPr>
            <a:r>
              <a:rPr lang="en-GB" sz="2800">
                <a:latin typeface="Frutiger 55 Roman" charset="0"/>
              </a:rPr>
              <a:t>Less post-dialysis fatigue / stiffness</a:t>
            </a:r>
          </a:p>
          <a:p>
            <a:pPr>
              <a:lnSpc>
                <a:spcPct val="80000"/>
              </a:lnSpc>
            </a:pPr>
            <a:r>
              <a:rPr lang="en-GB" sz="2800">
                <a:latin typeface="Frutiger 55 Roman" charset="0"/>
              </a:rPr>
              <a:t>Increased protein uptake (with IDPN – </a:t>
            </a:r>
            <a:r>
              <a:rPr lang="en-GB" sz="2000">
                <a:latin typeface="Frutiger 55 Roman" charset="0"/>
              </a:rPr>
              <a:t>Pupim et al</a:t>
            </a:r>
            <a:r>
              <a:rPr lang="en-GB" sz="2800">
                <a:latin typeface="Frutiger 55 Roman" charset="0"/>
              </a:rPr>
              <a:t>)</a:t>
            </a:r>
          </a:p>
          <a:p>
            <a:pPr>
              <a:lnSpc>
                <a:spcPct val="80000"/>
              </a:lnSpc>
            </a:pPr>
            <a:r>
              <a:rPr lang="en-GB" sz="2800">
                <a:latin typeface="Frutiger 55 Roman" charset="0"/>
              </a:rPr>
              <a:t>Increased clearance of K+, reduced rebound of urea, creatinine,K+ (</a:t>
            </a:r>
            <a:r>
              <a:rPr lang="en-GB" sz="2000">
                <a:latin typeface="Frutiger 55 Roman" charset="0"/>
              </a:rPr>
              <a:t>Viathlinigading, Kong, Parsons</a:t>
            </a:r>
            <a:r>
              <a:rPr lang="en-GB" sz="2800">
                <a:latin typeface="Frutiger 55 Roman" charset="0"/>
              </a:rPr>
              <a:t>)</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1052513"/>
            <a:ext cx="8229600" cy="5427662"/>
          </a:xfrm>
        </p:spPr>
        <p:txBody>
          <a:bodyPr/>
          <a:lstStyle/>
          <a:p>
            <a:r>
              <a:rPr lang="en-GB">
                <a:latin typeface="Frutiger 55 Roman" charset="0"/>
              </a:rPr>
              <a:t>Changes environment in the unit from </a:t>
            </a:r>
            <a:r>
              <a:rPr lang="ja-JP" altLang="en-GB">
                <a:latin typeface="Frutiger 55 Roman" charset="0"/>
              </a:rPr>
              <a:t>‘</a:t>
            </a:r>
            <a:r>
              <a:rPr lang="en-GB">
                <a:latin typeface="Frutiger 55 Roman" charset="0"/>
              </a:rPr>
              <a:t>illness</a:t>
            </a:r>
            <a:r>
              <a:rPr lang="ja-JP" altLang="en-GB">
                <a:latin typeface="Frutiger 55 Roman" charset="0"/>
              </a:rPr>
              <a:t>’</a:t>
            </a:r>
            <a:r>
              <a:rPr lang="en-GB">
                <a:latin typeface="Frutiger 55 Roman" charset="0"/>
              </a:rPr>
              <a:t> to </a:t>
            </a:r>
            <a:r>
              <a:rPr lang="ja-JP" altLang="en-GB">
                <a:latin typeface="Frutiger 55 Roman" charset="0"/>
              </a:rPr>
              <a:t>‘</a:t>
            </a:r>
            <a:r>
              <a:rPr lang="en-GB">
                <a:latin typeface="Frutiger 55 Roman" charset="0"/>
              </a:rPr>
              <a:t>wellness</a:t>
            </a:r>
            <a:r>
              <a:rPr lang="ja-JP" altLang="en-GB">
                <a:latin typeface="Frutiger 55 Roman" charset="0"/>
              </a:rPr>
              <a:t>’</a:t>
            </a:r>
            <a:endParaRPr lang="en-GB">
              <a:latin typeface="Frutiger 55 Roman" charset="0"/>
            </a:endParaRPr>
          </a:p>
          <a:p>
            <a:r>
              <a:rPr lang="en-GB">
                <a:latin typeface="Frutiger 55 Roman" charset="0"/>
              </a:rPr>
              <a:t>Changes staff attitudes / expectations of patients (and patient expectations for their life on dialysis)</a:t>
            </a:r>
          </a:p>
          <a:p>
            <a:r>
              <a:rPr lang="en-GB">
                <a:latin typeface="Frutiger 55 Roman" charset="0"/>
              </a:rPr>
              <a:t>If a part of routine treatment, then will be more sustainable</a:t>
            </a:r>
          </a:p>
          <a:p>
            <a:r>
              <a:rPr lang="en-GB">
                <a:latin typeface="Frutiger 55 Roman" charset="0"/>
              </a:rPr>
              <a:t>FUN!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solidFill>
                  <a:schemeClr val="bg1"/>
                </a:solidFill>
                <a:latin typeface="Frutiger 55 Roman" charset="0"/>
              </a:rPr>
              <a:t>Potential barriers</a:t>
            </a:r>
          </a:p>
        </p:txBody>
      </p:sp>
      <p:sp>
        <p:nvSpPr>
          <p:cNvPr id="54275" name="Rectangle 3"/>
          <p:cNvSpPr>
            <a:spLocks noGrp="1" noChangeArrowheads="1"/>
          </p:cNvSpPr>
          <p:nvPr>
            <p:ph type="body" sz="half" idx="1"/>
          </p:nvPr>
        </p:nvSpPr>
        <p:spPr>
          <a:xfrm>
            <a:off x="457200" y="1268413"/>
            <a:ext cx="4038600" cy="5589587"/>
          </a:xfrm>
        </p:spPr>
        <p:txBody>
          <a:bodyPr/>
          <a:lstStyle/>
          <a:p>
            <a:pPr>
              <a:lnSpc>
                <a:spcPct val="80000"/>
              </a:lnSpc>
            </a:pPr>
            <a:r>
              <a:rPr lang="en-GB" sz="2400">
                <a:latin typeface="Frutiger 55 Roman" charset="0"/>
              </a:rPr>
              <a:t>Efficient use of time – sleep disorders</a:t>
            </a:r>
          </a:p>
          <a:p>
            <a:pPr>
              <a:lnSpc>
                <a:spcPct val="80000"/>
              </a:lnSpc>
            </a:pPr>
            <a:r>
              <a:rPr lang="en-GB" sz="2400">
                <a:latin typeface="Frutiger 55 Roman" charset="0"/>
              </a:rPr>
              <a:t>Lack of research – safety, effectiveness</a:t>
            </a:r>
          </a:p>
          <a:p>
            <a:pPr>
              <a:lnSpc>
                <a:spcPct val="80000"/>
              </a:lnSpc>
            </a:pPr>
            <a:r>
              <a:rPr lang="en-GB" sz="2400">
                <a:latin typeface="Frutiger 55 Roman" charset="0"/>
              </a:rPr>
              <a:t>What type of equipment to use?</a:t>
            </a:r>
          </a:p>
          <a:p>
            <a:pPr>
              <a:lnSpc>
                <a:spcPct val="80000"/>
              </a:lnSpc>
            </a:pPr>
            <a:r>
              <a:rPr lang="en-GB" sz="2400">
                <a:latin typeface="Frutiger 55 Roman" charset="0"/>
              </a:rPr>
              <a:t>Space in the unit</a:t>
            </a:r>
          </a:p>
          <a:p>
            <a:pPr>
              <a:lnSpc>
                <a:spcPct val="80000"/>
              </a:lnSpc>
            </a:pPr>
            <a:r>
              <a:rPr lang="en-GB" sz="2400">
                <a:latin typeface="Frutiger 55 Roman" charset="0"/>
              </a:rPr>
              <a:t>Satellite units</a:t>
            </a:r>
          </a:p>
          <a:p>
            <a:pPr>
              <a:lnSpc>
                <a:spcPct val="80000"/>
              </a:lnSpc>
            </a:pPr>
            <a:r>
              <a:rPr lang="en-GB" sz="2400">
                <a:latin typeface="Frutiger 55 Roman" charset="0"/>
              </a:rPr>
              <a:t>TIME / Finance for staff</a:t>
            </a:r>
          </a:p>
          <a:p>
            <a:pPr>
              <a:lnSpc>
                <a:spcPct val="80000"/>
              </a:lnSpc>
            </a:pPr>
            <a:r>
              <a:rPr lang="en-GB" sz="2400">
                <a:latin typeface="Frutiger 55 Roman" charset="0"/>
              </a:rPr>
              <a:t>Monitoring the programme</a:t>
            </a:r>
          </a:p>
          <a:p>
            <a:pPr>
              <a:lnSpc>
                <a:spcPct val="80000"/>
              </a:lnSpc>
            </a:pPr>
            <a:r>
              <a:rPr lang="en-GB" sz="2300">
                <a:latin typeface="Frutiger 55 Roman" charset="0"/>
              </a:rPr>
              <a:t>Fatigue, especially post-dialysis</a:t>
            </a:r>
          </a:p>
          <a:p>
            <a:pPr>
              <a:lnSpc>
                <a:spcPct val="80000"/>
              </a:lnSpc>
            </a:pPr>
            <a:r>
              <a:rPr lang="en-GB" sz="2300">
                <a:latin typeface="Frutiger 55 Roman" charset="0"/>
              </a:rPr>
              <a:t>Lack of motivation</a:t>
            </a:r>
          </a:p>
          <a:p>
            <a:pPr>
              <a:lnSpc>
                <a:spcPct val="80000"/>
              </a:lnSpc>
            </a:pPr>
            <a:r>
              <a:rPr lang="en-GB" sz="2300">
                <a:latin typeface="Frutiger 55 Roman" charset="0"/>
              </a:rPr>
              <a:t>Multiple hospital visits (dialysis 3X / week)</a:t>
            </a:r>
          </a:p>
        </p:txBody>
      </p:sp>
      <p:sp>
        <p:nvSpPr>
          <p:cNvPr id="54276" name="Rectangle 4"/>
          <p:cNvSpPr>
            <a:spLocks noGrp="1" noChangeArrowheads="1"/>
          </p:cNvSpPr>
          <p:nvPr>
            <p:ph type="body" sz="half" idx="2"/>
          </p:nvPr>
        </p:nvSpPr>
        <p:spPr>
          <a:xfrm>
            <a:off x="4648200" y="1268413"/>
            <a:ext cx="4038600" cy="5211762"/>
          </a:xfrm>
        </p:spPr>
        <p:txBody>
          <a:bodyPr/>
          <a:lstStyle/>
          <a:p>
            <a:pPr>
              <a:lnSpc>
                <a:spcPct val="80000"/>
              </a:lnSpc>
            </a:pPr>
            <a:r>
              <a:rPr lang="en-GB" sz="2300">
                <a:latin typeface="Frutiger 55 Roman" charset="0"/>
              </a:rPr>
              <a:t>Weight gain – nutritional difficulties</a:t>
            </a:r>
          </a:p>
          <a:p>
            <a:pPr>
              <a:lnSpc>
                <a:spcPct val="80000"/>
              </a:lnSpc>
            </a:pPr>
            <a:r>
              <a:rPr lang="en-GB" sz="2300">
                <a:latin typeface="Frutiger 55 Roman" charset="0"/>
              </a:rPr>
              <a:t>Anaemia </a:t>
            </a:r>
          </a:p>
          <a:p>
            <a:pPr>
              <a:lnSpc>
                <a:spcPct val="80000"/>
              </a:lnSpc>
            </a:pPr>
            <a:r>
              <a:rPr lang="en-GB" sz="2300">
                <a:latin typeface="Frutiger 55 Roman" charset="0"/>
              </a:rPr>
              <a:t>Fistula / PD access – use of weights / swimming</a:t>
            </a:r>
          </a:p>
          <a:p>
            <a:pPr>
              <a:lnSpc>
                <a:spcPct val="80000"/>
              </a:lnSpc>
            </a:pPr>
            <a:r>
              <a:rPr lang="en-GB" sz="2300">
                <a:latin typeface="Frutiger 55 Roman" charset="0"/>
              </a:rPr>
              <a:t>Medication side effects </a:t>
            </a:r>
          </a:p>
          <a:p>
            <a:pPr>
              <a:lnSpc>
                <a:spcPct val="80000"/>
              </a:lnSpc>
            </a:pPr>
            <a:r>
              <a:rPr lang="en-GB" sz="2300">
                <a:latin typeface="Frutiger 55 Roman" charset="0"/>
              </a:rPr>
              <a:t>Peripheral neuropathies (diabetics)</a:t>
            </a:r>
          </a:p>
          <a:p>
            <a:pPr>
              <a:lnSpc>
                <a:spcPct val="80000"/>
              </a:lnSpc>
              <a:buFontTx/>
              <a:buNone/>
            </a:pPr>
            <a:endParaRPr lang="en-GB" sz="2400">
              <a:latin typeface="Frutiger 55 Roman" charset="0"/>
            </a:endParaRPr>
          </a:p>
          <a:p>
            <a:pPr>
              <a:lnSpc>
                <a:spcPct val="80000"/>
              </a:lnSpc>
            </a:pPr>
            <a:r>
              <a:rPr lang="en-GB" sz="2400">
                <a:latin typeface="Frutiger 55 Roman" charset="0"/>
              </a:rPr>
              <a:t>Getting the patient on board!</a:t>
            </a:r>
          </a:p>
          <a:p>
            <a:pPr>
              <a:lnSpc>
                <a:spcPct val="80000"/>
              </a:lnSpc>
            </a:pPr>
            <a:endParaRPr lang="en-GB" sz="2400">
              <a:latin typeface="Frutiger 55 Roman" charset="0"/>
            </a:endParaRPr>
          </a:p>
          <a:p>
            <a:pPr>
              <a:lnSpc>
                <a:spcPct val="80000"/>
              </a:lnSpc>
            </a:pPr>
            <a:endParaRPr lang="en-GB" sz="2400">
              <a:latin typeface="Frutiger 55 Roman" charset="0"/>
            </a:endParaRPr>
          </a:p>
          <a:p>
            <a:pPr>
              <a:lnSpc>
                <a:spcPct val="80000"/>
              </a:lnSpc>
            </a:pPr>
            <a:endParaRPr lang="en-GB" sz="2400">
              <a:latin typeface="Frutiger 55 Roman" charset="0"/>
            </a:endParaRPr>
          </a:p>
        </p:txBody>
      </p:sp>
      <p:sp>
        <p:nvSpPr>
          <p:cNvPr id="54277" name="Text Box 5"/>
          <p:cNvSpPr txBox="1">
            <a:spLocks noChangeArrowheads="1"/>
          </p:cNvSpPr>
          <p:nvPr/>
        </p:nvSpPr>
        <p:spPr bwMode="auto">
          <a:xfrm>
            <a:off x="1187450" y="0"/>
            <a:ext cx="7777163" cy="762000"/>
          </a:xfrm>
          <a:prstGeom prst="rect">
            <a:avLst/>
          </a:prstGeom>
          <a:noFill/>
          <a:ln>
            <a:noFill/>
          </a:ln>
          <a:effectLst/>
          <a:extLst>
            <a:ext uri="{909E8E84-426E-40dd-AFC4-6F175D3DCCD1}">
              <a14:hiddenFill xmlns:a14="http://schemas.microsoft.com/office/drawing/2010/main">
                <a:solidFill>
                  <a:srgbClr val="0072C6">
                    <a:alpha val="2500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pPr>
            <a:r>
              <a:rPr lang="en-GB" sz="4400">
                <a:solidFill>
                  <a:schemeClr val="bg1"/>
                </a:solidFill>
                <a:latin typeface="Frutiger 55 Roman" charset="0"/>
              </a:rPr>
              <a:t>Potential Barriers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0"/>
            <a:ext cx="8229600" cy="882650"/>
          </a:xfrm>
        </p:spPr>
        <p:txBody>
          <a:bodyPr/>
          <a:lstStyle/>
          <a:p>
            <a:pPr eaLnBrk="1" hangingPunct="1"/>
            <a:r>
              <a:rPr lang="en-GB">
                <a:solidFill>
                  <a:schemeClr val="bg1"/>
                </a:solidFill>
                <a:latin typeface="Frutiger 55 Roman" charset="0"/>
              </a:rPr>
              <a:t>Other exercise options!</a:t>
            </a:r>
          </a:p>
        </p:txBody>
      </p:sp>
      <p:sp>
        <p:nvSpPr>
          <p:cNvPr id="19459" name="Rectangle 3"/>
          <p:cNvSpPr>
            <a:spLocks noGrp="1" noChangeArrowheads="1"/>
          </p:cNvSpPr>
          <p:nvPr>
            <p:ph type="body" idx="1"/>
          </p:nvPr>
        </p:nvSpPr>
        <p:spPr>
          <a:xfrm>
            <a:off x="457200" y="1557338"/>
            <a:ext cx="8229600" cy="4922837"/>
          </a:xfrm>
        </p:spPr>
        <p:txBody>
          <a:bodyPr/>
          <a:lstStyle/>
          <a:p>
            <a:pPr eaLnBrk="1" hangingPunct="1"/>
            <a:r>
              <a:rPr lang="en-GB">
                <a:latin typeface="Frutiger 55 Roman" charset="0"/>
              </a:rPr>
              <a:t>Renal Rehabilitation class</a:t>
            </a:r>
          </a:p>
          <a:p>
            <a:pPr eaLnBrk="1" hangingPunct="1"/>
            <a:r>
              <a:rPr lang="en-GB">
                <a:latin typeface="Frutiger 55 Roman" charset="0"/>
              </a:rPr>
              <a:t>Home exercise program – walking and cycling diaries</a:t>
            </a:r>
          </a:p>
          <a:p>
            <a:pPr eaLnBrk="1" hangingPunct="1"/>
            <a:r>
              <a:rPr lang="en-GB">
                <a:latin typeface="Frutiger 55 Roman" charset="0"/>
              </a:rPr>
              <a:t>Exercise on Referral Gym program</a:t>
            </a:r>
          </a:p>
        </p:txBody>
      </p:sp>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59238"/>
            <a:ext cx="17208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7088" y="0"/>
            <a:ext cx="8229600" cy="882650"/>
          </a:xfrm>
        </p:spPr>
        <p:txBody>
          <a:bodyPr/>
          <a:lstStyle/>
          <a:p>
            <a:r>
              <a:rPr lang="en-US">
                <a:solidFill>
                  <a:schemeClr val="bg1"/>
                </a:solidFill>
                <a:latin typeface="Frutiger 55 Roman" charset="0"/>
              </a:rPr>
              <a:t>The current position</a:t>
            </a:r>
          </a:p>
        </p:txBody>
      </p:sp>
      <p:sp>
        <p:nvSpPr>
          <p:cNvPr id="3" name="Content Placeholder 2"/>
          <p:cNvSpPr>
            <a:spLocks noGrp="1"/>
          </p:cNvSpPr>
          <p:nvPr>
            <p:ph idx="4294967295"/>
          </p:nvPr>
        </p:nvSpPr>
        <p:spPr>
          <a:xfrm>
            <a:off x="457200" y="1916113"/>
            <a:ext cx="8229600" cy="4564062"/>
          </a:xfrm>
        </p:spPr>
        <p:txBody>
          <a:bodyPr/>
          <a:lstStyle/>
          <a:p>
            <a:pPr>
              <a:defRPr/>
            </a:pPr>
            <a:r>
              <a:rPr lang="en-US" dirty="0" smtClean="0">
                <a:cs typeface="ＭＳ Ｐゴシック" charset="0"/>
              </a:rPr>
              <a:t>Enthusiastic researchers and clinicians</a:t>
            </a:r>
          </a:p>
          <a:p>
            <a:pPr>
              <a:defRPr/>
            </a:pPr>
            <a:r>
              <a:rPr lang="en-US" dirty="0" smtClean="0">
                <a:cs typeface="ＭＳ Ｐゴシック" charset="0"/>
              </a:rPr>
              <a:t>Good quality research</a:t>
            </a:r>
          </a:p>
          <a:p>
            <a:pPr>
              <a:defRPr/>
            </a:pPr>
            <a:r>
              <a:rPr lang="en-US" dirty="0" smtClean="0">
                <a:cs typeface="ＭＳ Ｐゴシック" charset="0"/>
              </a:rPr>
              <a:t>Existing NHS renal exercise </a:t>
            </a:r>
            <a:r>
              <a:rPr lang="en-US" dirty="0" err="1" smtClean="0">
                <a:cs typeface="ＭＳ Ｐゴシック" charset="0"/>
              </a:rPr>
              <a:t>programmes</a:t>
            </a:r>
            <a:endParaRPr lang="en-US" dirty="0" smtClean="0">
              <a:cs typeface="ＭＳ Ｐゴシック" charset="0"/>
            </a:endParaRPr>
          </a:p>
          <a:p>
            <a:pPr>
              <a:defRPr/>
            </a:pPr>
            <a:r>
              <a:rPr lang="en-US" dirty="0" smtClean="0">
                <a:cs typeface="ＭＳ Ｐゴシック" charset="0"/>
              </a:rPr>
              <a:t>Adopted by BRS</a:t>
            </a:r>
          </a:p>
          <a:p>
            <a:pPr>
              <a:defRPr/>
            </a:pPr>
            <a:r>
              <a:rPr lang="en-US" dirty="0" smtClean="0">
                <a:cs typeface="ＭＳ Ｐゴシック" charset="0"/>
              </a:rPr>
              <a:t>Collaborative links</a:t>
            </a:r>
          </a:p>
          <a:p>
            <a:pPr>
              <a:defRPr/>
            </a:pPr>
            <a:r>
              <a:rPr lang="en-US" dirty="0" smtClean="0">
                <a:cs typeface="ＭＳ Ｐゴシック" charset="0"/>
              </a:rPr>
              <a:t>Difficult financial climate</a:t>
            </a:r>
          </a:p>
          <a:p>
            <a:pPr lvl="1">
              <a:buFont typeface="Wingdings" charset="2"/>
              <a:buChar char="Ø"/>
              <a:defRPr/>
            </a:pPr>
            <a:endParaRPr lang="en-US" dirty="0" smtClean="0"/>
          </a:p>
          <a:p>
            <a:pPr>
              <a:defRPr/>
            </a:pPr>
            <a:endParaRPr lang="en-US" dirty="0">
              <a:cs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684213" y="163582"/>
            <a:ext cx="8280400" cy="707886"/>
          </a:xfrm>
          <a:prstGeom prst="rect">
            <a:avLst/>
          </a:prstGeom>
          <a:noFill/>
          <a:ln>
            <a:noFill/>
          </a:ln>
          <a:effectLst/>
          <a:extLst>
            <a:ext uri="{909E8E84-426E-40dd-AFC4-6F175D3DCCD1}">
              <a14:hiddenFill xmlns:a14="http://schemas.microsoft.com/office/drawing/2010/main">
                <a:solidFill>
                  <a:srgbClr val="0072C6">
                    <a:alpha val="2509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defRPr/>
            </a:pPr>
            <a:r>
              <a:rPr lang="en-US" sz="4000" dirty="0">
                <a:solidFill>
                  <a:schemeClr val="bg1"/>
                </a:solidFill>
                <a:latin typeface="+mj-lt"/>
              </a:rPr>
              <a:t>Why is exercise important in CKD</a:t>
            </a:r>
          </a:p>
        </p:txBody>
      </p:sp>
      <p:sp>
        <p:nvSpPr>
          <p:cNvPr id="4103" name="Rectangle 7"/>
          <p:cNvSpPr>
            <a:spLocks noGrp="1" noChangeArrowheads="1"/>
          </p:cNvSpPr>
          <p:nvPr>
            <p:ph type="body" idx="4294967295"/>
          </p:nvPr>
        </p:nvSpPr>
        <p:spPr>
          <a:xfrm>
            <a:off x="457200" y="1412875"/>
            <a:ext cx="8229600" cy="5067300"/>
          </a:xfrm>
        </p:spPr>
        <p:txBody>
          <a:bodyPr/>
          <a:lstStyle/>
          <a:p>
            <a:pPr>
              <a:defRPr/>
            </a:pPr>
            <a:r>
              <a:rPr lang="en-GB" dirty="0"/>
              <a:t>Muscle wasting and weakness </a:t>
            </a:r>
            <a:endParaRPr lang="en-GB" dirty="0" smtClean="0"/>
          </a:p>
          <a:p>
            <a:pPr>
              <a:defRPr/>
            </a:pPr>
            <a:r>
              <a:rPr lang="en-GB" dirty="0" smtClean="0"/>
              <a:t>Cardiovascular </a:t>
            </a:r>
            <a:r>
              <a:rPr lang="en-GB" dirty="0"/>
              <a:t>disease </a:t>
            </a:r>
            <a:r>
              <a:rPr lang="en-GB" dirty="0" smtClean="0"/>
              <a:t>leading </a:t>
            </a:r>
            <a:r>
              <a:rPr lang="en-GB" dirty="0"/>
              <a:t>cause of death in CKD</a:t>
            </a:r>
          </a:p>
          <a:p>
            <a:pPr>
              <a:defRPr/>
            </a:pPr>
            <a:r>
              <a:rPr lang="en-GB" dirty="0"/>
              <a:t>Impaired capacity </a:t>
            </a:r>
            <a:r>
              <a:rPr lang="en-GB" dirty="0" smtClean="0"/>
              <a:t>for activities </a:t>
            </a:r>
            <a:r>
              <a:rPr lang="en-GB" dirty="0"/>
              <a:t>of daily living</a:t>
            </a:r>
          </a:p>
          <a:p>
            <a:pPr>
              <a:defRPr/>
            </a:pPr>
            <a:r>
              <a:rPr lang="en-GB" dirty="0"/>
              <a:t>E</a:t>
            </a:r>
            <a:r>
              <a:rPr lang="en-GB" dirty="0" smtClean="0"/>
              <a:t>ffects </a:t>
            </a:r>
            <a:r>
              <a:rPr lang="en-GB" dirty="0"/>
              <a:t>of exercise rehabilitation </a:t>
            </a:r>
            <a:r>
              <a:rPr lang="en-GB" dirty="0" smtClean="0"/>
              <a:t>interventions </a:t>
            </a:r>
            <a:r>
              <a:rPr lang="en-GB" dirty="0"/>
              <a:t>well documented</a:t>
            </a:r>
          </a:p>
          <a:p>
            <a:pPr>
              <a:defRPr/>
            </a:pPr>
            <a:r>
              <a:rPr lang="en-GB" dirty="0"/>
              <a:t>Routine physical rehabilitation for patients with CKD is rare</a:t>
            </a:r>
          </a:p>
        </p:txBody>
      </p:sp>
    </p:spTree>
    <p:extLst>
      <p:ext uri="{BB962C8B-B14F-4D97-AF65-F5344CB8AC3E}">
        <p14:creationId xmlns:p14="http://schemas.microsoft.com/office/powerpoint/2010/main" val="37289318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0588" y="14288"/>
            <a:ext cx="8229600" cy="882650"/>
          </a:xfrm>
        </p:spPr>
        <p:txBody>
          <a:bodyPr/>
          <a:lstStyle/>
          <a:p>
            <a:r>
              <a:rPr lang="en-GB">
                <a:solidFill>
                  <a:schemeClr val="bg1"/>
                </a:solidFill>
                <a:latin typeface="Frutiger 55 Roman" charset="0"/>
              </a:rPr>
              <a:t>The next steps…</a:t>
            </a:r>
          </a:p>
        </p:txBody>
      </p:sp>
      <p:sp>
        <p:nvSpPr>
          <p:cNvPr id="3" name="Content Placeholder 2"/>
          <p:cNvSpPr>
            <a:spLocks noGrp="1"/>
          </p:cNvSpPr>
          <p:nvPr>
            <p:ph idx="4294967295"/>
          </p:nvPr>
        </p:nvSpPr>
        <p:spPr>
          <a:xfrm>
            <a:off x="457200" y="1196975"/>
            <a:ext cx="8229600" cy="5283200"/>
          </a:xfrm>
        </p:spPr>
        <p:txBody>
          <a:bodyPr/>
          <a:lstStyle/>
          <a:p>
            <a:pPr>
              <a:defRPr/>
            </a:pPr>
            <a:r>
              <a:rPr lang="en-GB" dirty="0">
                <a:latin typeface="Frutiger 55 Roman" charset="0"/>
              </a:rPr>
              <a:t>Exercise and haemodialysis – NIHR HTA bid – The PEDAL Trial</a:t>
            </a:r>
          </a:p>
          <a:p>
            <a:pPr>
              <a:defRPr/>
            </a:pPr>
            <a:r>
              <a:rPr lang="en-GB" dirty="0">
                <a:latin typeface="Frutiger 55 Roman" charset="0"/>
              </a:rPr>
              <a:t>The effects of exercise on the prevention of CVD / progression of CKD in the pre-dialysis population</a:t>
            </a:r>
          </a:p>
          <a:p>
            <a:pPr>
              <a:defRPr/>
            </a:pPr>
            <a:r>
              <a:rPr lang="en-GB" dirty="0">
                <a:latin typeface="Frutiger 55 Roman" charset="0"/>
              </a:rPr>
              <a:t>The effects of exercise on long-term </a:t>
            </a:r>
            <a:r>
              <a:rPr lang="en-GB" dirty="0" err="1">
                <a:latin typeface="Frutiger 55 Roman" charset="0"/>
              </a:rPr>
              <a:t>KTx</a:t>
            </a:r>
            <a:r>
              <a:rPr lang="en-GB" dirty="0">
                <a:latin typeface="Frutiger 55 Roman" charset="0"/>
              </a:rPr>
              <a:t> outcomes, and cardiovascular risk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882650"/>
          </a:xfrm>
        </p:spPr>
        <p:txBody>
          <a:bodyPr/>
          <a:lstStyle/>
          <a:p>
            <a:r>
              <a:rPr lang="en-US">
                <a:solidFill>
                  <a:schemeClr val="bg1"/>
                </a:solidFill>
                <a:latin typeface="Frutiger 55 Roman" charset="0"/>
              </a:rPr>
              <a:t>The future</a:t>
            </a:r>
          </a:p>
        </p:txBody>
      </p:sp>
      <p:sp>
        <p:nvSpPr>
          <p:cNvPr id="3" name="Content Placeholder 2"/>
          <p:cNvSpPr>
            <a:spLocks noGrp="1"/>
          </p:cNvSpPr>
          <p:nvPr>
            <p:ph idx="4294967295"/>
          </p:nvPr>
        </p:nvSpPr>
        <p:spPr>
          <a:xfrm>
            <a:off x="457200" y="1773238"/>
            <a:ext cx="8229600" cy="4706937"/>
          </a:xfrm>
        </p:spPr>
        <p:txBody>
          <a:bodyPr/>
          <a:lstStyle/>
          <a:p>
            <a:pPr>
              <a:defRPr/>
            </a:pPr>
            <a:r>
              <a:rPr lang="en-US" dirty="0" smtClean="0">
                <a:cs typeface="ＭＳ Ｐゴシック" charset="0"/>
              </a:rPr>
              <a:t>High quality collaborative research</a:t>
            </a:r>
          </a:p>
          <a:p>
            <a:pPr>
              <a:defRPr/>
            </a:pPr>
            <a:r>
              <a:rPr lang="en-US" dirty="0" smtClean="0">
                <a:cs typeface="ＭＳ Ｐゴシック" charset="0"/>
              </a:rPr>
              <a:t>A marriage of research and clinical ideals</a:t>
            </a:r>
          </a:p>
          <a:p>
            <a:pPr>
              <a:defRPr/>
            </a:pPr>
            <a:r>
              <a:rPr lang="en-US" dirty="0" smtClean="0">
                <a:cs typeface="ＭＳ Ｐゴシック" charset="0"/>
              </a:rPr>
              <a:t>Prevention and rehabilitation in the NHS</a:t>
            </a:r>
          </a:p>
          <a:p>
            <a:pPr>
              <a:defRPr/>
            </a:pPr>
            <a:r>
              <a:rPr lang="en-US" dirty="0" smtClean="0">
                <a:cs typeface="ＭＳ Ｐゴシック" charset="0"/>
              </a:rPr>
              <a:t>Increasing the profile of exercise and CKD</a:t>
            </a:r>
          </a:p>
          <a:p>
            <a:pPr>
              <a:defRPr/>
            </a:pPr>
            <a:r>
              <a:rPr lang="en-US" dirty="0">
                <a:cs typeface="ＭＳ Ｐゴシック" charset="0"/>
              </a:rPr>
              <a:t>I</a:t>
            </a:r>
            <a:r>
              <a:rPr lang="en-US" dirty="0" smtClean="0">
                <a:cs typeface="ＭＳ Ｐゴシック" charset="0"/>
              </a:rPr>
              <a:t>nfluencing policy </a:t>
            </a:r>
          </a:p>
          <a:p>
            <a:pPr>
              <a:defRPr/>
            </a:pPr>
            <a:r>
              <a:rPr lang="en-US" dirty="0" smtClean="0">
                <a:cs typeface="ＭＳ Ｐゴシック" charset="0"/>
              </a:rPr>
              <a:t>Increasing collaborative links </a:t>
            </a:r>
          </a:p>
          <a:p>
            <a:pPr>
              <a:defRPr/>
            </a:pPr>
            <a:endParaRPr lang="en-US" dirty="0" smtClean="0">
              <a:cs typeface="ＭＳ Ｐゴシック" charset="0"/>
            </a:endParaRPr>
          </a:p>
          <a:p>
            <a:pPr>
              <a:defRPr/>
            </a:pPr>
            <a:endParaRPr lang="en-US" dirty="0" smtClean="0">
              <a:cs typeface="ＭＳ Ｐゴシック" charset="0"/>
            </a:endParaRPr>
          </a:p>
          <a:p>
            <a:pPr>
              <a:defRPr/>
            </a:pPr>
            <a:endParaRPr lang="en-US" dirty="0" smtClean="0">
              <a:cs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882650" y="0"/>
            <a:ext cx="8229600" cy="8826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a:solidFill>
                  <a:schemeClr val="bg1"/>
                </a:solidFill>
                <a:latin typeface="Calibri" charset="0"/>
              </a:rPr>
              <a:t>BRS RN</a:t>
            </a:r>
          </a:p>
        </p:txBody>
      </p:sp>
      <p:sp>
        <p:nvSpPr>
          <p:cNvPr id="60418" name="Rectangle 3"/>
          <p:cNvSpPr>
            <a:spLocks noGrp="1" noChangeArrowheads="1"/>
          </p:cNvSpPr>
          <p:nvPr>
            <p:ph idx="4294967295"/>
          </p:nvPr>
        </p:nvSpPr>
        <p:spPr>
          <a:xfrm>
            <a:off x="457200" y="1700213"/>
            <a:ext cx="8229600" cy="4779962"/>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GB">
                <a:latin typeface="Calibri" charset="0"/>
              </a:rPr>
              <a:t>British Renal Society Rehab Network</a:t>
            </a:r>
          </a:p>
          <a:p>
            <a:r>
              <a:rPr lang="en-GB">
                <a:latin typeface="Calibri" charset="0"/>
              </a:rPr>
              <a:t>100+ members</a:t>
            </a:r>
          </a:p>
          <a:p>
            <a:r>
              <a:rPr lang="en-GB">
                <a:latin typeface="Calibri" charset="0"/>
              </a:rPr>
              <a:t>Task and finish work stream</a:t>
            </a:r>
          </a:p>
          <a:p>
            <a:r>
              <a:rPr lang="en-GB">
                <a:latin typeface="Calibri" charset="0"/>
              </a:rPr>
              <a:t>Website</a:t>
            </a:r>
          </a:p>
          <a:p>
            <a:r>
              <a:rPr lang="en-GB">
                <a:latin typeface="Calibri" charset="0"/>
              </a:rPr>
              <a:t>Support research and clinical implementation of exercise for patients with CKD</a:t>
            </a:r>
          </a:p>
          <a:p>
            <a:endParaRPr lang="en-GB">
              <a:latin typeface="Calibri" charset="0"/>
            </a:endParaRPr>
          </a:p>
          <a:p>
            <a:r>
              <a:rPr lang="en-GB" u="sng">
                <a:latin typeface="Calibri" charset="0"/>
              </a:rPr>
              <a:t>sharlene.greenwood@nhs.net</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white">
          <a:xfrm>
            <a:off x="827088" y="0"/>
            <a:ext cx="7850187" cy="882650"/>
          </a:xfrm>
          <a:noFill/>
        </p:spPr>
        <p:txBody>
          <a:bodyPr/>
          <a:lstStyle/>
          <a:p>
            <a:pPr eaLnBrk="1" hangingPunct="1"/>
            <a:r>
              <a:rPr lang="en-GB" sz="4000">
                <a:solidFill>
                  <a:schemeClr val="bg1"/>
                </a:solidFill>
                <a:latin typeface="Frutiger 55 Roman" charset="0"/>
              </a:rPr>
              <a:t>SF-36 scores in chronic disease</a:t>
            </a:r>
          </a:p>
        </p:txBody>
      </p:sp>
      <p:pic>
        <p:nvPicPr>
          <p:cNvPr id="6147" name="Picture 3" descr="Slide11a"/>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16088" y="1268413"/>
            <a:ext cx="5711825" cy="4473575"/>
          </a:xfrm>
          <a:solidFill>
            <a:schemeClr val="accent2"/>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2195513" y="6381328"/>
            <a:ext cx="670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GB" sz="1200">
                <a:cs typeface="Arial" charset="0"/>
              </a:rPr>
              <a:t>Curtin RB </a:t>
            </a:r>
            <a:r>
              <a:rPr lang="en-GB" sz="1200" i="1">
                <a:cs typeface="Arial" charset="0"/>
              </a:rPr>
              <a:t>et al. </a:t>
            </a:r>
            <a:r>
              <a:rPr lang="en-GB" sz="1200">
                <a:cs typeface="Arial" charset="0"/>
              </a:rPr>
              <a:t>Adv Ren Rep Therap 1999; 6(2): 133–140</a:t>
            </a:r>
          </a:p>
        </p:txBody>
      </p:sp>
      <p:sp>
        <p:nvSpPr>
          <p:cNvPr id="6149" name="Text Box 5"/>
          <p:cNvSpPr txBox="1">
            <a:spLocks noChangeArrowheads="1"/>
          </p:cNvSpPr>
          <p:nvPr/>
        </p:nvSpPr>
        <p:spPr bwMode="auto">
          <a:xfrm>
            <a:off x="539750" y="6021388"/>
            <a:ext cx="81375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100" b="1">
                <a:cs typeface="Arial" charset="0"/>
              </a:rPr>
              <a:t>CHF = chronic heart failure; COPD = chronic obstructive pulmonary disease; ESRF = end stage renal failure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271838" y="3001963"/>
            <a:ext cx="2743200" cy="533400"/>
          </a:xfrm>
          <a:ln/>
        </p:spPr>
        <p:txBody>
          <a:bodyPr/>
          <a:lstStyle/>
          <a:p>
            <a:r>
              <a:rPr lang="en-US" sz="2400">
                <a:latin typeface="Frutiger 55 Roman" charset="0"/>
              </a:rPr>
              <a:t/>
            </a:r>
            <a:br>
              <a:rPr lang="en-US" sz="2400">
                <a:latin typeface="Frutiger 55 Roman" charset="0"/>
              </a:rPr>
            </a:br>
            <a:r>
              <a:rPr lang="en-US" sz="2400">
                <a:latin typeface="Frutiger 55 Roman" charset="0"/>
              </a:rPr>
              <a:t> </a:t>
            </a:r>
            <a:r>
              <a:rPr lang="en-US" sz="2200" b="1">
                <a:latin typeface="Frutiger 55 Roman" charset="0"/>
              </a:rPr>
              <a:t>Muscle weakness </a:t>
            </a:r>
            <a:br>
              <a:rPr lang="en-US" sz="2200" b="1">
                <a:latin typeface="Frutiger 55 Roman" charset="0"/>
              </a:rPr>
            </a:br>
            <a:r>
              <a:rPr lang="en-US" sz="2200" b="1">
                <a:latin typeface="Frutiger 55 Roman" charset="0"/>
              </a:rPr>
              <a:t>and wasting</a:t>
            </a:r>
            <a:r>
              <a:rPr lang="en-US" sz="2400">
                <a:latin typeface="Frutiger 55 Roman" charset="0"/>
              </a:rPr>
              <a:t> </a:t>
            </a:r>
          </a:p>
        </p:txBody>
      </p:sp>
      <p:sp>
        <p:nvSpPr>
          <p:cNvPr id="102403" name="Text Box 3"/>
          <p:cNvSpPr txBox="1">
            <a:spLocks noChangeArrowheads="1"/>
          </p:cNvSpPr>
          <p:nvPr/>
        </p:nvSpPr>
        <p:spPr bwMode="auto">
          <a:xfrm>
            <a:off x="381000" y="32004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200" b="1">
                <a:latin typeface="Tahoma" charset="0"/>
              </a:rPr>
              <a:t>Decreased</a:t>
            </a:r>
            <a:r>
              <a:rPr lang="en-US" sz="2200" b="1">
                <a:latin typeface="Times New Roman" charset="0"/>
              </a:rPr>
              <a:t> </a:t>
            </a:r>
            <a:r>
              <a:rPr lang="en-US" sz="2200" b="1">
                <a:latin typeface="Tahoma" charset="0"/>
              </a:rPr>
              <a:t>dietary intake</a:t>
            </a:r>
            <a:endParaRPr lang="en-US" sz="2800">
              <a:latin typeface="Times New Roman" charset="0"/>
            </a:endParaRPr>
          </a:p>
        </p:txBody>
      </p:sp>
      <p:sp>
        <p:nvSpPr>
          <p:cNvPr id="102404" name="Text Box 4"/>
          <p:cNvSpPr txBox="1">
            <a:spLocks noChangeArrowheads="1"/>
          </p:cNvSpPr>
          <p:nvPr/>
        </p:nvSpPr>
        <p:spPr bwMode="auto">
          <a:xfrm>
            <a:off x="1066800" y="1858963"/>
            <a:ext cx="3200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200" b="1">
                <a:latin typeface="Tahoma" charset="0"/>
              </a:rPr>
              <a:t>Physical</a:t>
            </a:r>
            <a:r>
              <a:rPr lang="en-US" sz="2200" b="1">
                <a:solidFill>
                  <a:srgbClr val="00FF00"/>
                </a:solidFill>
                <a:latin typeface="Tahoma" charset="0"/>
              </a:rPr>
              <a:t> </a:t>
            </a:r>
            <a:r>
              <a:rPr lang="en-US" sz="2200" b="1">
                <a:latin typeface="Tahoma" charset="0"/>
              </a:rPr>
              <a:t>inactivity</a:t>
            </a:r>
          </a:p>
        </p:txBody>
      </p:sp>
      <p:sp>
        <p:nvSpPr>
          <p:cNvPr id="102405" name="Text Box 5"/>
          <p:cNvSpPr txBox="1">
            <a:spLocks noChangeArrowheads="1"/>
          </p:cNvSpPr>
          <p:nvPr/>
        </p:nvSpPr>
        <p:spPr bwMode="auto">
          <a:xfrm>
            <a:off x="381000" y="4424363"/>
            <a:ext cx="34290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80000"/>
              </a:lnSpc>
              <a:spcBef>
                <a:spcPct val="15000"/>
              </a:spcBef>
            </a:pPr>
            <a:r>
              <a:rPr lang="en-US" sz="2800">
                <a:latin typeface="Times New Roman" charset="0"/>
              </a:rPr>
              <a:t>    </a:t>
            </a:r>
            <a:r>
              <a:rPr lang="en-US" sz="2200" b="1">
                <a:latin typeface="Tahoma" charset="0"/>
              </a:rPr>
              <a:t>Muscle protein</a:t>
            </a:r>
          </a:p>
          <a:p>
            <a:pPr algn="l" eaLnBrk="0" hangingPunct="0">
              <a:lnSpc>
                <a:spcPct val="80000"/>
              </a:lnSpc>
              <a:spcBef>
                <a:spcPct val="15000"/>
              </a:spcBef>
            </a:pPr>
            <a:r>
              <a:rPr lang="en-US" sz="2200" b="1">
                <a:latin typeface="Tahoma" charset="0"/>
              </a:rPr>
              <a:t>catabolism &gt; synthesis</a:t>
            </a:r>
            <a:endParaRPr lang="en-US">
              <a:latin typeface="Times New Roman" charset="0"/>
            </a:endParaRPr>
          </a:p>
        </p:txBody>
      </p:sp>
      <p:sp>
        <p:nvSpPr>
          <p:cNvPr id="102406" name="Oval 6"/>
          <p:cNvSpPr>
            <a:spLocks noChangeArrowheads="1"/>
          </p:cNvSpPr>
          <p:nvPr/>
        </p:nvSpPr>
        <p:spPr bwMode="auto">
          <a:xfrm>
            <a:off x="3197225" y="2628900"/>
            <a:ext cx="2971800" cy="1600200"/>
          </a:xfrm>
          <a:prstGeom prst="ellipse">
            <a:avLst/>
          </a:pr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chemeClr val="tx2"/>
              </a:solidFill>
              <a:latin typeface="Tahoma" charset="0"/>
            </a:endParaRPr>
          </a:p>
        </p:txBody>
      </p:sp>
      <p:sp>
        <p:nvSpPr>
          <p:cNvPr id="102407" name="Text Box 7"/>
          <p:cNvSpPr txBox="1">
            <a:spLocks noChangeArrowheads="1"/>
          </p:cNvSpPr>
          <p:nvPr/>
        </p:nvSpPr>
        <p:spPr bwMode="auto">
          <a:xfrm>
            <a:off x="990600" y="0"/>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4000" dirty="0">
                <a:solidFill>
                  <a:schemeClr val="bg1"/>
                </a:solidFill>
                <a:latin typeface="+mj-lt"/>
              </a:rPr>
              <a:t>Physical </a:t>
            </a:r>
            <a:r>
              <a:rPr lang="en-US" sz="4000" dirty="0" smtClean="0">
                <a:solidFill>
                  <a:schemeClr val="bg1"/>
                </a:solidFill>
                <a:latin typeface="+mj-lt"/>
              </a:rPr>
              <a:t>function </a:t>
            </a:r>
            <a:r>
              <a:rPr lang="en-US" sz="4000" dirty="0" smtClean="0">
                <a:solidFill>
                  <a:schemeClr val="bg1"/>
                </a:solidFill>
                <a:latin typeface="+mj-lt"/>
              </a:rPr>
              <a:t>and</a:t>
            </a:r>
            <a:r>
              <a:rPr lang="en-US" sz="4000" dirty="0" smtClean="0">
                <a:solidFill>
                  <a:schemeClr val="bg1"/>
                </a:solidFill>
                <a:latin typeface="+mj-lt"/>
              </a:rPr>
              <a:t> </a:t>
            </a:r>
            <a:r>
              <a:rPr lang="en-US" sz="4000" dirty="0" smtClean="0">
                <a:solidFill>
                  <a:schemeClr val="bg1"/>
                </a:solidFill>
                <a:latin typeface="+mj-lt"/>
              </a:rPr>
              <a:t>CKD</a:t>
            </a:r>
            <a:endParaRPr lang="en-US" sz="4000" dirty="0">
              <a:solidFill>
                <a:schemeClr val="bg1"/>
              </a:solidFill>
              <a:latin typeface="+mj-lt"/>
            </a:endParaRPr>
          </a:p>
        </p:txBody>
      </p:sp>
      <p:sp>
        <p:nvSpPr>
          <p:cNvPr id="102408" name="Text Box 8"/>
          <p:cNvSpPr txBox="1">
            <a:spLocks noChangeArrowheads="1"/>
          </p:cNvSpPr>
          <p:nvPr/>
        </p:nvSpPr>
        <p:spPr bwMode="auto">
          <a:xfrm>
            <a:off x="7175500" y="2986088"/>
            <a:ext cx="2057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200" b="1">
                <a:latin typeface="Tahoma" charset="0"/>
              </a:rPr>
              <a:t>Aging</a:t>
            </a:r>
            <a:endParaRPr lang="en-US" sz="2800">
              <a:latin typeface="Times New Roman" charset="0"/>
            </a:endParaRPr>
          </a:p>
        </p:txBody>
      </p:sp>
      <p:sp>
        <p:nvSpPr>
          <p:cNvPr id="102409" name="Text Box 9"/>
          <p:cNvSpPr txBox="1">
            <a:spLocks noChangeArrowheads="1"/>
          </p:cNvSpPr>
          <p:nvPr/>
        </p:nvSpPr>
        <p:spPr bwMode="auto">
          <a:xfrm>
            <a:off x="6553200" y="4038600"/>
            <a:ext cx="2209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200" b="1">
                <a:latin typeface="Tahoma" charset="0"/>
              </a:rPr>
              <a:t>Comorbidity</a:t>
            </a:r>
            <a:endParaRPr lang="en-US" sz="2800">
              <a:latin typeface="Times New Roman" charset="0"/>
            </a:endParaRPr>
          </a:p>
        </p:txBody>
      </p:sp>
      <p:sp>
        <p:nvSpPr>
          <p:cNvPr id="102410" name="Text Box 10"/>
          <p:cNvSpPr txBox="1">
            <a:spLocks noChangeArrowheads="1"/>
          </p:cNvSpPr>
          <p:nvPr/>
        </p:nvSpPr>
        <p:spPr bwMode="auto">
          <a:xfrm>
            <a:off x="5651500" y="1857375"/>
            <a:ext cx="152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sz="2200" b="1">
                <a:latin typeface="Tahoma" charset="0"/>
              </a:rPr>
              <a:t>Anaemia</a:t>
            </a:r>
            <a:endParaRPr lang="en-US" sz="2800">
              <a:solidFill>
                <a:srgbClr val="FF0000"/>
              </a:solidFill>
              <a:latin typeface="Times New Roman" charset="0"/>
            </a:endParaRPr>
          </a:p>
        </p:txBody>
      </p:sp>
      <p:sp>
        <p:nvSpPr>
          <p:cNvPr id="102411" name="Text Box 11"/>
          <p:cNvSpPr txBox="1">
            <a:spLocks noChangeArrowheads="1"/>
          </p:cNvSpPr>
          <p:nvPr/>
        </p:nvSpPr>
        <p:spPr bwMode="auto">
          <a:xfrm>
            <a:off x="5851525" y="4814888"/>
            <a:ext cx="1905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GB" sz="2200" b="1">
                <a:latin typeface="Tahoma" charset="0"/>
              </a:rPr>
              <a:t>Dialysis</a:t>
            </a:r>
            <a:endParaRPr lang="en-GB" sz="2800">
              <a:solidFill>
                <a:schemeClr val="tx2"/>
              </a:solidFill>
              <a:latin typeface="Times New Roman" charset="0"/>
            </a:endParaRPr>
          </a:p>
        </p:txBody>
      </p:sp>
      <p:sp>
        <p:nvSpPr>
          <p:cNvPr id="102412" name="Line 12"/>
          <p:cNvSpPr>
            <a:spLocks noChangeShapeType="1"/>
          </p:cNvSpPr>
          <p:nvPr/>
        </p:nvSpPr>
        <p:spPr bwMode="auto">
          <a:xfrm>
            <a:off x="4643438" y="4797425"/>
            <a:ext cx="0" cy="1079500"/>
          </a:xfrm>
          <a:prstGeom prst="line">
            <a:avLst/>
          </a:prstGeom>
          <a:noFill/>
          <a:ln w="57150">
            <a:solidFill>
              <a:srgbClr val="E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2413" name="Text Box 13"/>
          <p:cNvSpPr txBox="1">
            <a:spLocks noChangeArrowheads="1"/>
          </p:cNvSpPr>
          <p:nvPr/>
        </p:nvSpPr>
        <p:spPr bwMode="auto">
          <a:xfrm>
            <a:off x="3563938" y="6092825"/>
            <a:ext cx="2376487" cy="482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E00000"/>
                </a:solidFill>
                <a:latin typeface="Tahoma" charset="0"/>
                <a:sym typeface="Symbol" charset="0"/>
              </a:rPr>
              <a:t></a:t>
            </a:r>
            <a:r>
              <a:rPr lang="en-US" b="1">
                <a:solidFill>
                  <a:srgbClr val="E00000"/>
                </a:solidFill>
                <a:latin typeface="Tahoma" charset="0"/>
              </a:rPr>
              <a:t>VO</a:t>
            </a:r>
            <a:r>
              <a:rPr lang="en-US" b="1" baseline="-25000">
                <a:solidFill>
                  <a:srgbClr val="E00000"/>
                </a:solidFill>
                <a:latin typeface="Tahoma" charset="0"/>
              </a:rPr>
              <a:t>2</a:t>
            </a:r>
            <a:r>
              <a:rPr lang="en-US" b="1">
                <a:solidFill>
                  <a:srgbClr val="E00000"/>
                </a:solidFill>
                <a:latin typeface="Tahoma" charset="0"/>
              </a:rPr>
              <a:t> peak</a:t>
            </a:r>
            <a:endParaRPr lang="en-GB" b="1">
              <a:solidFill>
                <a:srgbClr val="E00000"/>
              </a:solidFill>
              <a:latin typeface="Tahoma"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6" grpId="0" animBg="1"/>
      <p:bldP spid="102412" grpId="0" animBg="1"/>
      <p:bldP spid="1024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71550" y="-33610"/>
            <a:ext cx="7793038" cy="647700"/>
          </a:xfrm>
        </p:spPr>
        <p:txBody>
          <a:bodyPr/>
          <a:lstStyle/>
          <a:p>
            <a:r>
              <a:rPr lang="en-GB" sz="3600" dirty="0">
                <a:solidFill>
                  <a:schemeClr val="bg1"/>
                </a:solidFill>
                <a:latin typeface="Arial" charset="0"/>
              </a:rPr>
              <a:t>VO</a:t>
            </a:r>
            <a:r>
              <a:rPr lang="en-GB" sz="3600" baseline="-25000" dirty="0">
                <a:solidFill>
                  <a:schemeClr val="bg1"/>
                </a:solidFill>
                <a:latin typeface="Arial" charset="0"/>
              </a:rPr>
              <a:t>2</a:t>
            </a:r>
            <a:r>
              <a:rPr lang="en-GB" sz="3600" dirty="0">
                <a:solidFill>
                  <a:schemeClr val="bg1"/>
                </a:solidFill>
                <a:latin typeface="Arial" charset="0"/>
              </a:rPr>
              <a:t> </a:t>
            </a:r>
            <a:r>
              <a:rPr lang="en-GB" sz="3600" baseline="-25000" dirty="0">
                <a:solidFill>
                  <a:schemeClr val="bg1"/>
                </a:solidFill>
                <a:latin typeface="Arial" charset="0"/>
              </a:rPr>
              <a:t>peak</a:t>
            </a:r>
            <a:r>
              <a:rPr lang="en-GB" sz="3600" dirty="0">
                <a:solidFill>
                  <a:schemeClr val="bg1"/>
                </a:solidFill>
                <a:latin typeface="Arial" charset="0"/>
              </a:rPr>
              <a:t> and Survival</a:t>
            </a:r>
          </a:p>
        </p:txBody>
      </p:sp>
      <p:pic>
        <p:nvPicPr>
          <p:cNvPr id="84995" name="Picture 3" descr="esrd vo2peak surviv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773238"/>
            <a:ext cx="7200900" cy="4464050"/>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4996" name="Text Box 4"/>
          <p:cNvSpPr txBox="1">
            <a:spLocks noChangeArrowheads="1"/>
          </p:cNvSpPr>
          <p:nvPr/>
        </p:nvSpPr>
        <p:spPr bwMode="auto">
          <a:xfrm>
            <a:off x="468313" y="981075"/>
            <a:ext cx="849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2000"/>
              <a:t>Survival as function of baseline VO</a:t>
            </a:r>
            <a:r>
              <a:rPr lang="en-GB" sz="2000" baseline="-25000"/>
              <a:t>2peak </a:t>
            </a:r>
            <a:r>
              <a:rPr lang="en-GB" sz="2000"/>
              <a:t>for 175 ambulatory ESRD</a:t>
            </a:r>
            <a:r>
              <a:rPr lang="en-GB"/>
              <a:t> </a:t>
            </a:r>
            <a:r>
              <a:rPr lang="en-GB" sz="2000"/>
              <a:t>patients</a:t>
            </a:r>
            <a:endParaRPr lang="en-GB" sz="1600"/>
          </a:p>
        </p:txBody>
      </p:sp>
      <p:sp>
        <p:nvSpPr>
          <p:cNvPr id="84997" name="Text Box 5"/>
          <p:cNvSpPr txBox="1">
            <a:spLocks noChangeArrowheads="1"/>
          </p:cNvSpPr>
          <p:nvPr/>
        </p:nvSpPr>
        <p:spPr bwMode="auto">
          <a:xfrm>
            <a:off x="6477000" y="5410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a:latin typeface="Tahoma" charset="0"/>
            </a:endParaRPr>
          </a:p>
        </p:txBody>
      </p:sp>
      <p:sp>
        <p:nvSpPr>
          <p:cNvPr id="84998" name="Text Box 6"/>
          <p:cNvSpPr txBox="1">
            <a:spLocks noChangeArrowheads="1"/>
          </p:cNvSpPr>
          <p:nvPr/>
        </p:nvSpPr>
        <p:spPr bwMode="auto">
          <a:xfrm>
            <a:off x="6948488" y="4581525"/>
            <a:ext cx="547687" cy="11525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lnSpc>
                <a:spcPct val="80000"/>
              </a:lnSpc>
            </a:pPr>
            <a:endParaRPr lang="en-GB" sz="2000" b="1">
              <a:solidFill>
                <a:schemeClr val="bg1"/>
              </a:solidFill>
            </a:endParaRPr>
          </a:p>
          <a:p>
            <a:pPr algn="l">
              <a:lnSpc>
                <a:spcPct val="80000"/>
              </a:lnSpc>
            </a:pPr>
            <a:r>
              <a:rPr lang="en-GB" b="1">
                <a:solidFill>
                  <a:schemeClr val="bg1"/>
                </a:solidFill>
              </a:rPr>
              <a:t>  &gt;</a:t>
            </a:r>
          </a:p>
          <a:p>
            <a:pPr algn="l">
              <a:lnSpc>
                <a:spcPct val="80000"/>
              </a:lnSpc>
            </a:pPr>
            <a:r>
              <a:rPr lang="en-GB" sz="1800" b="1">
                <a:solidFill>
                  <a:schemeClr val="bg1"/>
                </a:solidFill>
                <a:sym typeface="Symbol" charset="0"/>
              </a:rPr>
              <a:t>  </a:t>
            </a:r>
            <a:r>
              <a:rPr lang="en-GB" b="1">
                <a:solidFill>
                  <a:srgbClr val="E00000"/>
                </a:solidFill>
                <a:sym typeface="Symbol" charset="0"/>
              </a:rPr>
              <a:t></a:t>
            </a:r>
            <a:endParaRPr lang="en-GB">
              <a:solidFill>
                <a:schemeClr val="bg1"/>
              </a:solidFill>
            </a:endParaRPr>
          </a:p>
        </p:txBody>
      </p:sp>
      <p:sp>
        <p:nvSpPr>
          <p:cNvPr id="84999" name="Text Box 7"/>
          <p:cNvSpPr txBox="1">
            <a:spLocks noChangeArrowheads="1"/>
          </p:cNvSpPr>
          <p:nvPr/>
        </p:nvSpPr>
        <p:spPr bwMode="auto">
          <a:xfrm>
            <a:off x="468313" y="6453188"/>
            <a:ext cx="4751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atin typeface="Tahoma" charset="0"/>
            </a:endParaRPr>
          </a:p>
        </p:txBody>
      </p:sp>
      <p:sp>
        <p:nvSpPr>
          <p:cNvPr id="85000" name="Text Box 8"/>
          <p:cNvSpPr txBox="1">
            <a:spLocks noChangeArrowheads="1"/>
          </p:cNvSpPr>
          <p:nvPr/>
        </p:nvSpPr>
        <p:spPr bwMode="auto">
          <a:xfrm>
            <a:off x="179388" y="6524625"/>
            <a:ext cx="5832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GB" sz="1600">
                <a:solidFill>
                  <a:srgbClr val="E00000"/>
                </a:solidFill>
              </a:rPr>
              <a:t>(Sietsema et al (2004) </a:t>
            </a:r>
            <a:r>
              <a:rPr lang="en-GB" sz="1600" i="1">
                <a:solidFill>
                  <a:srgbClr val="E00000"/>
                </a:solidFill>
              </a:rPr>
              <a:t>Kidney International</a:t>
            </a:r>
            <a:r>
              <a:rPr lang="en-GB" sz="1600">
                <a:solidFill>
                  <a:srgbClr val="E00000"/>
                </a:solidFill>
              </a:rPr>
              <a:t>, 65, 719-724)</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756576" cy="882650"/>
          </a:xfrm>
        </p:spPr>
        <p:txBody>
          <a:bodyPr/>
          <a:lstStyle/>
          <a:p>
            <a:pPr eaLnBrk="1" hangingPunct="1"/>
            <a:r>
              <a:rPr lang="en-GB" sz="3600" dirty="0" smtClean="0">
                <a:solidFill>
                  <a:schemeClr val="bg1"/>
                </a:solidFill>
                <a:latin typeface="Frutiger 55 Roman" charset="0"/>
              </a:rPr>
              <a:t>Inactivity and survival </a:t>
            </a:r>
            <a:r>
              <a:rPr lang="en-GB" sz="3600" dirty="0">
                <a:solidFill>
                  <a:schemeClr val="bg1"/>
                </a:solidFill>
                <a:latin typeface="Frutiger 55 Roman" charset="0"/>
              </a:rPr>
              <a:t>on dialysis</a:t>
            </a:r>
          </a:p>
        </p:txBody>
      </p:sp>
      <p:pic>
        <p:nvPicPr>
          <p:cNvPr id="10243" name="Picture 3" descr="Slide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76388" y="1412875"/>
            <a:ext cx="5989637" cy="4473575"/>
          </a:xfrm>
          <a:solidFill>
            <a:schemeClr val="accent2"/>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1906588" y="6027738"/>
            <a:ext cx="53292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pPr>
            <a:r>
              <a:rPr lang="en-GB" sz="1200" b="1">
                <a:cs typeface="Arial" charset="0"/>
              </a:rPr>
              <a:t>2264 incident dialysis patients; sedentary, active; 9–12-month survival</a:t>
            </a:r>
          </a:p>
        </p:txBody>
      </p:sp>
      <p:sp>
        <p:nvSpPr>
          <p:cNvPr id="10245" name="Text Box 5"/>
          <p:cNvSpPr txBox="1">
            <a:spLocks noChangeArrowheads="1"/>
          </p:cNvSpPr>
          <p:nvPr/>
        </p:nvSpPr>
        <p:spPr bwMode="auto">
          <a:xfrm>
            <a:off x="5003800" y="6583363"/>
            <a:ext cx="388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GB" sz="1200">
                <a:cs typeface="Arial" charset="0"/>
              </a:rPr>
              <a:t>O</a:t>
            </a:r>
            <a:r>
              <a:rPr lang="ja-JP" altLang="en-GB" sz="1200">
                <a:cs typeface="Arial" charset="0"/>
              </a:rPr>
              <a:t>’</a:t>
            </a:r>
            <a:r>
              <a:rPr lang="en-GB" sz="1200">
                <a:cs typeface="Arial" charset="0"/>
              </a:rPr>
              <a:t>Hare AM </a:t>
            </a:r>
            <a:r>
              <a:rPr lang="en-GB" sz="1200" i="1">
                <a:cs typeface="Arial" charset="0"/>
              </a:rPr>
              <a:t>et al</a:t>
            </a:r>
            <a:r>
              <a:rPr lang="en-GB" sz="1200">
                <a:cs typeface="Arial" charset="0"/>
              </a:rPr>
              <a:t>. Am J Kid Dis 2003; 41(2): 447–454</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3575" y="0"/>
            <a:ext cx="8229600" cy="882650"/>
          </a:xfrm>
        </p:spPr>
        <p:txBody>
          <a:bodyPr/>
          <a:lstStyle/>
          <a:p>
            <a:pPr eaLnBrk="1" hangingPunct="1"/>
            <a:r>
              <a:rPr lang="en-GB" sz="3200">
                <a:solidFill>
                  <a:schemeClr val="bg1"/>
                </a:solidFill>
                <a:latin typeface="Frutiger 55 Roman" charset="0"/>
              </a:rPr>
              <a:t>Deficits in physical function between ESRF patients and normal patients</a:t>
            </a:r>
          </a:p>
        </p:txBody>
      </p:sp>
      <p:sp>
        <p:nvSpPr>
          <p:cNvPr id="7171" name="Rectangle 3"/>
          <p:cNvSpPr>
            <a:spLocks noGrp="1" noChangeArrowheads="1"/>
          </p:cNvSpPr>
          <p:nvPr>
            <p:ph type="body" idx="1"/>
          </p:nvPr>
        </p:nvSpPr>
        <p:spPr>
          <a:xfrm>
            <a:off x="457200" y="1268413"/>
            <a:ext cx="8229600" cy="5113337"/>
          </a:xfrm>
        </p:spPr>
        <p:txBody>
          <a:bodyPr/>
          <a:lstStyle/>
          <a:p>
            <a:pPr eaLnBrk="1" hangingPunct="1">
              <a:buClr>
                <a:schemeClr val="tx1"/>
              </a:buClr>
              <a:buFontTx/>
              <a:buNone/>
            </a:pPr>
            <a:r>
              <a:rPr lang="en-GB" b="1">
                <a:latin typeface="Frutiger 55 Roman" charset="0"/>
              </a:rPr>
              <a:t>	</a:t>
            </a:r>
            <a:r>
              <a:rPr lang="en-GB" sz="2000" b="1">
                <a:latin typeface="Frutiger 55 Roman" charset="0"/>
              </a:rPr>
              <a:t>				Patients	Healthy      % deficit</a:t>
            </a:r>
          </a:p>
          <a:p>
            <a:pPr eaLnBrk="1" hangingPunct="1">
              <a:buClr>
                <a:schemeClr val="tx1"/>
              </a:buClr>
              <a:buFontTx/>
              <a:buNone/>
            </a:pPr>
            <a:r>
              <a:rPr lang="en-GB" sz="2000" b="1">
                <a:latin typeface="Frutiger 55 Roman" charset="0"/>
              </a:rPr>
              <a:t>				 	(n=45) 		controls</a:t>
            </a:r>
          </a:p>
          <a:p>
            <a:pPr eaLnBrk="1" hangingPunct="1">
              <a:buClr>
                <a:schemeClr val="tx1"/>
              </a:buClr>
              <a:buFontTx/>
              <a:buNone/>
            </a:pPr>
            <a:r>
              <a:rPr lang="en-GB" sz="2000" b="1">
                <a:latin typeface="Frutiger 55 Roman" charset="0"/>
              </a:rPr>
              <a:t>			  				(n=22)</a:t>
            </a:r>
          </a:p>
          <a:p>
            <a:pPr eaLnBrk="1" hangingPunct="1">
              <a:buClr>
                <a:schemeClr val="tx1"/>
              </a:buClr>
              <a:buFontTx/>
              <a:buNone/>
            </a:pPr>
            <a:r>
              <a:rPr lang="en-GB" sz="2000" b="1">
                <a:latin typeface="Frutiger 55 Roman" charset="0"/>
              </a:rPr>
              <a:t>	</a:t>
            </a:r>
          </a:p>
          <a:p>
            <a:pPr eaLnBrk="1" hangingPunct="1"/>
            <a:r>
              <a:rPr lang="en-GB" sz="2000" b="1">
                <a:latin typeface="Frutiger 55 Roman" charset="0"/>
              </a:rPr>
              <a:t>VO2peak (ml.kg.min-1)	</a:t>
            </a:r>
            <a:r>
              <a:rPr lang="en-GB" sz="2000">
                <a:latin typeface="Frutiger 55 Roman" charset="0"/>
              </a:rPr>
              <a:t>17.6</a:t>
            </a:r>
            <a:r>
              <a:rPr lang="en-GB" sz="2000">
                <a:latin typeface="Frutiger 55 Roman" charset="0"/>
                <a:sym typeface="Symbol" charset="0"/>
              </a:rPr>
              <a:t></a:t>
            </a:r>
            <a:r>
              <a:rPr lang="en-GB" sz="2000">
                <a:latin typeface="Frutiger 55 Roman" charset="0"/>
              </a:rPr>
              <a:t>6.1	26.2</a:t>
            </a:r>
            <a:r>
              <a:rPr lang="en-GB" sz="2000">
                <a:latin typeface="Frutiger 55 Roman" charset="0"/>
                <a:sym typeface="Symbol" charset="0"/>
              </a:rPr>
              <a:t></a:t>
            </a:r>
            <a:r>
              <a:rPr lang="en-GB" sz="2000">
                <a:latin typeface="Frutiger 55 Roman" charset="0"/>
              </a:rPr>
              <a:t>9.1          </a:t>
            </a:r>
            <a:r>
              <a:rPr lang="en-GB" sz="2000" b="1">
                <a:latin typeface="Frutiger 55 Roman" charset="0"/>
              </a:rPr>
              <a:t>33</a:t>
            </a:r>
            <a:endParaRPr lang="en-GB" sz="2000">
              <a:latin typeface="Frutiger 55 Roman" charset="0"/>
            </a:endParaRPr>
          </a:p>
          <a:p>
            <a:pPr eaLnBrk="1" hangingPunct="1"/>
            <a:r>
              <a:rPr lang="en-GB" sz="2000" b="1">
                <a:latin typeface="Frutiger 55 Roman" charset="0"/>
              </a:rPr>
              <a:t>STS60 (n)</a:t>
            </a:r>
            <a:r>
              <a:rPr lang="en-GB" sz="2000">
                <a:latin typeface="Frutiger 55 Roman" charset="0"/>
              </a:rPr>
              <a:t>		 	21.2</a:t>
            </a:r>
            <a:r>
              <a:rPr lang="en-GB" sz="2000">
                <a:latin typeface="Frutiger 55 Roman" charset="0"/>
                <a:sym typeface="Symbol" charset="0"/>
              </a:rPr>
              <a:t></a:t>
            </a:r>
            <a:r>
              <a:rPr lang="en-GB" sz="2000">
                <a:latin typeface="Frutiger 55 Roman" charset="0"/>
              </a:rPr>
              <a:t>7.5	30.2</a:t>
            </a:r>
            <a:r>
              <a:rPr lang="en-GB" sz="2000">
                <a:latin typeface="Frutiger 55 Roman" charset="0"/>
                <a:sym typeface="Symbol" charset="0"/>
              </a:rPr>
              <a:t></a:t>
            </a:r>
            <a:r>
              <a:rPr lang="en-GB" sz="2000">
                <a:latin typeface="Frutiger 55 Roman" charset="0"/>
              </a:rPr>
              <a:t>6.2          </a:t>
            </a:r>
            <a:r>
              <a:rPr lang="en-GB" sz="2000" b="1">
                <a:latin typeface="Frutiger 55 Roman" charset="0"/>
              </a:rPr>
              <a:t>30</a:t>
            </a:r>
            <a:endParaRPr lang="en-GB" sz="2000">
              <a:latin typeface="Frutiger 55 Roman" charset="0"/>
            </a:endParaRPr>
          </a:p>
          <a:p>
            <a:pPr eaLnBrk="1" hangingPunct="1"/>
            <a:r>
              <a:rPr lang="en-GB" sz="2000" b="1">
                <a:latin typeface="Frutiger 55 Roman" charset="0"/>
              </a:rPr>
              <a:t>STS5 (secs)</a:t>
            </a:r>
            <a:r>
              <a:rPr lang="en-GB" sz="2000">
                <a:latin typeface="Frutiger 55 Roman" charset="0"/>
              </a:rPr>
              <a:t>			15.7</a:t>
            </a:r>
            <a:r>
              <a:rPr lang="en-GB" sz="2000">
                <a:latin typeface="Frutiger 55 Roman" charset="0"/>
                <a:sym typeface="Symbol" charset="0"/>
              </a:rPr>
              <a:t></a:t>
            </a:r>
            <a:r>
              <a:rPr lang="en-GB" sz="2000">
                <a:latin typeface="Frutiger 55 Roman" charset="0"/>
              </a:rPr>
              <a:t>11.5	9.8</a:t>
            </a:r>
            <a:r>
              <a:rPr lang="en-GB" sz="2000">
                <a:latin typeface="Frutiger 55 Roman" charset="0"/>
                <a:sym typeface="Symbol" charset="0"/>
              </a:rPr>
              <a:t></a:t>
            </a:r>
            <a:r>
              <a:rPr lang="en-GB" sz="2000">
                <a:latin typeface="Frutiger 55 Roman" charset="0"/>
              </a:rPr>
              <a:t>3.5            </a:t>
            </a:r>
            <a:r>
              <a:rPr lang="en-GB" sz="2000" b="1">
                <a:latin typeface="Frutiger 55 Roman" charset="0"/>
              </a:rPr>
              <a:t>60</a:t>
            </a:r>
            <a:endParaRPr lang="en-GB" sz="2000">
              <a:latin typeface="Frutiger 55 Roman" charset="0"/>
            </a:endParaRPr>
          </a:p>
          <a:p>
            <a:pPr eaLnBrk="1" hangingPunct="1"/>
            <a:r>
              <a:rPr lang="en-GB" sz="2000" b="1">
                <a:latin typeface="Frutiger 55 Roman" charset="0"/>
              </a:rPr>
              <a:t>Stair climb (secs)</a:t>
            </a:r>
            <a:r>
              <a:rPr lang="en-GB" sz="2000">
                <a:latin typeface="Frutiger 55 Roman" charset="0"/>
              </a:rPr>
              <a:t>		14.6</a:t>
            </a:r>
            <a:r>
              <a:rPr lang="en-GB" sz="2000">
                <a:latin typeface="Frutiger 55 Roman" charset="0"/>
                <a:sym typeface="Symbol" charset="0"/>
              </a:rPr>
              <a:t></a:t>
            </a:r>
            <a:r>
              <a:rPr lang="en-GB" sz="2000">
                <a:latin typeface="Frutiger 55 Roman" charset="0"/>
              </a:rPr>
              <a:t>9.2	8.4</a:t>
            </a:r>
            <a:r>
              <a:rPr lang="en-GB" sz="2000">
                <a:latin typeface="Frutiger 55 Roman" charset="0"/>
                <a:sym typeface="Symbol" charset="0"/>
              </a:rPr>
              <a:t></a:t>
            </a:r>
            <a:r>
              <a:rPr lang="en-GB" sz="2000">
                <a:latin typeface="Frutiger 55 Roman" charset="0"/>
              </a:rPr>
              <a:t>2.              </a:t>
            </a:r>
            <a:r>
              <a:rPr lang="en-GB" sz="2000" b="1">
                <a:latin typeface="Frutiger 55 Roman" charset="0"/>
              </a:rPr>
              <a:t>74</a:t>
            </a:r>
            <a:endParaRPr lang="en-GB" sz="2000">
              <a:latin typeface="Frutiger 55 Roman" charset="0"/>
            </a:endParaRPr>
          </a:p>
          <a:p>
            <a:pPr eaLnBrk="1" hangingPunct="1"/>
            <a:r>
              <a:rPr lang="en-GB" sz="2000" b="1">
                <a:latin typeface="Frutiger 55 Roman" charset="0"/>
              </a:rPr>
              <a:t>Stair descent (secs)</a:t>
            </a:r>
            <a:r>
              <a:rPr lang="en-GB" sz="2000">
                <a:latin typeface="Frutiger 55 Roman" charset="0"/>
              </a:rPr>
              <a:t>		16.9</a:t>
            </a:r>
            <a:r>
              <a:rPr lang="en-GB" sz="2000">
                <a:latin typeface="Frutiger 55 Roman" charset="0"/>
                <a:sym typeface="Symbol" charset="0"/>
              </a:rPr>
              <a:t></a:t>
            </a:r>
            <a:r>
              <a:rPr lang="en-GB" sz="2000">
                <a:latin typeface="Frutiger 55 Roman" charset="0"/>
              </a:rPr>
              <a:t>11.8	9.2</a:t>
            </a:r>
            <a:r>
              <a:rPr lang="en-GB" sz="2000">
                <a:latin typeface="Frutiger 55 Roman" charset="0"/>
                <a:sym typeface="Symbol" charset="0"/>
              </a:rPr>
              <a:t></a:t>
            </a:r>
            <a:r>
              <a:rPr lang="en-GB" sz="2000">
                <a:latin typeface="Frutiger 55 Roman" charset="0"/>
              </a:rPr>
              <a:t>2.8            </a:t>
            </a:r>
            <a:r>
              <a:rPr lang="en-GB" sz="2000" b="1">
                <a:latin typeface="Frutiger 55 Roman" charset="0"/>
              </a:rPr>
              <a:t>84</a:t>
            </a:r>
            <a:endParaRPr lang="en-GB" sz="2000">
              <a:latin typeface="Frutiger 55 Roman" charset="0"/>
            </a:endParaRPr>
          </a:p>
          <a:p>
            <a:pPr eaLnBrk="1" hangingPunct="1"/>
            <a:endParaRPr lang="en-GB" sz="2000">
              <a:latin typeface="Frutiger 55 Roman" charset="0"/>
            </a:endParaRPr>
          </a:p>
        </p:txBody>
      </p:sp>
      <p:sp>
        <p:nvSpPr>
          <p:cNvPr id="7172" name="Text Box 4"/>
          <p:cNvSpPr txBox="1">
            <a:spLocks noChangeArrowheads="1"/>
          </p:cNvSpPr>
          <p:nvPr/>
        </p:nvSpPr>
        <p:spPr bwMode="auto">
          <a:xfrm>
            <a:off x="4211638" y="6381750"/>
            <a:ext cx="46815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GB" sz="1200">
                <a:cs typeface="Arial" charset="0"/>
              </a:rPr>
              <a:t>Naish P. Unpublished observations</a:t>
            </a:r>
            <a:endParaRPr lang="en-US" sz="1200">
              <a:cs typeface="Arial"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0"/>
            <a:ext cx="8229600" cy="882650"/>
          </a:xfrm>
        </p:spPr>
        <p:txBody>
          <a:bodyPr/>
          <a:lstStyle/>
          <a:p>
            <a:r>
              <a:rPr lang="en-US">
                <a:solidFill>
                  <a:schemeClr val="bg1"/>
                </a:solidFill>
                <a:latin typeface="Frutiger 55 Roman" charset="0"/>
              </a:rPr>
              <a:t>The evidence</a:t>
            </a:r>
            <a:r>
              <a:rPr lang="en-US">
                <a:latin typeface="Frutiger 55 Roman" charset="0"/>
              </a:rPr>
              <a:t> </a:t>
            </a:r>
          </a:p>
        </p:txBody>
      </p:sp>
      <p:sp>
        <p:nvSpPr>
          <p:cNvPr id="3" name="Content Placeholder 2"/>
          <p:cNvSpPr>
            <a:spLocks noGrp="1"/>
          </p:cNvSpPr>
          <p:nvPr>
            <p:ph idx="4294967295"/>
          </p:nvPr>
        </p:nvSpPr>
        <p:spPr>
          <a:xfrm>
            <a:off x="457200" y="1125538"/>
            <a:ext cx="8229600" cy="5354637"/>
          </a:xfrm>
        </p:spPr>
        <p:txBody>
          <a:bodyPr/>
          <a:lstStyle/>
          <a:p>
            <a:pPr>
              <a:defRPr/>
            </a:pPr>
            <a:r>
              <a:rPr lang="en-US" dirty="0">
                <a:cs typeface="ＭＳ Ｐゴシック" charset="0"/>
              </a:rPr>
              <a:t>30 years of research investigations </a:t>
            </a:r>
            <a:r>
              <a:rPr lang="en-US" dirty="0" smtClean="0">
                <a:cs typeface="ＭＳ Ｐゴシック" charset="0"/>
              </a:rPr>
              <a:t>into effects of exercise training on physiological </a:t>
            </a:r>
            <a:r>
              <a:rPr lang="en-US" dirty="0">
                <a:cs typeface="ＭＳ Ｐゴシック" charset="0"/>
              </a:rPr>
              <a:t>and patient </a:t>
            </a:r>
            <a:r>
              <a:rPr lang="en-US" dirty="0" smtClean="0">
                <a:cs typeface="ＭＳ Ｐゴシック" charset="0"/>
              </a:rPr>
              <a:t>outcomes</a:t>
            </a:r>
          </a:p>
          <a:p>
            <a:pPr marL="0" indent="0">
              <a:buFontTx/>
              <a:buNone/>
              <a:defRPr/>
            </a:pPr>
            <a:r>
              <a:rPr lang="en-US" dirty="0" smtClean="0">
                <a:cs typeface="ＭＳ Ｐゴシック" charset="0"/>
              </a:rPr>
              <a:t> </a:t>
            </a:r>
            <a:endParaRPr lang="en-US" dirty="0">
              <a:cs typeface="ＭＳ Ｐゴシック" charset="0"/>
            </a:endParaRPr>
          </a:p>
          <a:p>
            <a:pPr>
              <a:defRPr/>
            </a:pPr>
            <a:r>
              <a:rPr lang="en-US" dirty="0"/>
              <a:t>4</a:t>
            </a:r>
            <a:r>
              <a:rPr lang="en-US" dirty="0" smtClean="0"/>
              <a:t> systematic and meta-analytic </a:t>
            </a:r>
            <a:r>
              <a:rPr lang="en-US" dirty="0" smtClean="0"/>
              <a:t>reviews </a:t>
            </a:r>
            <a:endParaRPr lang="en-US" sz="2400" dirty="0"/>
          </a:p>
          <a:p>
            <a:pPr lvl="1">
              <a:defRPr/>
            </a:pPr>
            <a:r>
              <a:rPr lang="en-US" sz="2000" dirty="0" err="1" smtClean="0">
                <a:cs typeface="+mn-cs"/>
              </a:rPr>
              <a:t>Cheema</a:t>
            </a:r>
            <a:r>
              <a:rPr lang="en-US" sz="2000" dirty="0" smtClean="0">
                <a:cs typeface="+mn-cs"/>
              </a:rPr>
              <a:t> and Singh 2005 </a:t>
            </a:r>
          </a:p>
          <a:p>
            <a:pPr lvl="1">
              <a:defRPr/>
            </a:pPr>
            <a:r>
              <a:rPr lang="en-US" sz="2000" dirty="0" smtClean="0">
                <a:cs typeface="+mn-cs"/>
              </a:rPr>
              <a:t>Segura-</a:t>
            </a:r>
            <a:r>
              <a:rPr lang="en-US" sz="2000" dirty="0" err="1" smtClean="0">
                <a:cs typeface="+mn-cs"/>
              </a:rPr>
              <a:t>Orti</a:t>
            </a:r>
            <a:r>
              <a:rPr lang="en-US" sz="2000" dirty="0" smtClean="0">
                <a:cs typeface="+mn-cs"/>
              </a:rPr>
              <a:t> 2010 </a:t>
            </a:r>
          </a:p>
          <a:p>
            <a:pPr lvl="1">
              <a:defRPr/>
            </a:pPr>
            <a:r>
              <a:rPr lang="en-US" sz="2000" dirty="0" smtClean="0">
                <a:cs typeface="+mn-cs"/>
              </a:rPr>
              <a:t>Smart and Steele 2011</a:t>
            </a:r>
          </a:p>
          <a:p>
            <a:pPr lvl="1">
              <a:defRPr/>
            </a:pPr>
            <a:r>
              <a:rPr lang="en-US" sz="2000" dirty="0" smtClean="0">
                <a:cs typeface="+mn-cs"/>
              </a:rPr>
              <a:t> </a:t>
            </a:r>
            <a:r>
              <a:rPr lang="en-US" sz="2000" dirty="0" err="1" smtClean="0">
                <a:cs typeface="+mn-cs"/>
              </a:rPr>
              <a:t>Heiwe</a:t>
            </a:r>
            <a:r>
              <a:rPr lang="en-US" sz="2000" dirty="0" smtClean="0">
                <a:cs typeface="+mn-cs"/>
              </a:rPr>
              <a:t> and Jacobson 2011</a:t>
            </a:r>
          </a:p>
        </p:txBody>
      </p:sp>
      <p:sp>
        <p:nvSpPr>
          <p:cNvPr id="110596" name="TextBox 4"/>
          <p:cNvSpPr txBox="1">
            <a:spLocks noChangeArrowheads="1"/>
          </p:cNvSpPr>
          <p:nvPr/>
        </p:nvSpPr>
        <p:spPr bwMode="auto">
          <a:xfrm>
            <a:off x="-2844800" y="306546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cs typeface="ＭＳ Ｐゴシック" charset="0"/>
            </a:endParaRPr>
          </a:p>
        </p:txBody>
      </p:sp>
      <p:sp>
        <p:nvSpPr>
          <p:cNvPr id="110597" name="TextBox 5"/>
          <p:cNvSpPr txBox="1">
            <a:spLocks noChangeArrowheads="1"/>
          </p:cNvSpPr>
          <p:nvPr/>
        </p:nvSpPr>
        <p:spPr bwMode="auto">
          <a:xfrm>
            <a:off x="9567863" y="3962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a:cs typeface="ＭＳ Ｐゴシック"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650" y="0"/>
            <a:ext cx="8229600" cy="882650"/>
          </a:xfrm>
        </p:spPr>
        <p:txBody>
          <a:bodyPr/>
          <a:lstStyle/>
          <a:p>
            <a:r>
              <a:rPr lang="en-US" dirty="0">
                <a:solidFill>
                  <a:schemeClr val="bg1"/>
                </a:solidFill>
                <a:latin typeface="Frutiger 55 Roman" charset="0"/>
              </a:rPr>
              <a:t>Aerobic </a:t>
            </a:r>
            <a:r>
              <a:rPr lang="en-US" dirty="0" smtClean="0">
                <a:solidFill>
                  <a:schemeClr val="bg1"/>
                </a:solidFill>
                <a:latin typeface="Frutiger 55 Roman" charset="0"/>
              </a:rPr>
              <a:t>exercise</a:t>
            </a:r>
            <a:endParaRPr lang="en-US" dirty="0">
              <a:solidFill>
                <a:schemeClr val="bg1"/>
              </a:solidFill>
              <a:latin typeface="Frutiger 55 Roman" charset="0"/>
            </a:endParaRPr>
          </a:p>
        </p:txBody>
      </p:sp>
      <p:sp>
        <p:nvSpPr>
          <p:cNvPr id="3" name="Content Placeholder 2"/>
          <p:cNvSpPr>
            <a:spLocks noGrp="1"/>
          </p:cNvSpPr>
          <p:nvPr>
            <p:ph idx="4294967295"/>
          </p:nvPr>
        </p:nvSpPr>
        <p:spPr>
          <a:xfrm>
            <a:off x="457200" y="882650"/>
            <a:ext cx="8229600" cy="5597525"/>
          </a:xfrm>
        </p:spPr>
        <p:txBody>
          <a:bodyPr/>
          <a:lstStyle/>
          <a:p>
            <a:pPr>
              <a:defRPr/>
            </a:pPr>
            <a:r>
              <a:rPr lang="en-US" b="1" dirty="0"/>
              <a:t>I</a:t>
            </a:r>
            <a:r>
              <a:rPr lang="en-US" b="1" dirty="0" smtClean="0"/>
              <a:t>ndices of CV fitness </a:t>
            </a:r>
          </a:p>
          <a:p>
            <a:pPr marL="0" indent="0">
              <a:buFontTx/>
              <a:buNone/>
              <a:defRPr/>
            </a:pPr>
            <a:r>
              <a:rPr lang="en-US" dirty="0" smtClean="0"/>
              <a:t>	</a:t>
            </a:r>
            <a:r>
              <a:rPr lang="en-US" sz="2800" dirty="0" smtClean="0"/>
              <a:t>- Improved VO2 </a:t>
            </a:r>
            <a:r>
              <a:rPr lang="en-US" sz="2800" dirty="0" smtClean="0"/>
              <a:t>peak (17</a:t>
            </a:r>
            <a:r>
              <a:rPr lang="en-US" sz="2800" dirty="0" smtClean="0"/>
              <a:t>-</a:t>
            </a:r>
            <a:r>
              <a:rPr lang="en-US" sz="2800" dirty="0" smtClean="0"/>
              <a:t>50%)</a:t>
            </a:r>
            <a:endParaRPr lang="en-US" sz="2800" dirty="0" smtClean="0"/>
          </a:p>
          <a:p>
            <a:pPr marL="0" indent="0">
              <a:buFontTx/>
              <a:buNone/>
              <a:defRPr/>
            </a:pPr>
            <a:r>
              <a:rPr lang="en-US" sz="2800" dirty="0"/>
              <a:t>	</a:t>
            </a:r>
            <a:r>
              <a:rPr lang="en-US" sz="2800" dirty="0" smtClean="0"/>
              <a:t>-Dialysis v Non-</a:t>
            </a:r>
            <a:r>
              <a:rPr lang="en-US" sz="2800" dirty="0" smtClean="0"/>
              <a:t>dialysis</a:t>
            </a:r>
          </a:p>
          <a:p>
            <a:pPr marL="0" indent="0">
              <a:buFontTx/>
              <a:buNone/>
              <a:defRPr/>
            </a:pPr>
            <a:endParaRPr lang="en-US" dirty="0" smtClean="0"/>
          </a:p>
          <a:p>
            <a:pPr>
              <a:defRPr/>
            </a:pPr>
            <a:r>
              <a:rPr lang="en-US" b="1" dirty="0" smtClean="0"/>
              <a:t>Functional capacity</a:t>
            </a:r>
          </a:p>
          <a:p>
            <a:pPr marL="0" indent="0">
              <a:buFontTx/>
              <a:buNone/>
              <a:defRPr/>
            </a:pPr>
            <a:r>
              <a:rPr lang="en-US" dirty="0"/>
              <a:t>	</a:t>
            </a:r>
            <a:r>
              <a:rPr lang="en-US" sz="2800" dirty="0" smtClean="0"/>
              <a:t>-No significant objective improvements</a:t>
            </a:r>
          </a:p>
          <a:p>
            <a:pPr marL="0" indent="0">
              <a:buFontTx/>
              <a:buNone/>
              <a:defRPr/>
            </a:pPr>
            <a:r>
              <a:rPr lang="en-US" sz="2800" dirty="0"/>
              <a:t>	</a:t>
            </a:r>
            <a:r>
              <a:rPr lang="en-US" sz="2800" dirty="0" smtClean="0"/>
              <a:t>-Small number </a:t>
            </a:r>
            <a:r>
              <a:rPr lang="en-US" sz="2800" dirty="0" smtClean="0"/>
              <a:t>RCT’s, Specificity </a:t>
            </a:r>
            <a:r>
              <a:rPr lang="en-US" sz="2800" dirty="0" smtClean="0"/>
              <a:t>of </a:t>
            </a:r>
            <a:r>
              <a:rPr lang="en-US" sz="2800" dirty="0" smtClean="0"/>
              <a:t>training</a:t>
            </a:r>
          </a:p>
          <a:p>
            <a:pPr marL="0" indent="0">
              <a:buFontTx/>
              <a:buNone/>
              <a:defRPr/>
            </a:pPr>
            <a:endParaRPr lang="en-US" sz="2800" dirty="0" smtClean="0"/>
          </a:p>
          <a:p>
            <a:pPr>
              <a:defRPr/>
            </a:pPr>
            <a:r>
              <a:rPr lang="en-US" b="1" dirty="0"/>
              <a:t>Quality of life Indices </a:t>
            </a:r>
            <a:endParaRPr lang="en-US" dirty="0"/>
          </a:p>
          <a:p>
            <a:pPr marL="0" indent="0">
              <a:buFontTx/>
              <a:buNone/>
              <a:defRPr/>
            </a:pPr>
            <a:r>
              <a:rPr lang="en-US" dirty="0"/>
              <a:t>	- Improvements in physical component </a:t>
            </a:r>
          </a:p>
          <a:p>
            <a:pPr marL="0" indent="0">
              <a:buFontTx/>
              <a:buNone/>
              <a:defRPr/>
            </a:pPr>
            <a:r>
              <a:rPr lang="en-US" dirty="0"/>
              <a:t>	</a:t>
            </a:r>
            <a:endParaRPr lang="en-GB" sz="2400" dirty="0">
              <a:cs typeface="ＭＳ Ｐゴシック" charset="0"/>
            </a:endParaRPr>
          </a:p>
          <a:p>
            <a:pPr marL="0" indent="0">
              <a:buFontTx/>
              <a:buNone/>
              <a:defRPr/>
            </a:pPr>
            <a:r>
              <a:rPr lang="en-US" dirty="0"/>
              <a:t>	</a:t>
            </a:r>
            <a:r>
              <a:rPr lang="en-US" dirty="0" smtClean="0"/>
              <a:t> </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72C6">
            <a:alpha val="25000"/>
          </a:srgbClr>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2406</TotalTime>
  <Words>2439</Words>
  <Application>Microsoft Macintosh PowerPoint</Application>
  <PresentationFormat>On-screen Show (4:3)</PresentationFormat>
  <Paragraphs>230</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 Exercise for patients with Chronic Kidney Disease </vt:lpstr>
      <vt:lpstr>PowerPoint Presentation</vt:lpstr>
      <vt:lpstr>SF-36 scores in chronic disease</vt:lpstr>
      <vt:lpstr>  Muscle weakness  and wasting </vt:lpstr>
      <vt:lpstr>VO2 peak and Survival</vt:lpstr>
      <vt:lpstr>Inactivity and survival on dialysis</vt:lpstr>
      <vt:lpstr>Deficits in physical function between ESRF patients and normal patients</vt:lpstr>
      <vt:lpstr>The evidence </vt:lpstr>
      <vt:lpstr>Aerobic exercise</vt:lpstr>
      <vt:lpstr>Resistance only exercise</vt:lpstr>
      <vt:lpstr>Resistance and aerobic training</vt:lpstr>
      <vt:lpstr>Exercise and the environment</vt:lpstr>
      <vt:lpstr>Exercise training for patients with CKD</vt:lpstr>
      <vt:lpstr>Exercise on dialysis</vt:lpstr>
      <vt:lpstr>Exercise on dialysis</vt:lpstr>
      <vt:lpstr>PowerPoint Presentation</vt:lpstr>
      <vt:lpstr>Potential barriers</vt:lpstr>
      <vt:lpstr>Other exercise options!</vt:lpstr>
      <vt:lpstr>The current position</vt:lpstr>
      <vt:lpstr>The next steps…</vt:lpstr>
      <vt:lpstr>The future</vt:lpstr>
      <vt:lpstr>BRS RN</vt:lpstr>
    </vt:vector>
  </TitlesOfParts>
  <Company>King's College Hospital NHS Foundation Trust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
  <cp:lastModifiedBy>sharlene Greenwood</cp:lastModifiedBy>
  <cp:revision>45</cp:revision>
  <dcterms:created xsi:type="dcterms:W3CDTF">2006-08-17T13:10:33Z</dcterms:created>
  <dcterms:modified xsi:type="dcterms:W3CDTF">2013-09-24T15:29:02Z</dcterms:modified>
</cp:coreProperties>
</file>