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59" r:id="rId6"/>
    <p:sldId id="260" r:id="rId7"/>
    <p:sldId id="266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259" autoAdjust="0"/>
  </p:normalViewPr>
  <p:slideViewPr>
    <p:cSldViewPr>
      <p:cViewPr>
        <p:scale>
          <a:sx n="60" d="100"/>
          <a:sy n="60" d="100"/>
        </p:scale>
        <p:origin x="-702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F0D3E-966D-43FC-99B2-49C67883256A}" type="datetimeFigureOut">
              <a:rPr lang="en-GB" smtClean="0"/>
              <a:pPr/>
              <a:t>17/02/2015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993ED3-440D-47D9-897C-74DD94996BE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6149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If</a:t>
            </a:r>
            <a:r>
              <a:rPr lang="en-GB" baseline="0" dirty="0" smtClean="0"/>
              <a:t> we are analysing the total carbon footprint across dentistry we need to analyse across all these services – and in some respects this is like me asking you to tell me what the carbon footprint is across five completely different structures- the only thing in common is that we all practice dentistry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93ED3-440D-47D9-897C-74DD94996BEF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170403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Procedures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93ED3-440D-47D9-897C-74DD94996BEF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32263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993ED3-440D-47D9-897C-74DD94996BEF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49955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773238"/>
            <a:ext cx="9144000" cy="50847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628775"/>
            <a:ext cx="9144000" cy="144463"/>
          </a:xfrm>
          <a:prstGeom prst="rect">
            <a:avLst/>
          </a:prstGeom>
          <a:solidFill>
            <a:srgbClr val="00AE9E"/>
          </a:solidFill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000" y="2132856"/>
            <a:ext cx="7633648" cy="2084543"/>
          </a:xfrm>
          <a:ln>
            <a:noFill/>
          </a:ln>
        </p:spPr>
        <p:txBody>
          <a:bodyPr anchor="t">
            <a:noAutofit/>
          </a:bodyPr>
          <a:lstStyle>
            <a:lvl1pPr algn="l"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8000" y="6021288"/>
            <a:ext cx="7633648" cy="33833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51412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1 line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72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088000"/>
            <a:ext cx="8028000" cy="4064455"/>
          </a:xfrm>
        </p:spPr>
        <p:txBody>
          <a:bodyPr/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5216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anchor="t" anchorCtr="0"/>
          <a:lstStyle>
            <a:lvl1pPr>
              <a:defRPr sz="4000" baseline="0">
                <a:solidFill>
                  <a:srgbClr val="00AE9E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2628000"/>
            <a:ext cx="8028000" cy="3537304"/>
          </a:xfrm>
        </p:spPr>
        <p:txBody>
          <a:bodyPr/>
          <a:lstStyle>
            <a:lvl1pPr>
              <a:spcBef>
                <a:spcPts val="1200"/>
              </a:spcBef>
              <a:defRPr>
                <a:solidFill>
                  <a:srgbClr val="00AE9E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F71B5A3E-AB5C-4394-BB97-07D04CB99A2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43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1 line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648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088000"/>
            <a:ext cx="3924000" cy="4068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088000"/>
            <a:ext cx="3924000" cy="4068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BAADB3B0-2D09-4AA3-A340-09780B82849B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97495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(2 lines) and Two 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8028000" cy="1188000"/>
          </a:xfrm>
        </p:spPr>
        <p:txBody>
          <a:bodyPr anchor="t" anchorCtr="0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8000" y="2628000"/>
            <a:ext cx="3924000" cy="3564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0" y="2628000"/>
            <a:ext cx="3924000" cy="3564000"/>
          </a:xfrm>
        </p:spPr>
        <p:txBody>
          <a:bodyPr/>
          <a:lstStyle>
            <a:lvl1pPr>
              <a:defRPr sz="1800" baseline="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4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55FD54BE-53AE-43A8-A8D2-A8E4EFCA2A62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184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000" y="1367999"/>
            <a:ext cx="8028000" cy="4788000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3C92E8B8-980F-4FD9-89A2-235B13F5AFD1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29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00" y="1368000"/>
            <a:ext cx="3077896" cy="670396"/>
          </a:xfrm>
        </p:spPr>
        <p:txBody>
          <a:bodyPr anchor="t" anchorCtr="0"/>
          <a:lstStyle>
            <a:lvl1pPr algn="l">
              <a:defRPr sz="1800" b="0" i="0" spc="0"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912" y="1368001"/>
            <a:ext cx="4799138" cy="4788000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600" baseline="0"/>
            </a:lvl4pPr>
            <a:lvl5pPr>
              <a:defRPr sz="1600" baseline="0"/>
            </a:lvl5pPr>
            <a:lvl6pPr>
              <a:defRPr sz="14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  <a:p>
            <a:pPr lvl="4"/>
            <a:r>
              <a:rPr lang="en-US" dirty="0" smtClean="0"/>
              <a:t>Fourth level</a:t>
            </a:r>
          </a:p>
          <a:p>
            <a:pPr lvl="5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8000" y="2132856"/>
            <a:ext cx="3077896" cy="4032448"/>
          </a:xfrm>
        </p:spPr>
        <p:txBody>
          <a:bodyPr/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D02A3ABA-32EC-4D50-B075-F06DC786BAF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1041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773238"/>
            <a:ext cx="9144000" cy="508476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1628775"/>
            <a:ext cx="9144000" cy="14446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9" descr="PHE_3268_SML_AW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33375"/>
            <a:ext cx="1260475" cy="78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8000" y="1800000"/>
            <a:ext cx="8028000" cy="4377600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34F5B560-165B-4748-8F10-4294154EB5E9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079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308725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prstClr val="white"/>
                </a:solidFill>
              </a:rPr>
              <a:t>  </a:t>
            </a:r>
            <a:fld id="{EB4B846C-37E1-4198-8614-DFE920AB1F04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l">
              <a:defRPr sz="1200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9350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7213" y="274638"/>
            <a:ext cx="8029575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57213" y="1600200"/>
            <a:ext cx="802957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r>
              <a:rPr lang="en-US" dirty="0"/>
              <a:t>Third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Fourth </a:t>
            </a:r>
            <a:r>
              <a:rPr lang="en-US" dirty="0"/>
              <a:t>level</a:t>
            </a:r>
          </a:p>
          <a:p>
            <a:pPr lvl="5"/>
            <a:r>
              <a:rPr lang="en-US" dirty="0" smtClean="0"/>
              <a:t>Fifth </a:t>
            </a:r>
            <a:r>
              <a:rPr lang="en-US" dirty="0"/>
              <a:t>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308725"/>
            <a:ext cx="9144000" cy="549275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white"/>
                </a:solidFill>
                <a:ea typeface="ヒラギノ角ゴ Pro W3" pitchFamily="84" charset="-128"/>
              </a:rPr>
              <a:t>  </a:t>
            </a:r>
            <a:fld id="{45F8D313-CCBE-49D6-A3BC-57B1848DFB52}" type="slidenum">
              <a:rPr lang="en-US" smtClean="0">
                <a:solidFill>
                  <a:prstClr val="white"/>
                </a:solidFill>
                <a:ea typeface="ヒラギノ角ゴ Pro W3" pitchFamily="8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dirty="0" smtClean="0">
                <a:solidFill>
                  <a:prstClr val="white"/>
                </a:solidFill>
                <a:ea typeface="ヒラギノ角ゴ Pro W3" pitchFamily="84" charset="-128"/>
              </a:rPr>
              <a:t> </a:t>
            </a:r>
            <a:endParaRPr lang="en-US" dirty="0">
              <a:solidFill>
                <a:prstClr val="white"/>
              </a:solidFill>
              <a:ea typeface="ヒラギノ角ゴ Pro W3" pitchFamily="84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900113" y="6308725"/>
            <a:ext cx="8064375" cy="54927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Dental Public Health - Structures and Responsibilities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7943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50">
          <a:solidFill>
            <a:srgbClr val="00AE9E"/>
          </a:solidFill>
          <a:latin typeface="+mj-lt"/>
          <a:ea typeface="ヒラギノ角ゴ Pro W3" pitchFamily="84" charset="-128"/>
          <a:cs typeface="ヒラギノ角ゴ Pro W3" pitchFamily="84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84" charset="0"/>
          <a:ea typeface="ヒラギノ角ゴ Pro W3" pitchFamily="84" charset="-128"/>
          <a:cs typeface="ヒラギノ角ゴ Pro W3" pitchFamily="84" charset="-128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Font typeface="Arial" pitchFamily="84" charset="0"/>
        <a:defRPr kern="1200" baseline="0">
          <a:solidFill>
            <a:srgbClr val="00AE9E"/>
          </a:solidFill>
          <a:latin typeface="Arial" pitchFamily="34" charset="0"/>
          <a:ea typeface="ヒラギノ角ゴ Pro W3" pitchFamily="84" charset="-128"/>
          <a:cs typeface="ヒラギノ角ゴ Pro W3" pitchFamily="84" charset="-128"/>
        </a:defRPr>
      </a:lvl1pPr>
      <a:lvl2pPr marL="354013" indent="-176213" algn="l" rtl="0" eaLnBrk="0" fontAlgn="base" hangingPunct="0">
        <a:spcBef>
          <a:spcPts val="600"/>
        </a:spcBef>
        <a:spcAft>
          <a:spcPct val="0"/>
        </a:spcAft>
        <a:defRPr kern="1200" baseline="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2pPr>
      <a:lvl3pPr marL="215900" indent="-215900" algn="l" rtl="0" eaLnBrk="0" fontAlgn="base" hangingPunct="0">
        <a:spcBef>
          <a:spcPts val="600"/>
        </a:spcBef>
        <a:spcAft>
          <a:spcPct val="0"/>
        </a:spcAft>
        <a:buFont typeface="Arial" pitchFamily="84" charset="0"/>
        <a:buChar char="•"/>
        <a:defRPr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3pPr>
      <a:lvl4pPr marL="625475" indent="-1905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4pPr>
      <a:lvl5pPr marL="1073150" indent="-177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Arial" pitchFamily="34" charset="0"/>
          <a:ea typeface="ヒラギノ角ゴ Pro W3" pitchFamily="84" charset="-128"/>
          <a:cs typeface="+mn-cs"/>
        </a:defRPr>
      </a:lvl5pPr>
      <a:lvl6pPr marL="1520825" indent="-187325" algn="l" defTabSz="914400" rtl="0" eaLnBrk="1" latinLnBrk="0" hangingPunct="1">
        <a:spcBef>
          <a:spcPct val="20000"/>
        </a:spcBef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Dentistry in England and Scotland; </a:t>
            </a:r>
            <a:br>
              <a:rPr lang="en-GB" dirty="0" smtClean="0"/>
            </a:br>
            <a:r>
              <a:rPr lang="en-GB" sz="2400" dirty="0" smtClean="0"/>
              <a:t>an overview</a:t>
            </a:r>
            <a:endParaRPr lang="en-GB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76765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sz="4000" dirty="0" smtClean="0"/>
              <a:t>4% of the NHS Carbon footprint?</a:t>
            </a:r>
          </a:p>
          <a:p>
            <a:pPr algn="ctr"/>
            <a:endParaRPr lang="en-GB" sz="4000" dirty="0"/>
          </a:p>
          <a:p>
            <a:pPr algn="ctr"/>
            <a:r>
              <a:rPr lang="en-GB" sz="2000" dirty="0" smtClean="0"/>
              <a:t>Duane et al 2012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276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entistry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060848"/>
            <a:ext cx="8028000" cy="4064455"/>
          </a:xfrm>
        </p:spPr>
        <p:txBody>
          <a:bodyPr/>
          <a:lstStyle/>
          <a:p>
            <a:pPr>
              <a:buFont typeface="+mj-lt"/>
              <a:buAutoNum type="arabicPeriod"/>
            </a:pPr>
            <a:endParaRPr lang="en-GB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NHS Primary Care Dental Services (e.g. GDS / PDS)</a:t>
            </a:r>
          </a:p>
          <a:p>
            <a:pPr>
              <a:buFont typeface="+mj-lt"/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Hospital Dental Service / Secondary Care </a:t>
            </a:r>
          </a:p>
          <a:p>
            <a:pPr>
              <a:buFont typeface="+mj-lt"/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Public Dental Service/Commissioned Dental Services</a:t>
            </a:r>
          </a:p>
          <a:p>
            <a:pPr>
              <a:buFont typeface="+mj-lt"/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Dental Public Health services (oral health promotion and epidemiology)</a:t>
            </a:r>
          </a:p>
          <a:p>
            <a:pPr>
              <a:buFont typeface="+mj-lt"/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Private Dentistry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432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NHS Dentistry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Scotland: All items recorded on GP17s sent to NHS Scotland or </a:t>
            </a:r>
          </a:p>
          <a:p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England: Most common volumes of activity reported through FP17s to NHS Business Services Authority</a:t>
            </a:r>
          </a:p>
          <a:p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Relatively good structured data on NHS dentistry activity</a:t>
            </a: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089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Hospital Dental Service/Secondary care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Provides care that can support training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Provides specialist care outpatient or admitted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Different approaches to coding and measure care for patients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Difficult to analyse exact type of treatment given across the country especially where care is mixed between secondary care and community services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Work commencing to evaluate new codes for dental care across England</a:t>
            </a:r>
            <a:endParaRPr lang="en-GB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 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80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Dental Service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Traditional “Safety net Dentistry” for those who can’t access dental care or those with special needs requiring more complex care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Activity within Scotland measured on Kodak R4 system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Difficulty with reporting and analysing information on local systems to create national picture</a:t>
            </a: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 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73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Commissioned Services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Community Dental Service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Sedation Services </a:t>
            </a:r>
            <a:r>
              <a:rPr lang="en-GB" sz="3200" dirty="0" err="1" smtClean="0"/>
              <a:t>etc</a:t>
            </a:r>
            <a:endParaRPr lang="en-GB" sz="32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Commissioned by NHS England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Activity recorded on FP17s (England)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 smtClean="0"/>
              <a:t>Activity can be recorded on GP17s (Scotland)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338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Private Dentistry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GB" sz="2800" dirty="0" smtClean="0"/>
              <a:t>More difficult to measure activity within private dentistry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At present activity information is not collected by any body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Historically private dentistry was measured by financial market share</a:t>
            </a:r>
          </a:p>
          <a:p>
            <a:pPr>
              <a:buFont typeface="Wingdings" pitchFamily="2" charset="2"/>
              <a:buChar char="§"/>
            </a:pPr>
            <a:r>
              <a:rPr lang="en-GB" sz="2800" dirty="0" smtClean="0"/>
              <a:t>CQC registration and business rates rebates in England provide additional information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 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789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Total Dentistry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4" y="2668507"/>
            <a:ext cx="1997776" cy="548911"/>
          </a:xfrm>
        </p:spPr>
        <p:txBody>
          <a:bodyPr/>
          <a:lstStyle/>
          <a:p>
            <a:r>
              <a:rPr lang="en-GB" dirty="0" smtClean="0"/>
              <a:t>Secondary care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  </a:t>
            </a:r>
            <a:fld id="{2565FA6D-D4C8-4C4C-AC4B-3269734D34D8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prstClr val="white"/>
                </a:solidFill>
              </a:rPr>
              <a:t>Dental Public Health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139952" y="2668508"/>
            <a:ext cx="1997776" cy="54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NHS contracted care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411760" y="3587152"/>
            <a:ext cx="1997776" cy="54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Private care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409536" y="3587152"/>
            <a:ext cx="1997776" cy="54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Hospital care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0" y="4708995"/>
            <a:ext cx="1835312" cy="664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b="1" dirty="0" smtClean="0"/>
              <a:t>Travel</a:t>
            </a:r>
            <a:endParaRPr lang="en-GB" sz="3600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137728" y="1969901"/>
            <a:ext cx="2538728" cy="692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 smtClean="0"/>
              <a:t>Procurement</a:t>
            </a:r>
            <a:endParaRPr lang="en-GB" sz="2800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228184" y="3426999"/>
            <a:ext cx="1997776" cy="54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 smtClean="0"/>
              <a:t>Activity</a:t>
            </a:r>
            <a:endParaRPr lang="en-GB" sz="2800" b="1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52367" y="5257906"/>
            <a:ext cx="1997776" cy="54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000" b="1" dirty="0" smtClean="0"/>
              <a:t>energy</a:t>
            </a:r>
            <a:endParaRPr lang="en-GB" sz="4000" b="1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26014" y="1912272"/>
            <a:ext cx="1997776" cy="548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1200"/>
              </a:spcBef>
              <a:spcAft>
                <a:spcPct val="0"/>
              </a:spcAft>
              <a:buFont typeface="Arial" pitchFamily="84" charset="0"/>
              <a:defRPr sz="1800" b="0"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ヒラギノ角ゴ Pro W3" pitchFamily="84" charset="-128"/>
              </a:defRPr>
            </a:lvl1pPr>
            <a:lvl2pPr marL="354013" indent="-176213" algn="l" rtl="0" eaLnBrk="0" fontAlgn="base" hangingPunct="0">
              <a:spcBef>
                <a:spcPts val="600"/>
              </a:spcBef>
              <a:spcAft>
                <a:spcPct val="0"/>
              </a:spcAft>
              <a:defRPr kern="1200" baseline="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2pPr>
            <a:lvl3pPr marL="215900" indent="-2159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8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3pPr>
            <a:lvl4pPr marL="625475" indent="-190500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4pPr>
            <a:lvl5pPr marL="1073150" indent="-1778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Arial" pitchFamily="34" charset="0"/>
                <a:ea typeface="ヒラギノ角ゴ Pro W3" pitchFamily="84" charset="-128"/>
                <a:cs typeface="+mn-cs"/>
              </a:defRPr>
            </a:lvl5pPr>
            <a:lvl6pPr marL="1520825" indent="-187325" algn="l" defTabSz="914400" rtl="0" eaLnBrk="1" latinLnBrk="0" hangingPunct="1">
              <a:spcBef>
                <a:spcPct val="20000"/>
              </a:spcBef>
              <a:buFontTx/>
              <a:buNone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Public Dental Service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33934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1_Office Theme">
  <a:themeElements>
    <a:clrScheme name="Public Health England">
      <a:dk1>
        <a:sysClr val="windowText" lastClr="000000"/>
      </a:dk1>
      <a:lt1>
        <a:sysClr val="window" lastClr="FFFFFF"/>
      </a:lt1>
      <a:dk2>
        <a:srgbClr val="009966"/>
      </a:dk2>
      <a:lt2>
        <a:srgbClr val="98002E"/>
      </a:lt2>
      <a:accent1>
        <a:srgbClr val="11175E"/>
      </a:accent1>
      <a:accent2>
        <a:srgbClr val="D8B5A3"/>
      </a:accent2>
      <a:accent3>
        <a:srgbClr val="F9A25E"/>
      </a:accent3>
      <a:accent4>
        <a:srgbClr val="EEB111"/>
      </a:accent4>
      <a:accent5>
        <a:srgbClr val="00B274"/>
      </a:accent5>
      <a:accent6>
        <a:srgbClr val="A7A9AC"/>
      </a:accent6>
      <a:hlink>
        <a:srgbClr val="000000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381</Words>
  <Application>Microsoft Office PowerPoint</Application>
  <PresentationFormat>On-screen Show (4:3)</PresentationFormat>
  <Paragraphs>68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Dentistry in England and Scotland;  an overview</vt:lpstr>
      <vt:lpstr>Slide 2</vt:lpstr>
      <vt:lpstr>Dentistry</vt:lpstr>
      <vt:lpstr>NHS Dentistry</vt:lpstr>
      <vt:lpstr>Hospital Dental Service/Secondary care  </vt:lpstr>
      <vt:lpstr>Public Dental Service</vt:lpstr>
      <vt:lpstr>Commissioned Services</vt:lpstr>
      <vt:lpstr>Private Dentistry</vt:lpstr>
      <vt:lpstr>Total Dentistry 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Dental Public Health Senior Leadership Team structures and responsibilities</dc:title>
  <dc:creator>Christopher Perfect</dc:creator>
  <cp:lastModifiedBy>Rachel Stancliffe</cp:lastModifiedBy>
  <cp:revision>29</cp:revision>
  <dcterms:created xsi:type="dcterms:W3CDTF">2014-02-14T14:35:13Z</dcterms:created>
  <dcterms:modified xsi:type="dcterms:W3CDTF">2015-02-17T09:45:52Z</dcterms:modified>
</cp:coreProperties>
</file>