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00" r:id="rId3"/>
    <p:sldId id="302" r:id="rId4"/>
    <p:sldId id="266" r:id="rId5"/>
    <p:sldId id="291" r:id="rId6"/>
    <p:sldId id="271" r:id="rId7"/>
    <p:sldId id="290" r:id="rId8"/>
    <p:sldId id="296" r:id="rId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0505" autoAdjust="0"/>
  </p:normalViewPr>
  <p:slideViewPr>
    <p:cSldViewPr snapToGrid="0" snapToObjects="1">
      <p:cViewPr>
        <p:scale>
          <a:sx n="88" d="100"/>
          <a:sy n="88" d="100"/>
        </p:scale>
        <p:origin x="-16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1592" y="-11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D2788-DDBA-4495-A0E2-8CE302853FF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0083E55F-AFAB-4801-A06A-9660B8F962C7}">
      <dgm:prSet phldrT="[Text]" custT="1"/>
      <dgm:spPr>
        <a:solidFill>
          <a:schemeClr val="bg1"/>
        </a:solidFill>
      </dgm:spPr>
      <dgm:t>
        <a:bodyPr/>
        <a:lstStyle/>
        <a:p>
          <a:r>
            <a:rPr lang="en-GB" sz="2000" dirty="0" smtClean="0">
              <a:solidFill>
                <a:srgbClr val="0033CC"/>
              </a:solidFill>
            </a:rPr>
            <a:t>Public health</a:t>
          </a:r>
        </a:p>
      </dgm:t>
    </dgm:pt>
    <dgm:pt modelId="{1FCD5ED8-FBEE-4F87-B2A7-02452537F0FC}" type="parTrans" cxnId="{BB55E79E-2F7D-4CBA-B912-4C2785E9E2C7}">
      <dgm:prSet/>
      <dgm:spPr/>
      <dgm:t>
        <a:bodyPr/>
        <a:lstStyle/>
        <a:p>
          <a:endParaRPr lang="en-GB"/>
        </a:p>
      </dgm:t>
    </dgm:pt>
    <dgm:pt modelId="{C128DC1D-5D3C-4A09-9D92-6065710A1ABA}" type="sibTrans" cxnId="{BB55E79E-2F7D-4CBA-B912-4C2785E9E2C7}">
      <dgm:prSet/>
      <dgm:spPr/>
      <dgm:t>
        <a:bodyPr/>
        <a:lstStyle/>
        <a:p>
          <a:endParaRPr lang="en-GB"/>
        </a:p>
      </dgm:t>
    </dgm:pt>
    <dgm:pt modelId="{3DB3237B-6207-4414-83D7-C6B27DEDE9AA}">
      <dgm:prSet phldrT="[Text]" custT="1"/>
      <dgm:spPr>
        <a:solidFill>
          <a:schemeClr val="bg1"/>
        </a:solidFill>
      </dgm:spPr>
      <dgm:t>
        <a:bodyPr/>
        <a:lstStyle/>
        <a:p>
          <a:r>
            <a:rPr lang="en-GB" sz="1800" b="1" dirty="0" smtClean="0">
              <a:solidFill>
                <a:schemeClr val="accent3">
                  <a:lumMod val="75000"/>
                </a:schemeClr>
              </a:solidFill>
            </a:rPr>
            <a:t>4 NMC Domains </a:t>
          </a:r>
          <a:r>
            <a:rPr lang="en-GB" sz="2000" b="1" dirty="0" smtClean="0">
              <a:solidFill>
                <a:srgbClr val="0033CC"/>
              </a:solidFill>
            </a:rPr>
            <a:t>Sustainability</a:t>
          </a:r>
        </a:p>
      </dgm:t>
    </dgm:pt>
    <dgm:pt modelId="{B5009FC2-672D-4F9C-BB25-61C46C43CAB2}" type="parTrans" cxnId="{CFBE6A06-FBBB-4570-B9A7-612B3FF7093E}">
      <dgm:prSet/>
      <dgm:spPr/>
      <dgm:t>
        <a:bodyPr/>
        <a:lstStyle/>
        <a:p>
          <a:endParaRPr lang="en-GB"/>
        </a:p>
      </dgm:t>
    </dgm:pt>
    <dgm:pt modelId="{B9AF6235-05BA-4CC9-84F7-F4010E8D1D99}" type="sibTrans" cxnId="{CFBE6A06-FBBB-4570-B9A7-612B3FF7093E}">
      <dgm:prSet/>
      <dgm:spPr/>
      <dgm:t>
        <a:bodyPr/>
        <a:lstStyle/>
        <a:p>
          <a:endParaRPr lang="en-GB"/>
        </a:p>
      </dgm:t>
    </dgm:pt>
    <dgm:pt modelId="{3859B78C-325F-4095-895C-FF840A7B6FD0}">
      <dgm:prSet phldrT="[Text]" custT="1"/>
      <dgm:spPr>
        <a:solidFill>
          <a:schemeClr val="bg1"/>
        </a:solidFill>
      </dgm:spPr>
      <dgm:t>
        <a:bodyPr/>
        <a:lstStyle/>
        <a:p>
          <a:r>
            <a:rPr lang="en-GB" sz="2000" dirty="0" smtClean="0">
              <a:solidFill>
                <a:srgbClr val="0033CC"/>
              </a:solidFill>
            </a:rPr>
            <a:t>Clinical model</a:t>
          </a:r>
        </a:p>
      </dgm:t>
    </dgm:pt>
    <dgm:pt modelId="{5CA0A36C-CD44-4E67-9516-9D156CAAAABE}" type="parTrans" cxnId="{3CEA62A7-4D66-45D4-99E8-57EBA2BB2966}">
      <dgm:prSet/>
      <dgm:spPr/>
      <dgm:t>
        <a:bodyPr/>
        <a:lstStyle/>
        <a:p>
          <a:endParaRPr lang="en-GB"/>
        </a:p>
      </dgm:t>
    </dgm:pt>
    <dgm:pt modelId="{43F8251D-9910-4898-8553-C0F2072C7856}" type="sibTrans" cxnId="{3CEA62A7-4D66-45D4-99E8-57EBA2BB2966}">
      <dgm:prSet/>
      <dgm:spPr/>
      <dgm:t>
        <a:bodyPr/>
        <a:lstStyle/>
        <a:p>
          <a:endParaRPr lang="en-GB"/>
        </a:p>
      </dgm:t>
    </dgm:pt>
    <dgm:pt modelId="{E3443A59-D33B-4BDF-BA42-3D56FA0EFC04}">
      <dgm:prSet phldrT="[Text]" custT="1"/>
      <dgm:spPr>
        <a:solidFill>
          <a:schemeClr val="bg1"/>
        </a:solidFill>
      </dgm:spPr>
      <dgm:t>
        <a:bodyPr/>
        <a:lstStyle/>
        <a:p>
          <a:r>
            <a:rPr lang="en-GB" sz="2000" dirty="0" smtClean="0">
              <a:solidFill>
                <a:srgbClr val="0033CC"/>
              </a:solidFill>
            </a:rPr>
            <a:t>Self-help</a:t>
          </a:r>
        </a:p>
      </dgm:t>
    </dgm:pt>
    <dgm:pt modelId="{ABCE4854-A43B-4D48-8CAA-19BB346D3441}" type="parTrans" cxnId="{280022B6-D83D-461E-9342-F2B5913B1B10}">
      <dgm:prSet/>
      <dgm:spPr/>
      <dgm:t>
        <a:bodyPr/>
        <a:lstStyle/>
        <a:p>
          <a:endParaRPr lang="en-GB"/>
        </a:p>
      </dgm:t>
    </dgm:pt>
    <dgm:pt modelId="{7CCDDF3F-E16E-43DC-BC9A-4FE0B7EF958C}" type="sibTrans" cxnId="{280022B6-D83D-461E-9342-F2B5913B1B10}">
      <dgm:prSet/>
      <dgm:spPr/>
      <dgm:t>
        <a:bodyPr/>
        <a:lstStyle/>
        <a:p>
          <a:endParaRPr lang="en-GB"/>
        </a:p>
      </dgm:t>
    </dgm:pt>
    <dgm:pt modelId="{EA9C2895-8B80-4304-844F-FE4FCFEB7B4F}" type="pres">
      <dgm:prSet presAssocID="{DE2D2788-DDBA-4495-A0E2-8CE302853FF2}" presName="matrix" presStyleCnt="0">
        <dgm:presLayoutVars>
          <dgm:chMax val="1"/>
          <dgm:dir/>
          <dgm:resizeHandles val="exact"/>
        </dgm:presLayoutVars>
      </dgm:prSet>
      <dgm:spPr/>
      <dgm:t>
        <a:bodyPr/>
        <a:lstStyle/>
        <a:p>
          <a:endParaRPr lang="en-GB"/>
        </a:p>
      </dgm:t>
    </dgm:pt>
    <dgm:pt modelId="{362ED10F-8D2E-45DC-8936-23451ADD07F7}" type="pres">
      <dgm:prSet presAssocID="{DE2D2788-DDBA-4495-A0E2-8CE302853FF2}" presName="axisShape" presStyleLbl="bgShp" presStyleIdx="0" presStyleCnt="1" custLinFactNeighborX="1252" custLinFactNeighborY="652"/>
      <dgm:spPr/>
    </dgm:pt>
    <dgm:pt modelId="{D143AE7C-8E60-4132-AA85-4AD22496B350}" type="pres">
      <dgm:prSet presAssocID="{DE2D2788-DDBA-4495-A0E2-8CE302853FF2}" presName="rect1" presStyleLbl="node1" presStyleIdx="0" presStyleCnt="4" custLinFactNeighborX="786" custLinFactNeighborY="-340">
        <dgm:presLayoutVars>
          <dgm:chMax val="0"/>
          <dgm:chPref val="0"/>
          <dgm:bulletEnabled val="1"/>
        </dgm:presLayoutVars>
      </dgm:prSet>
      <dgm:spPr/>
      <dgm:t>
        <a:bodyPr/>
        <a:lstStyle/>
        <a:p>
          <a:endParaRPr lang="en-GB"/>
        </a:p>
      </dgm:t>
    </dgm:pt>
    <dgm:pt modelId="{9A2752CE-61A9-4832-A914-93E059B9F2B6}" type="pres">
      <dgm:prSet presAssocID="{DE2D2788-DDBA-4495-A0E2-8CE302853FF2}" presName="rect2" presStyleLbl="node1" presStyleIdx="1" presStyleCnt="4" custScaleY="92725">
        <dgm:presLayoutVars>
          <dgm:chMax val="0"/>
          <dgm:chPref val="0"/>
          <dgm:bulletEnabled val="1"/>
        </dgm:presLayoutVars>
      </dgm:prSet>
      <dgm:spPr/>
      <dgm:t>
        <a:bodyPr/>
        <a:lstStyle/>
        <a:p>
          <a:endParaRPr lang="en-GB"/>
        </a:p>
      </dgm:t>
    </dgm:pt>
    <dgm:pt modelId="{04559385-9E8C-49AF-9F76-ECD95BA4BA86}" type="pres">
      <dgm:prSet presAssocID="{DE2D2788-DDBA-4495-A0E2-8CE302853FF2}" presName="rect3" presStyleLbl="node1" presStyleIdx="2" presStyleCnt="4">
        <dgm:presLayoutVars>
          <dgm:chMax val="0"/>
          <dgm:chPref val="0"/>
          <dgm:bulletEnabled val="1"/>
        </dgm:presLayoutVars>
      </dgm:prSet>
      <dgm:spPr/>
      <dgm:t>
        <a:bodyPr/>
        <a:lstStyle/>
        <a:p>
          <a:endParaRPr lang="en-GB"/>
        </a:p>
      </dgm:t>
    </dgm:pt>
    <dgm:pt modelId="{67C65411-4B7B-4ADA-A04B-8180961FB6A2}" type="pres">
      <dgm:prSet presAssocID="{DE2D2788-DDBA-4495-A0E2-8CE302853FF2}" presName="rect4" presStyleLbl="node1" presStyleIdx="3" presStyleCnt="4" custScaleX="65230" custScaleY="76127" custLinFactNeighborX="-6628" custLinFactNeighborY="-862">
        <dgm:presLayoutVars>
          <dgm:chMax val="0"/>
          <dgm:chPref val="0"/>
          <dgm:bulletEnabled val="1"/>
        </dgm:presLayoutVars>
      </dgm:prSet>
      <dgm:spPr/>
      <dgm:t>
        <a:bodyPr/>
        <a:lstStyle/>
        <a:p>
          <a:endParaRPr lang="en-GB"/>
        </a:p>
      </dgm:t>
    </dgm:pt>
  </dgm:ptLst>
  <dgm:cxnLst>
    <dgm:cxn modelId="{BB55E79E-2F7D-4CBA-B912-4C2785E9E2C7}" srcId="{DE2D2788-DDBA-4495-A0E2-8CE302853FF2}" destId="{0083E55F-AFAB-4801-A06A-9660B8F962C7}" srcOrd="0" destOrd="0" parTransId="{1FCD5ED8-FBEE-4F87-B2A7-02452537F0FC}" sibTransId="{C128DC1D-5D3C-4A09-9D92-6065710A1ABA}"/>
    <dgm:cxn modelId="{280022B6-D83D-461E-9342-F2B5913B1B10}" srcId="{DE2D2788-DDBA-4495-A0E2-8CE302853FF2}" destId="{E3443A59-D33B-4BDF-BA42-3D56FA0EFC04}" srcOrd="3" destOrd="0" parTransId="{ABCE4854-A43B-4D48-8CAA-19BB346D3441}" sibTransId="{7CCDDF3F-E16E-43DC-BC9A-4FE0B7EF958C}"/>
    <dgm:cxn modelId="{CEB46011-4431-144F-B717-22CCE3AD5397}" type="presOf" srcId="{DE2D2788-DDBA-4495-A0E2-8CE302853FF2}" destId="{EA9C2895-8B80-4304-844F-FE4FCFEB7B4F}" srcOrd="0" destOrd="0" presId="urn:microsoft.com/office/officeart/2005/8/layout/matrix2"/>
    <dgm:cxn modelId="{CFBE6A06-FBBB-4570-B9A7-612B3FF7093E}" srcId="{DE2D2788-DDBA-4495-A0E2-8CE302853FF2}" destId="{3DB3237B-6207-4414-83D7-C6B27DEDE9AA}" srcOrd="1" destOrd="0" parTransId="{B5009FC2-672D-4F9C-BB25-61C46C43CAB2}" sibTransId="{B9AF6235-05BA-4CC9-84F7-F4010E8D1D99}"/>
    <dgm:cxn modelId="{B2E20FDE-AA6B-A341-8D3A-9069D7807242}" type="presOf" srcId="{E3443A59-D33B-4BDF-BA42-3D56FA0EFC04}" destId="{67C65411-4B7B-4ADA-A04B-8180961FB6A2}" srcOrd="0" destOrd="0" presId="urn:microsoft.com/office/officeart/2005/8/layout/matrix2"/>
    <dgm:cxn modelId="{0E777160-0A2C-814D-9752-550E7C0F961D}" type="presOf" srcId="{3DB3237B-6207-4414-83D7-C6B27DEDE9AA}" destId="{9A2752CE-61A9-4832-A914-93E059B9F2B6}" srcOrd="0" destOrd="0" presId="urn:microsoft.com/office/officeart/2005/8/layout/matrix2"/>
    <dgm:cxn modelId="{4AF559FD-0FB2-DC40-9E1C-A20743002A9D}" type="presOf" srcId="{3859B78C-325F-4095-895C-FF840A7B6FD0}" destId="{04559385-9E8C-49AF-9F76-ECD95BA4BA86}" srcOrd="0" destOrd="0" presId="urn:microsoft.com/office/officeart/2005/8/layout/matrix2"/>
    <dgm:cxn modelId="{4B2538AB-E735-AE44-8714-AA607614093C}" type="presOf" srcId="{0083E55F-AFAB-4801-A06A-9660B8F962C7}" destId="{D143AE7C-8E60-4132-AA85-4AD22496B350}" srcOrd="0" destOrd="0" presId="urn:microsoft.com/office/officeart/2005/8/layout/matrix2"/>
    <dgm:cxn modelId="{3CEA62A7-4D66-45D4-99E8-57EBA2BB2966}" srcId="{DE2D2788-DDBA-4495-A0E2-8CE302853FF2}" destId="{3859B78C-325F-4095-895C-FF840A7B6FD0}" srcOrd="2" destOrd="0" parTransId="{5CA0A36C-CD44-4E67-9516-9D156CAAAABE}" sibTransId="{43F8251D-9910-4898-8553-C0F2072C7856}"/>
    <dgm:cxn modelId="{77FC6023-80F9-CE4E-92ED-3ECD3FA6406A}" type="presParOf" srcId="{EA9C2895-8B80-4304-844F-FE4FCFEB7B4F}" destId="{362ED10F-8D2E-45DC-8936-23451ADD07F7}" srcOrd="0" destOrd="0" presId="urn:microsoft.com/office/officeart/2005/8/layout/matrix2"/>
    <dgm:cxn modelId="{D7316636-134E-4B42-8023-A33D1E071311}" type="presParOf" srcId="{EA9C2895-8B80-4304-844F-FE4FCFEB7B4F}" destId="{D143AE7C-8E60-4132-AA85-4AD22496B350}" srcOrd="1" destOrd="0" presId="urn:microsoft.com/office/officeart/2005/8/layout/matrix2"/>
    <dgm:cxn modelId="{C8127C31-061E-0B47-B2C9-F40D217DEFB6}" type="presParOf" srcId="{EA9C2895-8B80-4304-844F-FE4FCFEB7B4F}" destId="{9A2752CE-61A9-4832-A914-93E059B9F2B6}" srcOrd="2" destOrd="0" presId="urn:microsoft.com/office/officeart/2005/8/layout/matrix2"/>
    <dgm:cxn modelId="{71CDA06B-70C6-2E4B-B29A-19440090D922}" type="presParOf" srcId="{EA9C2895-8B80-4304-844F-FE4FCFEB7B4F}" destId="{04559385-9E8C-49AF-9F76-ECD95BA4BA86}" srcOrd="3" destOrd="0" presId="urn:microsoft.com/office/officeart/2005/8/layout/matrix2"/>
    <dgm:cxn modelId="{5530C23D-3DEF-F74E-819F-6D0C04BD4856}" type="presParOf" srcId="{EA9C2895-8B80-4304-844F-FE4FCFEB7B4F}" destId="{67C65411-4B7B-4ADA-A04B-8180961FB6A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D10F-8D2E-45DC-8936-23451ADD07F7}">
      <dsp:nvSpPr>
        <dsp:cNvPr id="0" name=""/>
        <dsp:cNvSpPr/>
      </dsp:nvSpPr>
      <dsp:spPr>
        <a:xfrm>
          <a:off x="1908483" y="0"/>
          <a:ext cx="4525963" cy="45259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3AE7C-8E60-4132-AA85-4AD22496B350}">
      <dsp:nvSpPr>
        <dsp:cNvPr id="0" name=""/>
        <dsp:cNvSpPr/>
      </dsp:nvSpPr>
      <dsp:spPr>
        <a:xfrm>
          <a:off x="2160235" y="288032"/>
          <a:ext cx="1810385" cy="181038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33CC"/>
              </a:solidFill>
            </a:rPr>
            <a:t>Public health</a:t>
          </a:r>
        </a:p>
      </dsp:txBody>
      <dsp:txXfrm>
        <a:off x="2248611" y="376408"/>
        <a:ext cx="1633633" cy="1633633"/>
      </dsp:txXfrm>
    </dsp:sp>
    <dsp:sp modelId="{9A2752CE-61A9-4832-A914-93E059B9F2B6}">
      <dsp:nvSpPr>
        <dsp:cNvPr id="0" name=""/>
        <dsp:cNvSpPr/>
      </dsp:nvSpPr>
      <dsp:spPr>
        <a:xfrm>
          <a:off x="4273208" y="360040"/>
          <a:ext cx="1810385" cy="167867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3">
                  <a:lumMod val="75000"/>
                </a:schemeClr>
              </a:solidFill>
            </a:rPr>
            <a:t>4 NMC Domains </a:t>
          </a:r>
          <a:r>
            <a:rPr lang="en-GB" sz="2000" b="1" kern="1200" dirty="0" smtClean="0">
              <a:solidFill>
                <a:srgbClr val="0033CC"/>
              </a:solidFill>
            </a:rPr>
            <a:t>Sustainability</a:t>
          </a:r>
        </a:p>
      </dsp:txBody>
      <dsp:txXfrm>
        <a:off x="4355154" y="441986"/>
        <a:ext cx="1646493" cy="1514787"/>
      </dsp:txXfrm>
    </dsp:sp>
    <dsp:sp modelId="{04559385-9E8C-49AF-9F76-ECD95BA4BA86}">
      <dsp:nvSpPr>
        <dsp:cNvPr id="0" name=""/>
        <dsp:cNvSpPr/>
      </dsp:nvSpPr>
      <dsp:spPr>
        <a:xfrm>
          <a:off x="2146006" y="2421390"/>
          <a:ext cx="1810385" cy="1810385"/>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33CC"/>
              </a:solidFill>
            </a:rPr>
            <a:t>Clinical model</a:t>
          </a:r>
        </a:p>
      </dsp:txBody>
      <dsp:txXfrm>
        <a:off x="2234382" y="2509766"/>
        <a:ext cx="1633633" cy="1633633"/>
      </dsp:txXfrm>
    </dsp:sp>
    <dsp:sp modelId="{67C65411-4B7B-4ADA-A04B-8180961FB6A2}">
      <dsp:nvSpPr>
        <dsp:cNvPr id="0" name=""/>
        <dsp:cNvSpPr/>
      </dsp:nvSpPr>
      <dsp:spPr>
        <a:xfrm>
          <a:off x="4467951" y="2621881"/>
          <a:ext cx="1180914" cy="137819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0033CC"/>
              </a:solidFill>
            </a:rPr>
            <a:t>Self-help</a:t>
          </a:r>
        </a:p>
      </dsp:txBody>
      <dsp:txXfrm>
        <a:off x="4525598" y="2679528"/>
        <a:ext cx="1065620" cy="126289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645E8B4-69A6-2F42-AC79-57BC2E3A6C8D}" type="datetimeFigureOut">
              <a:rPr lang="en-US" smtClean="0"/>
              <a:pPr/>
              <a:t>10/12/2012</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0E15BC3-5036-AD4D-AB22-C075B651B8D3}" type="slidenum">
              <a:rPr lang="en-US" smtClean="0"/>
              <a:pPr/>
              <a:t>‹#›</a:t>
            </a:fld>
            <a:endParaRPr lang="en-US"/>
          </a:p>
        </p:txBody>
      </p:sp>
    </p:spTree>
    <p:extLst>
      <p:ext uri="{BB962C8B-B14F-4D97-AF65-F5344CB8AC3E}">
        <p14:creationId xmlns:p14="http://schemas.microsoft.com/office/powerpoint/2010/main" val="3961196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set was presented at the NET2012 conference held September 2012 at Cambridge University. It was part of an international Panel presentation on sustainability and the health professions. The objective was to share the thinking that leads to developing a health care curriculum.</a:t>
            </a:r>
            <a:endParaRPr lang="en-GB" dirty="0"/>
          </a:p>
        </p:txBody>
      </p:sp>
      <p:sp>
        <p:nvSpPr>
          <p:cNvPr id="4" name="Slide Number Placeholder 3"/>
          <p:cNvSpPr>
            <a:spLocks noGrp="1"/>
          </p:cNvSpPr>
          <p:nvPr>
            <p:ph type="sldNum" sz="quarter" idx="10"/>
          </p:nvPr>
        </p:nvSpPr>
        <p:spPr/>
        <p:txBody>
          <a:bodyPr/>
          <a:lstStyle/>
          <a:p>
            <a:fld id="{90E15BC3-5036-AD4D-AB22-C075B651B8D3}" type="slidenum">
              <a:rPr lang="en-US" smtClean="0"/>
              <a:pPr/>
              <a:t>1</a:t>
            </a:fld>
            <a:endParaRPr lang="en-US"/>
          </a:p>
        </p:txBody>
      </p:sp>
    </p:spTree>
    <p:extLst>
      <p:ext uri="{BB962C8B-B14F-4D97-AF65-F5344CB8AC3E}">
        <p14:creationId xmlns:p14="http://schemas.microsoft.com/office/powerpoint/2010/main" val="55553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logos at the top indicate some of the number of international  nursing organisations</a:t>
            </a:r>
            <a:r>
              <a:rPr lang="en-GB" baseline="0" dirty="0" smtClean="0"/>
              <a:t> that are addressing climate change and sustainability. </a:t>
            </a:r>
          </a:p>
          <a:p>
            <a:endParaRPr lang="en-GB" baseline="0" dirty="0" smtClean="0"/>
          </a:p>
          <a:p>
            <a:r>
              <a:rPr lang="en-GB" baseline="0" dirty="0" smtClean="0"/>
              <a:t>The journey I took was to read about and critique sustainability concepts and principles in order to get a feel of the field. The principles for a nurse education for sustainable well being on the left feed into the first step of the process. </a:t>
            </a:r>
          </a:p>
          <a:p>
            <a:endParaRPr lang="en-GB" baseline="0" dirty="0" smtClean="0"/>
          </a:p>
          <a:p>
            <a:r>
              <a:rPr lang="en-GB" baseline="0" dirty="0" smtClean="0"/>
              <a:t>Then, I am creating my own sustainability lens which I use to look through and at the NMC standards. This then enables me to interpret them in the light of the understanding of sustainability</a:t>
            </a:r>
          </a:p>
          <a:p>
            <a:endParaRPr lang="en-GB" baseline="0" dirty="0" smtClean="0"/>
          </a:p>
          <a:p>
            <a:r>
              <a:rPr lang="en-GB" baseline="0" dirty="0" smtClean="0"/>
              <a:t>Finally curricular experiences can then be designed to help students address sustainability experientially and cognitively in their courses. Although this looks linear it is probably more </a:t>
            </a:r>
            <a:r>
              <a:rPr lang="en-GB" baseline="0" dirty="0" err="1" smtClean="0"/>
              <a:t>oprganic</a:t>
            </a:r>
            <a:r>
              <a:rPr lang="en-GB" baseline="0" dirty="0" smtClean="0"/>
              <a:t> than this.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0E15BC3-5036-AD4D-AB22-C075B651B8D3}" type="slidenum">
              <a:rPr lang="en-US" smtClean="0"/>
              <a:pPr/>
              <a:t>2</a:t>
            </a:fld>
            <a:endParaRPr lang="en-US"/>
          </a:p>
        </p:txBody>
      </p:sp>
    </p:spTree>
    <p:extLst>
      <p:ext uri="{BB962C8B-B14F-4D97-AF65-F5344CB8AC3E}">
        <p14:creationId xmlns:p14="http://schemas.microsoft.com/office/powerpoint/2010/main" val="347680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E15BC3-5036-AD4D-AB22-C075B651B8D3}" type="slidenum">
              <a:rPr lang="en-US" smtClean="0"/>
              <a:pPr/>
              <a:t>3</a:t>
            </a:fld>
            <a:endParaRPr lang="en-US"/>
          </a:p>
        </p:txBody>
      </p:sp>
    </p:spTree>
    <p:extLst>
      <p:ext uri="{BB962C8B-B14F-4D97-AF65-F5344CB8AC3E}">
        <p14:creationId xmlns:p14="http://schemas.microsoft.com/office/powerpoint/2010/main" val="210322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latin typeface="Calibri" charset="0"/>
              </a:rPr>
              <a:t>This grid illustrates the journey. An </a:t>
            </a:r>
            <a:r>
              <a:rPr lang="en-GB" dirty="0">
                <a:latin typeface="Calibri" charset="0"/>
              </a:rPr>
              <a:t>understanding of sustainability may help to shift understandings of what acute care means. The 4 NMC domains can be then interpreted through a Sustainability Lens to address all conceptions of health/illness and the focus of nursing activities. For example the leadership and management domain could mean, from a clinical model, how to </a:t>
            </a:r>
            <a:r>
              <a:rPr lang="en-GB" dirty="0" smtClean="0">
                <a:latin typeface="Calibri" charset="0"/>
              </a:rPr>
              <a:t>manage </a:t>
            </a:r>
            <a:r>
              <a:rPr lang="en-GB" dirty="0">
                <a:latin typeface="Calibri" charset="0"/>
              </a:rPr>
              <a:t>your team better, addressing issue of skill mix and personal development. </a:t>
            </a:r>
            <a:r>
              <a:rPr lang="en-GB" dirty="0" smtClean="0">
                <a:latin typeface="Calibri" charset="0"/>
              </a:rPr>
              <a:t>Using </a:t>
            </a:r>
            <a:r>
              <a:rPr lang="en-GB" dirty="0">
                <a:latin typeface="Calibri" charset="0"/>
              </a:rPr>
              <a:t>sustainability, we may understanding that flowing from national and NHS policy (The Climate Change Act 2008 and the NHS SDU Carbon reduction strategy) that leadership in the acute clinical setting may also involve clinical staff working with their NHS organisations to address resource use, waste management, travel issues , estate use and procurement decisions.  Nursing practice (at the appropriate level of banding) then also involves quality improvement and service development to include carbon reduction targets.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FC6B15-7FA1-3E48-8126-F38BE206AC60}" type="slidenum">
              <a:rPr lang="en-GB"/>
              <a:pPr eaLnBrk="1" hangingPunct="1"/>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lens to look at the 4 domains and NMC standards, we can then interpret the general statements with concrete examples</a:t>
            </a:r>
            <a:endParaRPr lang="en-GB" dirty="0"/>
          </a:p>
        </p:txBody>
      </p:sp>
      <p:sp>
        <p:nvSpPr>
          <p:cNvPr id="4" name="Slide Number Placeholder 3"/>
          <p:cNvSpPr>
            <a:spLocks noGrp="1"/>
          </p:cNvSpPr>
          <p:nvPr>
            <p:ph type="sldNum" sz="quarter" idx="10"/>
          </p:nvPr>
        </p:nvSpPr>
        <p:spPr/>
        <p:txBody>
          <a:bodyPr/>
          <a:lstStyle/>
          <a:p>
            <a:fld id="{90E15BC3-5036-AD4D-AB22-C075B651B8D3}" type="slidenum">
              <a:rPr lang="en-US" smtClean="0"/>
              <a:pPr/>
              <a:t>5</a:t>
            </a:fld>
            <a:endParaRPr lang="en-US"/>
          </a:p>
        </p:txBody>
      </p:sp>
    </p:spTree>
    <p:extLst>
      <p:ext uri="{BB962C8B-B14F-4D97-AF65-F5344CB8AC3E}">
        <p14:creationId xmlns:p14="http://schemas.microsoft.com/office/powerpoint/2010/main" val="100711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5537BD-A7E9-C441-9E24-B2C7C3046085}" type="slidenum">
              <a:rPr lang="en-GB"/>
              <a:pPr eaLnBrk="1" hangingPunct="1"/>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E15BC3-5036-AD4D-AB22-C075B651B8D3}" type="slidenum">
              <a:rPr lang="en-US" smtClean="0"/>
              <a:pPr/>
              <a:t>7</a:t>
            </a:fld>
            <a:endParaRPr lang="en-US"/>
          </a:p>
        </p:txBody>
      </p:sp>
    </p:spTree>
    <p:extLst>
      <p:ext uri="{BB962C8B-B14F-4D97-AF65-F5344CB8AC3E}">
        <p14:creationId xmlns:p14="http://schemas.microsoft.com/office/powerpoint/2010/main" val="409344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182488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290314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96252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123571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351809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17058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365251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197155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320369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24148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27A89-4EFD-4146-80C4-F8104585C6A4}"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A8A6-F479-4B4C-8FD4-4753422AB087}" type="slidenum">
              <a:rPr lang="en-US" smtClean="0"/>
              <a:pPr/>
              <a:t>‹#›</a:t>
            </a:fld>
            <a:endParaRPr lang="en-US"/>
          </a:p>
        </p:txBody>
      </p:sp>
    </p:spTree>
    <p:extLst>
      <p:ext uri="{BB962C8B-B14F-4D97-AF65-F5344CB8AC3E}">
        <p14:creationId xmlns:p14="http://schemas.microsoft.com/office/powerpoint/2010/main" val="9451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27A89-4EFD-4146-80C4-F8104585C6A4}" type="datetimeFigureOut">
              <a:rPr lang="en-US" smtClean="0"/>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CA8A6-F479-4B4C-8FD4-4753422AB087}" type="slidenum">
              <a:rPr lang="en-US" smtClean="0"/>
              <a:pPr/>
              <a:t>‹#›</a:t>
            </a:fld>
            <a:endParaRPr lang="en-US"/>
          </a:p>
        </p:txBody>
      </p:sp>
    </p:spTree>
    <p:extLst>
      <p:ext uri="{BB962C8B-B14F-4D97-AF65-F5344CB8AC3E}">
        <p14:creationId xmlns:p14="http://schemas.microsoft.com/office/powerpoint/2010/main" val="358182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x.doi.org/10.1016/j.nedt.2012.05.0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sri.mmu.ac.uk/dpr_07/abstracts_07/index.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heacademy.ac.uk/assets/documents/esd/Future_Fit_270412_1435.pdf" TargetMode="External"/><Relationship Id="rId7" Type="http://schemas.openxmlformats.org/officeDocument/2006/relationships/hyperlink" Target="http://www.heacademy.ac.uk/organisations/detail/esd_shed" TargetMode="External"/><Relationship Id="rId2" Type="http://schemas.openxmlformats.org/officeDocument/2006/relationships/hyperlink" Target="http://uplace.org.uk:8080/dspace/handle/10293/1125?show=full" TargetMode="External"/><Relationship Id="rId1" Type="http://schemas.openxmlformats.org/officeDocument/2006/relationships/slideLayout" Target="../slideLayouts/slideLayout2.xml"/><Relationship Id="rId6" Type="http://schemas.openxmlformats.org/officeDocument/2006/relationships/hyperlink" Target="http://www.sdu.nhs.uk/publications-resources/4/Fit-for-the-Future-/" TargetMode="External"/><Relationship Id="rId5" Type="http://schemas.openxmlformats.org/officeDocument/2006/relationships/hyperlink" Target="https://www.facebook.com/groups/NursingSCC/" TargetMode="External"/><Relationship Id="rId4" Type="http://schemas.openxmlformats.org/officeDocument/2006/relationships/hyperlink" Target="http://plymouth.academia.edu/bennygoodman/Pap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Learning for sustainability in Nursing</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00FF"/>
                </a:solidFill>
              </a:rPr>
              <a:t>Benny Goodman</a:t>
            </a:r>
            <a:endParaRPr lang="en-US" b="1" dirty="0">
              <a:solidFill>
                <a:srgbClr val="0000FF"/>
              </a:solidFill>
            </a:endParaRPr>
          </a:p>
        </p:txBody>
      </p:sp>
      <p:pic>
        <p:nvPicPr>
          <p:cNvPr id="11" name="Picture 10" descr="ENTERPRISE .jpg"/>
          <p:cNvPicPr>
            <a:picLocks noChangeAspect="1"/>
          </p:cNvPicPr>
          <p:nvPr/>
        </p:nvPicPr>
        <p:blipFill>
          <a:blip r:embed="rId3"/>
          <a:stretch>
            <a:fillRect/>
          </a:stretch>
        </p:blipFill>
        <p:spPr>
          <a:xfrm>
            <a:off x="931473" y="263248"/>
            <a:ext cx="2214498" cy="1399563"/>
          </a:xfrm>
          <a:prstGeom prst="rect">
            <a:avLst/>
          </a:prstGeom>
        </p:spPr>
      </p:pic>
    </p:spTree>
    <p:extLst>
      <p:ext uri="{BB962C8B-B14F-4D97-AF65-F5344CB8AC3E}">
        <p14:creationId xmlns:p14="http://schemas.microsoft.com/office/powerpoint/2010/main" val="369271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pPr marL="0" indent="0" algn="ctr">
              <a:buNone/>
            </a:pPr>
            <a:r>
              <a:rPr lang="en-GB" dirty="0"/>
              <a:t>Concepts and principles</a:t>
            </a:r>
          </a:p>
          <a:p>
            <a:pPr marL="0" indent="0" algn="ctr">
              <a:buNone/>
            </a:pPr>
            <a:endParaRPr lang="en-GB" dirty="0"/>
          </a:p>
          <a:p>
            <a:pPr marL="0" indent="0" algn="ctr">
              <a:buNone/>
            </a:pPr>
            <a:r>
              <a:rPr lang="en-GB" dirty="0"/>
              <a:t>A sustainability lens</a:t>
            </a:r>
          </a:p>
          <a:p>
            <a:pPr algn="ctr"/>
            <a:endParaRPr lang="en-GB" dirty="0"/>
          </a:p>
          <a:p>
            <a:pPr marL="0" indent="0" algn="ctr">
              <a:buNone/>
            </a:pPr>
            <a:r>
              <a:rPr lang="en-GB" dirty="0"/>
              <a:t>NMC Standards for education</a:t>
            </a:r>
          </a:p>
          <a:p>
            <a:pPr algn="ctr"/>
            <a:endParaRPr lang="en-GB" dirty="0"/>
          </a:p>
          <a:p>
            <a:pPr marL="0" indent="0" algn="ctr">
              <a:buNone/>
            </a:pPr>
            <a:r>
              <a:rPr lang="en-GB" dirty="0"/>
              <a:t>The curriculum</a:t>
            </a:r>
          </a:p>
          <a:p>
            <a:endParaRPr lang="en-GB" dirty="0"/>
          </a:p>
        </p:txBody>
      </p:sp>
      <p:pic>
        <p:nvPicPr>
          <p:cNvPr id="5" name="Picture 2" descr="http://4.bp.blogspot.com/-6L8flFF0wL8/TdKxfJkHklI/AAAAAAAABPI/bxphUNKVYUk/s1600/ipnfnl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19603" y="42873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accreditation.org.au/site/images/RCNpm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945" y="436903"/>
            <a:ext cx="813483" cy="813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mayday.com/images/news/NEWS%20%20NURSES%20CANAD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826" y="491219"/>
            <a:ext cx="1083880" cy="628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topnews.net.nz/data/NZNO-Logo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964" y="424655"/>
            <a:ext cx="703178" cy="733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nysna.org/images/general/ana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6401" y="480786"/>
            <a:ext cx="1100149" cy="621052"/>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6368142" y="2069758"/>
            <a:ext cx="457200" cy="729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Down Arrow 10"/>
          <p:cNvSpPr/>
          <p:nvPr/>
        </p:nvSpPr>
        <p:spPr>
          <a:xfrm>
            <a:off x="6368142" y="3058886"/>
            <a:ext cx="457200" cy="729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Down Arrow 11"/>
          <p:cNvSpPr/>
          <p:nvPr/>
        </p:nvSpPr>
        <p:spPr>
          <a:xfrm>
            <a:off x="6368142" y="4539343"/>
            <a:ext cx="457200" cy="729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3533449145"/>
              </p:ext>
            </p:extLst>
          </p:nvPr>
        </p:nvGraphicFramePr>
        <p:xfrm>
          <a:off x="612774" y="1892867"/>
          <a:ext cx="4230370" cy="3291840"/>
        </p:xfrm>
        <a:graphic>
          <a:graphicData uri="http://schemas.openxmlformats.org/drawingml/2006/table">
            <a:tbl>
              <a:tblPr>
                <a:tableStyleId>{5C22544A-7EE6-4342-B048-85BDC9FD1C3A}</a:tableStyleId>
              </a:tblPr>
              <a:tblGrid>
                <a:gridCol w="4230370"/>
              </a:tblGrid>
              <a:tr h="304800">
                <a:tc>
                  <a:txBody>
                    <a:bodyPr/>
                    <a:lstStyle/>
                    <a:p>
                      <a:pPr algn="ctr">
                        <a:lnSpc>
                          <a:spcPct val="200000"/>
                        </a:lnSpc>
                        <a:spcAft>
                          <a:spcPts val="0"/>
                        </a:spcAft>
                      </a:pPr>
                      <a:r>
                        <a:rPr lang="en-US" sz="1200" kern="50" smtClean="0">
                          <a:effectLst/>
                        </a:rPr>
                        <a:t>Principles </a:t>
                      </a:r>
                      <a:r>
                        <a:rPr lang="en-US" sz="1200" kern="50" dirty="0">
                          <a:effectLst/>
                        </a:rPr>
                        <a:t>for a Nurse Education for Sustainable Well-Being</a:t>
                      </a:r>
                      <a:endParaRPr lang="en-GB" sz="1200" b="1" kern="50" dirty="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1. well being</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2. interdependence</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3. citizenship and stewardship.</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4. needs and rights of future generations</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5. diversity</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6. quality of life, equity and justice,</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a:effectLst/>
                        </a:rPr>
                        <a:t>7. sustainable change</a:t>
                      </a:r>
                      <a:endParaRPr lang="en-GB" sz="1200" kern="50">
                        <a:solidFill>
                          <a:srgbClr val="000000"/>
                        </a:solidFill>
                        <a:effectLst/>
                        <a:latin typeface="Helvetica"/>
                        <a:ea typeface="ヒラギノ角ゴ Pro W3"/>
                        <a:cs typeface="Times New Roman"/>
                      </a:endParaRPr>
                    </a:p>
                  </a:txBody>
                  <a:tcPr marL="0" marR="0" marT="0" marB="0"/>
                </a:tc>
              </a:tr>
              <a:tr h="304800">
                <a:tc>
                  <a:txBody>
                    <a:bodyPr/>
                    <a:lstStyle/>
                    <a:p>
                      <a:pPr>
                        <a:lnSpc>
                          <a:spcPct val="200000"/>
                        </a:lnSpc>
                        <a:spcAft>
                          <a:spcPts val="0"/>
                        </a:spcAft>
                      </a:pPr>
                      <a:r>
                        <a:rPr lang="en-US" sz="1200" kern="50" dirty="0">
                          <a:effectLst/>
                        </a:rPr>
                        <a:t>8. uncertainty and precaution</a:t>
                      </a:r>
                      <a:endParaRPr lang="en-GB" sz="1200" kern="50" dirty="0">
                        <a:solidFill>
                          <a:srgbClr val="000000"/>
                        </a:solidFill>
                        <a:effectLst/>
                        <a:latin typeface="Helvetica"/>
                        <a:ea typeface="ヒラギノ角ゴ Pro W3"/>
                        <a:cs typeface="Times New Roman"/>
                      </a:endParaRPr>
                    </a:p>
                  </a:txBody>
                  <a:tcPr marL="0" marR="0" marT="0" marB="0"/>
                </a:tc>
              </a:tr>
            </a:tbl>
          </a:graphicData>
        </a:graphic>
      </p:graphicFrame>
    </p:spTree>
    <p:extLst>
      <p:ext uri="{BB962C8B-B14F-4D97-AF65-F5344CB8AC3E}">
        <p14:creationId xmlns:p14="http://schemas.microsoft.com/office/powerpoint/2010/main" val="41444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‘sustainability lens’</a:t>
            </a:r>
            <a:endParaRPr lang="en-GB" dirty="0"/>
          </a:p>
        </p:txBody>
      </p:sp>
      <p:sp>
        <p:nvSpPr>
          <p:cNvPr id="3" name="Content Placeholder 2"/>
          <p:cNvSpPr>
            <a:spLocks noGrp="1"/>
          </p:cNvSpPr>
          <p:nvPr>
            <p:ph sz="half" idx="1"/>
          </p:nvPr>
        </p:nvSpPr>
        <p:spPr/>
        <p:txBody>
          <a:bodyPr/>
          <a:lstStyle/>
          <a:p>
            <a:pPr marL="0" indent="0">
              <a:buNone/>
            </a:pPr>
            <a:endParaRPr lang="en-GB" dirty="0"/>
          </a:p>
          <a:p>
            <a:pPr marL="0" indent="0">
              <a:buNone/>
            </a:pPr>
            <a:r>
              <a:rPr lang="en-GB" b="1" dirty="0" smtClean="0"/>
              <a:t>sustainability</a:t>
            </a:r>
            <a:endParaRPr lang="en-GB" b="1" dirty="0"/>
          </a:p>
        </p:txBody>
      </p:sp>
      <p:sp>
        <p:nvSpPr>
          <p:cNvPr id="4" name="Content Placeholder 3"/>
          <p:cNvSpPr>
            <a:spLocks noGrp="1"/>
          </p:cNvSpPr>
          <p:nvPr>
            <p:ph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dirty="0" smtClean="0"/>
              <a:t>                      </a:t>
            </a:r>
            <a:r>
              <a:rPr lang="en-GB" b="1" dirty="0" smtClean="0"/>
              <a:t>curriculum</a:t>
            </a:r>
            <a:endParaRPr lang="en-GB" b="1" dirty="0"/>
          </a:p>
        </p:txBody>
      </p:sp>
      <p:pic>
        <p:nvPicPr>
          <p:cNvPr id="38914" name="Picture 2" descr="http://upload.wikimedia.org/wikipedia/commons/c/ce/Canon_17-40_f4_L_l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370" y="2590800"/>
            <a:ext cx="3886103" cy="28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3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323528" y="9087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7" name="TextBox 4"/>
          <p:cNvSpPr txBox="1">
            <a:spLocks noChangeArrowheads="1"/>
          </p:cNvSpPr>
          <p:nvPr/>
        </p:nvSpPr>
        <p:spPr bwMode="auto">
          <a:xfrm>
            <a:off x="900113" y="3068638"/>
            <a:ext cx="1331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b="1">
                <a:solidFill>
                  <a:srgbClr val="FF0000"/>
                </a:solidFill>
                <a:latin typeface="Calibri" charset="0"/>
              </a:rPr>
              <a:t>Ill-health</a:t>
            </a:r>
          </a:p>
        </p:txBody>
      </p:sp>
      <p:sp>
        <p:nvSpPr>
          <p:cNvPr id="6148" name="TextBox 5"/>
          <p:cNvSpPr txBox="1">
            <a:spLocks noChangeArrowheads="1"/>
          </p:cNvSpPr>
          <p:nvPr/>
        </p:nvSpPr>
        <p:spPr bwMode="auto">
          <a:xfrm>
            <a:off x="6948488" y="3068638"/>
            <a:ext cx="1560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b="1">
                <a:solidFill>
                  <a:srgbClr val="FF0000"/>
                </a:solidFill>
                <a:latin typeface="Calibri" charset="0"/>
              </a:rPr>
              <a:t>Well-being</a:t>
            </a:r>
          </a:p>
        </p:txBody>
      </p:sp>
      <p:sp>
        <p:nvSpPr>
          <p:cNvPr id="6149" name="TextBox 6"/>
          <p:cNvSpPr txBox="1">
            <a:spLocks noChangeArrowheads="1"/>
          </p:cNvSpPr>
          <p:nvPr/>
        </p:nvSpPr>
        <p:spPr bwMode="auto">
          <a:xfrm>
            <a:off x="3924300" y="476250"/>
            <a:ext cx="110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b="1">
                <a:solidFill>
                  <a:srgbClr val="FF0000"/>
                </a:solidFill>
                <a:latin typeface="Calibri" charset="0"/>
              </a:rPr>
              <a:t>Society</a:t>
            </a:r>
          </a:p>
        </p:txBody>
      </p:sp>
      <p:sp>
        <p:nvSpPr>
          <p:cNvPr id="6150" name="TextBox 7"/>
          <p:cNvSpPr txBox="1">
            <a:spLocks noChangeArrowheads="1"/>
          </p:cNvSpPr>
          <p:nvPr/>
        </p:nvSpPr>
        <p:spPr bwMode="auto">
          <a:xfrm>
            <a:off x="3708400" y="5589588"/>
            <a:ext cx="201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b="1">
                <a:solidFill>
                  <a:srgbClr val="FF0000"/>
                </a:solidFill>
                <a:latin typeface="Calibri" charset="0"/>
              </a:rPr>
              <a:t>Individual</a:t>
            </a:r>
          </a:p>
        </p:txBody>
      </p:sp>
      <p:cxnSp>
        <p:nvCxnSpPr>
          <p:cNvPr id="9" name="Straight Arrow Connector 8"/>
          <p:cNvCxnSpPr/>
          <p:nvPr/>
        </p:nvCxnSpPr>
        <p:spPr>
          <a:xfrm flipH="1">
            <a:off x="3635375" y="2205038"/>
            <a:ext cx="1152525"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35600" y="2205038"/>
            <a:ext cx="73025" cy="1584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067175" y="2060575"/>
            <a:ext cx="720725"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1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NMC Standards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084968"/>
              </p:ext>
            </p:extLst>
          </p:nvPr>
        </p:nvGraphicFramePr>
        <p:xfrm>
          <a:off x="566056" y="1588742"/>
          <a:ext cx="8120744" cy="4583456"/>
        </p:xfrm>
        <a:graphic>
          <a:graphicData uri="http://schemas.openxmlformats.org/drawingml/2006/table">
            <a:tbl>
              <a:tblPr/>
              <a:tblGrid>
                <a:gridCol w="4060372"/>
                <a:gridCol w="4060372"/>
              </a:tblGrid>
              <a:tr h="531905">
                <a:tc>
                  <a:txBody>
                    <a:bodyPr/>
                    <a:lstStyle/>
                    <a:p>
                      <a:r>
                        <a:rPr lang="en-GB" sz="1200" b="1" dirty="0"/>
                        <a:t>From Background (p.5) The public can be confident that all new nurses will:</a:t>
                      </a:r>
                      <a:endParaRPr lang="en-GB" sz="1200" dirty="0"/>
                    </a:p>
                  </a:txBody>
                  <a:tcPr marL="35359" marR="35359" marT="17680" marB="17680" anchor="ctr">
                    <a:lnL>
                      <a:noFill/>
                    </a:lnL>
                    <a:lnR>
                      <a:noFill/>
                    </a:lnR>
                    <a:lnT>
                      <a:noFill/>
                    </a:lnT>
                    <a:lnB>
                      <a:noFill/>
                    </a:lnB>
                  </a:tcPr>
                </a:tc>
                <a:tc>
                  <a:txBody>
                    <a:bodyPr/>
                    <a:lstStyle/>
                    <a:p>
                      <a:r>
                        <a:rPr lang="en-GB" sz="1200" b="1" dirty="0"/>
                        <a:t>Example sustainable healthcare content</a:t>
                      </a:r>
                      <a:endParaRPr lang="en-GB" sz="1200" dirty="0"/>
                    </a:p>
                  </a:txBody>
                  <a:tcPr marL="35359" marR="35359" marT="17680" marB="17680" anchor="ctr">
                    <a:lnL>
                      <a:noFill/>
                    </a:lnL>
                    <a:lnR>
                      <a:noFill/>
                    </a:lnR>
                    <a:lnT>
                      <a:noFill/>
                    </a:lnT>
                    <a:lnB>
                      <a:noFill/>
                    </a:lnB>
                  </a:tcPr>
                </a:tc>
              </a:tr>
              <a:tr h="531905">
                <a:tc gridSpan="2">
                  <a:txBody>
                    <a:bodyPr/>
                    <a:lstStyle/>
                    <a:p>
                      <a:r>
                        <a:rPr lang="en-GB" sz="1200" dirty="0"/>
                        <a:t/>
                      </a:r>
                      <a:br>
                        <a:rPr lang="en-GB" sz="1200" dirty="0"/>
                      </a:br>
                      <a:endParaRPr lang="en-GB" sz="1200" dirty="0"/>
                    </a:p>
                  </a:txBody>
                  <a:tcPr marL="35359" marR="35359" marT="17680" marB="17680" anchor="ctr">
                    <a:lnL>
                      <a:noFill/>
                    </a:lnL>
                    <a:lnR>
                      <a:noFill/>
                    </a:lnR>
                    <a:lnT>
                      <a:noFill/>
                    </a:lnT>
                    <a:lnB>
                      <a:noFill/>
                    </a:lnB>
                  </a:tcPr>
                </a:tc>
                <a:tc hMerge="1">
                  <a:txBody>
                    <a:bodyPr/>
                    <a:lstStyle/>
                    <a:p>
                      <a:endParaRPr lang="en-GB"/>
                    </a:p>
                  </a:txBody>
                  <a:tcPr/>
                </a:tc>
              </a:tr>
              <a:tr h="531905">
                <a:tc rowSpan="3">
                  <a:txBody>
                    <a:bodyPr/>
                    <a:lstStyle/>
                    <a:p>
                      <a:r>
                        <a:rPr lang="en-GB" sz="1200" dirty="0"/>
                        <a:t>Act within ethical and legal frameworks</a:t>
                      </a:r>
                    </a:p>
                  </a:txBody>
                  <a:tcPr marL="35359" marR="35359" marT="17680" marB="17680" anchor="ctr">
                    <a:lnL>
                      <a:noFill/>
                    </a:lnL>
                    <a:lnR>
                      <a:noFill/>
                    </a:lnR>
                    <a:lnT>
                      <a:noFill/>
                    </a:lnT>
                    <a:lnB>
                      <a:noFill/>
                    </a:lnB>
                  </a:tcPr>
                </a:tc>
                <a:tc>
                  <a:txBody>
                    <a:bodyPr/>
                    <a:lstStyle/>
                    <a:p>
                      <a:r>
                        <a:rPr lang="en-GB" sz="1200"/>
                        <a:t>Outline key elements of the Climate Change Act (2008) and the NHS Carbon Reduction Strategy (2009)</a:t>
                      </a:r>
                    </a:p>
                  </a:txBody>
                  <a:tcPr marL="35359" marR="35359" marT="17680" marB="17680" anchor="ctr">
                    <a:lnL>
                      <a:noFill/>
                    </a:lnL>
                    <a:lnR>
                      <a:noFill/>
                    </a:lnR>
                    <a:lnT>
                      <a:noFill/>
                    </a:lnT>
                    <a:lnB>
                      <a:noFill/>
                    </a:lnB>
                  </a:tcPr>
                </a:tc>
              </a:tr>
              <a:tr h="531905">
                <a:tc vMerge="1">
                  <a:txBody>
                    <a:bodyPr/>
                    <a:lstStyle/>
                    <a:p>
                      <a:endParaRPr lang="en-GB"/>
                    </a:p>
                  </a:txBody>
                  <a:tcPr/>
                </a:tc>
                <a:tc>
                  <a:txBody>
                    <a:bodyPr/>
                    <a:lstStyle/>
                    <a:p>
                      <a:r>
                        <a:rPr lang="en-GB" sz="1200" dirty="0"/>
                        <a:t>Explore the concept of climate justice and inequities in current health impacts of climate change</a:t>
                      </a:r>
                    </a:p>
                  </a:txBody>
                  <a:tcPr marL="35359" marR="35359" marT="17680" marB="17680" anchor="ctr">
                    <a:lnL>
                      <a:noFill/>
                    </a:lnL>
                    <a:lnR>
                      <a:noFill/>
                    </a:lnR>
                    <a:lnT>
                      <a:noFill/>
                    </a:lnT>
                    <a:lnB>
                      <a:noFill/>
                    </a:lnB>
                  </a:tcPr>
                </a:tc>
              </a:tr>
              <a:tr h="289397">
                <a:tc vMerge="1">
                  <a:txBody>
                    <a:bodyPr/>
                    <a:lstStyle/>
                    <a:p>
                      <a:endParaRPr lang="en-GB"/>
                    </a:p>
                  </a:txBody>
                  <a:tcPr/>
                </a:tc>
                <a:tc>
                  <a:txBody>
                    <a:bodyPr/>
                    <a:lstStyle/>
                    <a:p>
                      <a:r>
                        <a:rPr lang="en-GB" sz="1200"/>
                        <a:t>Explore the idea of ‘global citizenship’</a:t>
                      </a:r>
                    </a:p>
                  </a:txBody>
                  <a:tcPr marL="35359" marR="35359" marT="17680" marB="17680" anchor="ctr">
                    <a:lnL>
                      <a:noFill/>
                    </a:lnL>
                    <a:lnR>
                      <a:noFill/>
                    </a:lnR>
                    <a:lnT>
                      <a:noFill/>
                    </a:lnT>
                    <a:lnB>
                      <a:noFill/>
                    </a:lnB>
                  </a:tcPr>
                </a:tc>
              </a:tr>
              <a:tr h="328216">
                <a:tc rowSpan="2">
                  <a:txBody>
                    <a:bodyPr/>
                    <a:lstStyle/>
                    <a:p>
                      <a:r>
                        <a:rPr lang="en-GB" sz="1200"/>
                        <a:t>Act on their understanding of how lifestyles, environments and the location of care delivery influence health and well-being.</a:t>
                      </a:r>
                    </a:p>
                  </a:txBody>
                  <a:tcPr marL="35359" marR="35359" marT="17680" marB="17680" anchor="ctr">
                    <a:lnL>
                      <a:noFill/>
                    </a:lnL>
                    <a:lnR>
                      <a:noFill/>
                    </a:lnR>
                    <a:lnT>
                      <a:noFill/>
                    </a:lnT>
                    <a:lnB>
                      <a:noFill/>
                    </a:lnB>
                  </a:tcPr>
                </a:tc>
                <a:tc>
                  <a:txBody>
                    <a:bodyPr/>
                    <a:lstStyle/>
                    <a:p>
                      <a:r>
                        <a:rPr lang="en-GB" sz="1200"/>
                        <a:t>Describe Barton and Grant's model of health determinants</a:t>
                      </a:r>
                    </a:p>
                  </a:txBody>
                  <a:tcPr marL="35359" marR="35359" marT="17680" marB="17680" anchor="ctr">
                    <a:lnL>
                      <a:noFill/>
                    </a:lnL>
                    <a:lnR>
                      <a:noFill/>
                    </a:lnR>
                    <a:lnT>
                      <a:noFill/>
                    </a:lnT>
                    <a:lnB>
                      <a:noFill/>
                    </a:lnB>
                  </a:tcPr>
                </a:tc>
              </a:tr>
              <a:tr h="531905">
                <a:tc vMerge="1">
                  <a:txBody>
                    <a:bodyPr/>
                    <a:lstStyle/>
                    <a:p>
                      <a:endParaRPr lang="en-GB"/>
                    </a:p>
                  </a:txBody>
                  <a:tcPr/>
                </a:tc>
                <a:tc>
                  <a:txBody>
                    <a:bodyPr/>
                    <a:lstStyle/>
                    <a:p>
                      <a:r>
                        <a:rPr lang="en-GB" sz="1200"/>
                        <a:t>Explore and critique behaviour change technologies, e.g. social marketing</a:t>
                      </a:r>
                    </a:p>
                  </a:txBody>
                  <a:tcPr marL="35359" marR="35359" marT="17680" marB="17680" anchor="ctr">
                    <a:lnL>
                      <a:noFill/>
                    </a:lnL>
                    <a:lnR>
                      <a:noFill/>
                    </a:lnR>
                    <a:lnT>
                      <a:noFill/>
                    </a:lnT>
                    <a:lnB>
                      <a:noFill/>
                    </a:lnB>
                  </a:tcPr>
                </a:tc>
              </a:tr>
              <a:tr h="531905">
                <a:tc rowSpan="2">
                  <a:txBody>
                    <a:bodyPr/>
                    <a:lstStyle/>
                    <a:p>
                      <a:r>
                        <a:rPr lang="en-GB" sz="1200" dirty="0"/>
                        <a:t>Seek out every opportunity to promote health and prevent illness</a:t>
                      </a:r>
                    </a:p>
                  </a:txBody>
                  <a:tcPr marL="35359" marR="35359" marT="17680" marB="17680" anchor="ctr">
                    <a:lnL>
                      <a:noFill/>
                    </a:lnL>
                    <a:lnR>
                      <a:noFill/>
                    </a:lnR>
                    <a:lnT>
                      <a:noFill/>
                    </a:lnT>
                    <a:lnB>
                      <a:noFill/>
                    </a:lnB>
                  </a:tcPr>
                </a:tc>
                <a:tc>
                  <a:txBody>
                    <a:bodyPr/>
                    <a:lstStyle/>
                    <a:p>
                      <a:r>
                        <a:rPr lang="en-GB" sz="1200"/>
                        <a:t>Describe health co-benefits of low carbon living: e.g. active travel, decreased red meat consumption</a:t>
                      </a:r>
                    </a:p>
                  </a:txBody>
                  <a:tcPr marL="35359" marR="35359" marT="17680" marB="17680" anchor="ctr">
                    <a:lnL>
                      <a:noFill/>
                    </a:lnL>
                    <a:lnR>
                      <a:noFill/>
                    </a:lnR>
                    <a:lnT>
                      <a:noFill/>
                    </a:lnT>
                    <a:lnB>
                      <a:noFill/>
                    </a:lnB>
                  </a:tcPr>
                </a:tc>
              </a:tr>
              <a:tr h="774413">
                <a:tc vMerge="1">
                  <a:txBody>
                    <a:bodyPr/>
                    <a:lstStyle/>
                    <a:p>
                      <a:endParaRPr lang="en-GB"/>
                    </a:p>
                  </a:txBody>
                  <a:tcPr/>
                </a:tc>
                <a:tc>
                  <a:txBody>
                    <a:bodyPr/>
                    <a:lstStyle/>
                    <a:p>
                      <a:r>
                        <a:rPr lang="en-GB" sz="1200" dirty="0"/>
                        <a:t>Describe low carbon care pathways, e.g. using the ‘principles of sustainable clinical practice’: prevention, self-care, lean systems, low carbon treatments (Mortimer 2010)</a:t>
                      </a:r>
                    </a:p>
                  </a:txBody>
                  <a:tcPr marL="35359" marR="35359" marT="17680" marB="17680" anchor="ctr">
                    <a:lnL>
                      <a:noFill/>
                    </a:lnL>
                    <a:lnR>
                      <a:noFill/>
                    </a:lnR>
                    <a:lnT>
                      <a:noFill/>
                    </a:lnT>
                    <a:lnB>
                      <a:noFill/>
                    </a:lnB>
                  </a:tcPr>
                </a:tc>
              </a:tr>
            </a:tbl>
          </a:graphicData>
        </a:graphic>
      </p:graphicFrame>
    </p:spTree>
    <p:extLst>
      <p:ext uri="{BB962C8B-B14F-4D97-AF65-F5344CB8AC3E}">
        <p14:creationId xmlns:p14="http://schemas.microsoft.com/office/powerpoint/2010/main" val="158680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b="1" dirty="0" smtClean="0">
                <a:latin typeface="Calibri" charset="0"/>
              </a:rPr>
              <a:t>Further reading</a:t>
            </a:r>
            <a:endParaRPr lang="en-GB" b="1" dirty="0">
              <a:latin typeface="Calibri" charset="0"/>
            </a:endParaRPr>
          </a:p>
        </p:txBody>
      </p:sp>
      <p:sp>
        <p:nvSpPr>
          <p:cNvPr id="3" name="Content Placeholder 2"/>
          <p:cNvSpPr>
            <a:spLocks noGrp="1"/>
          </p:cNvSpPr>
          <p:nvPr>
            <p:ph idx="1"/>
          </p:nvPr>
        </p:nvSpPr>
        <p:spPr>
          <a:xfrm>
            <a:off x="457200" y="1230086"/>
            <a:ext cx="8229600" cy="4896077"/>
          </a:xfrm>
        </p:spPr>
        <p:txBody>
          <a:bodyPr>
            <a:noAutofit/>
          </a:bodyPr>
          <a:lstStyle/>
          <a:p>
            <a:pPr>
              <a:lnSpc>
                <a:spcPct val="150000"/>
              </a:lnSpc>
            </a:pPr>
            <a:r>
              <a:rPr lang="en-US" sz="1600" dirty="0" err="1" smtClean="0"/>
              <a:t>Barna</a:t>
            </a:r>
            <a:r>
              <a:rPr lang="en-US" sz="1600" dirty="0" smtClean="0"/>
              <a:t>, S., Goodman, B., and Mortimer, F. (2012) </a:t>
            </a:r>
            <a:r>
              <a:rPr lang="en-GB" sz="1600" b="1" dirty="0"/>
              <a:t>The health effects of climate change: What does a nurse need to know</a:t>
            </a:r>
            <a:r>
              <a:rPr lang="en-GB" sz="1600" b="1" dirty="0" smtClean="0"/>
              <a:t>? Nurse Education Today [online] June 2012 </a:t>
            </a:r>
            <a:r>
              <a:rPr lang="en-GB" sz="1600" dirty="0">
                <a:hlinkClick r:id="rId3"/>
              </a:rPr>
              <a:t>http://</a:t>
            </a:r>
            <a:r>
              <a:rPr lang="en-GB" sz="1600" dirty="0" smtClean="0">
                <a:hlinkClick r:id="rId3"/>
              </a:rPr>
              <a:t>dx.doi.org/10.1016/j.nedt.2012.05.012</a:t>
            </a:r>
            <a:r>
              <a:rPr lang="en-GB" sz="1600" dirty="0" smtClean="0"/>
              <a:t>,</a:t>
            </a:r>
          </a:p>
          <a:p>
            <a:pPr>
              <a:lnSpc>
                <a:spcPct val="150000"/>
              </a:lnSpc>
            </a:pPr>
            <a:r>
              <a:rPr lang="en-US" sz="1600" dirty="0" smtClean="0"/>
              <a:t>Griffiths </a:t>
            </a:r>
            <a:r>
              <a:rPr lang="en-US" sz="1600" dirty="0"/>
              <a:t>J. et al (2009) </a:t>
            </a:r>
            <a:r>
              <a:rPr lang="en-US" sz="1600" b="1" dirty="0"/>
              <a:t>The Health Practitioners Guide to Climate change</a:t>
            </a:r>
            <a:r>
              <a:rPr lang="en-US" sz="1600" dirty="0"/>
              <a:t>. Earthscan  London </a:t>
            </a:r>
          </a:p>
          <a:p>
            <a:pPr>
              <a:lnSpc>
                <a:spcPct val="150000"/>
              </a:lnSpc>
            </a:pPr>
            <a:r>
              <a:rPr lang="en-GB" sz="1600" dirty="0" smtClean="0"/>
              <a:t>Goodman B.  and Richardson </a:t>
            </a:r>
            <a:r>
              <a:rPr lang="en-GB" sz="1600" dirty="0"/>
              <a:t>J. </a:t>
            </a:r>
            <a:r>
              <a:rPr lang="en-GB" sz="1600" b="1" dirty="0"/>
              <a:t>Climate Change,</a:t>
            </a:r>
            <a:r>
              <a:rPr lang="en-GB" sz="1600" dirty="0"/>
              <a:t> </a:t>
            </a:r>
            <a:r>
              <a:rPr lang="en-GB" sz="1600" b="1" dirty="0"/>
              <a:t>Sustainability and Health in United Kingdom Higher Education: The Challenges for Nursing</a:t>
            </a:r>
            <a:r>
              <a:rPr lang="en-GB" sz="1600" dirty="0"/>
              <a:t> In: Jones P., Selby D., Sterling S (</a:t>
            </a:r>
            <a:r>
              <a:rPr lang="en-GB" sz="1600" dirty="0" smtClean="0"/>
              <a:t>2010).</a:t>
            </a:r>
            <a:r>
              <a:rPr lang="en-GB" sz="1600" i="1" dirty="0" smtClean="0"/>
              <a:t> </a:t>
            </a:r>
            <a:r>
              <a:rPr lang="en-GB" sz="1600" b="1" dirty="0"/>
              <a:t>Sustainability Education: Perspectives and Practice Across Higher Education</a:t>
            </a:r>
            <a:r>
              <a:rPr lang="en-GB" sz="1600" i="1" dirty="0"/>
              <a:t>.</a:t>
            </a:r>
            <a:r>
              <a:rPr lang="en-GB" sz="1600" dirty="0"/>
              <a:t> </a:t>
            </a:r>
            <a:r>
              <a:rPr lang="en-GB" sz="1600" dirty="0" smtClean="0"/>
              <a:t>Earthscan. London</a:t>
            </a:r>
          </a:p>
          <a:p>
            <a:pPr>
              <a:lnSpc>
                <a:spcPct val="150000"/>
              </a:lnSpc>
            </a:pPr>
            <a:r>
              <a:rPr lang="en-GB" sz="1600" dirty="0" smtClean="0"/>
              <a:t>Goodman</a:t>
            </a:r>
            <a:r>
              <a:rPr lang="en-GB" sz="1600" dirty="0"/>
              <a:t>. B. (2011) </a:t>
            </a:r>
            <a:r>
              <a:rPr lang="en-GB" sz="1600" b="1" dirty="0"/>
              <a:t>The need for a ‘sustainability curriculum’ in nurse education</a:t>
            </a:r>
            <a:r>
              <a:rPr lang="en-GB" sz="1600" dirty="0"/>
              <a:t>. Nurse Education Today. </a:t>
            </a:r>
            <a:r>
              <a:rPr lang="en-GB" sz="1600" dirty="0" err="1"/>
              <a:t>doi</a:t>
            </a:r>
            <a:r>
              <a:rPr lang="en-GB" sz="1600" dirty="0"/>
              <a:t>: </a:t>
            </a:r>
            <a:r>
              <a:rPr lang="en-GB" sz="1600" dirty="0" smtClean="0"/>
              <a:t>10.1016/j.nedt.2010.12.010</a:t>
            </a:r>
          </a:p>
          <a:p>
            <a:pPr>
              <a:lnSpc>
                <a:spcPct val="150000"/>
              </a:lnSpc>
            </a:pPr>
            <a:r>
              <a:rPr lang="en-GB" sz="1600" dirty="0"/>
              <a:t>Orr, D. (1994) </a:t>
            </a:r>
            <a:r>
              <a:rPr lang="en-GB" sz="1600" b="1" dirty="0"/>
              <a:t>Earth in Mind. </a:t>
            </a:r>
            <a:r>
              <a:rPr lang="en-US" sz="1600" b="1" dirty="0"/>
              <a:t>On Education, Environment and The Human Prospect</a:t>
            </a:r>
            <a:r>
              <a:rPr lang="en-US" sz="1600" dirty="0"/>
              <a:t>. Island press. Washington</a:t>
            </a:r>
            <a:endParaRPr lang="en-GB" sz="1600" dirty="0"/>
          </a:p>
          <a:p>
            <a:pPr marL="0" indent="0">
              <a:buNone/>
            </a:pPr>
            <a:endParaRPr lang="en-GB" sz="1400" dirty="0" smtClean="0"/>
          </a:p>
        </p:txBody>
      </p:sp>
    </p:spTree>
    <p:extLst>
      <p:ext uri="{BB962C8B-B14F-4D97-AF65-F5344CB8AC3E}">
        <p14:creationId xmlns:p14="http://schemas.microsoft.com/office/powerpoint/2010/main" val="254912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1600" dirty="0"/>
              <a:t>Richardson J</a:t>
            </a:r>
            <a:r>
              <a:rPr lang="en-GB" sz="1600" dirty="0" smtClean="0"/>
              <a:t>., </a:t>
            </a:r>
            <a:r>
              <a:rPr lang="en-GB" sz="1600" dirty="0"/>
              <a:t>and Wade M. </a:t>
            </a:r>
            <a:r>
              <a:rPr lang="en-GB" sz="1600" b="1" dirty="0" smtClean="0"/>
              <a:t>Public </a:t>
            </a:r>
            <a:r>
              <a:rPr lang="en-GB" sz="1600" b="1" dirty="0"/>
              <a:t>health threats in a changing climate </a:t>
            </a:r>
            <a:r>
              <a:rPr lang="en-GB" sz="1600" dirty="0"/>
              <a:t>in Kagawa F and Selby D (2010) Education and Climate Change. Routledge. London</a:t>
            </a:r>
          </a:p>
          <a:p>
            <a:endParaRPr lang="en-GB" sz="1600" dirty="0" smtClean="0"/>
          </a:p>
          <a:p>
            <a:r>
              <a:rPr lang="en-GB" sz="1600" dirty="0" smtClean="0"/>
              <a:t>Sterling, S. (2001) </a:t>
            </a:r>
            <a:r>
              <a:rPr lang="en-US" sz="1600" b="1" dirty="0"/>
              <a:t>Sustainable Education – </a:t>
            </a:r>
            <a:r>
              <a:rPr lang="en-US" sz="1600" b="1" dirty="0" err="1"/>
              <a:t>Revisioning</a:t>
            </a:r>
            <a:r>
              <a:rPr lang="en-US" sz="1600" b="1" dirty="0"/>
              <a:t> Learning and </a:t>
            </a:r>
            <a:r>
              <a:rPr lang="en-US" sz="1600" b="1" dirty="0" smtClean="0"/>
              <a:t>Change</a:t>
            </a:r>
            <a:r>
              <a:rPr lang="en-US" sz="1600" dirty="0" smtClean="0"/>
              <a:t>. </a:t>
            </a:r>
            <a:r>
              <a:rPr lang="en-US" sz="1600" dirty="0"/>
              <a:t>Schumacher Briefings 6.Green Books, </a:t>
            </a:r>
            <a:r>
              <a:rPr lang="en-US" sz="1600" dirty="0" err="1"/>
              <a:t>Dartington</a:t>
            </a:r>
            <a:r>
              <a:rPr lang="en-US" sz="1600" dirty="0"/>
              <a:t>.</a:t>
            </a:r>
            <a:endParaRPr lang="en-GB" sz="1600" dirty="0" smtClean="0"/>
          </a:p>
          <a:p>
            <a:pPr marL="0" indent="0">
              <a:buNone/>
            </a:pPr>
            <a:endParaRPr lang="en-GB" sz="1600" dirty="0"/>
          </a:p>
          <a:p>
            <a:r>
              <a:rPr lang="en-GB" sz="1600" dirty="0" smtClean="0"/>
              <a:t>Selby, D. (2007) </a:t>
            </a:r>
            <a:r>
              <a:rPr lang="en-GB" sz="1600" b="1" dirty="0"/>
              <a:t>As the heating happens: Education for sustainable development or education for sustainable contraction? </a:t>
            </a:r>
            <a:r>
              <a:rPr lang="en-GB" sz="1600" dirty="0"/>
              <a:t>Discourse, Power, Resistance Conference, Talking Truth to power [online]  </a:t>
            </a:r>
            <a:r>
              <a:rPr lang="en-GB" sz="1600" u="sng" dirty="0">
                <a:hlinkClick r:id="rId3"/>
              </a:rPr>
              <a:t>http://www.esri.mmu.ac.uk/dpr_07/abstracts_07/index.php</a:t>
            </a:r>
            <a:r>
              <a:rPr lang="en-US" sz="1600" dirty="0"/>
              <a:t> [online] accessed 24th May 2010</a:t>
            </a:r>
            <a:r>
              <a:rPr lang="en-US" sz="1600" dirty="0" smtClean="0"/>
              <a:t>. </a:t>
            </a:r>
          </a:p>
          <a:p>
            <a:pPr marL="0" indent="0">
              <a:buNone/>
            </a:pPr>
            <a:endParaRPr lang="en-GB" sz="1600" dirty="0"/>
          </a:p>
          <a:p>
            <a:r>
              <a:rPr lang="en-GB" sz="1600" dirty="0" smtClean="0"/>
              <a:t>Scrimshaw,</a:t>
            </a:r>
            <a:r>
              <a:rPr lang="en-US" sz="1600" dirty="0" smtClean="0"/>
              <a:t>P</a:t>
            </a:r>
            <a:r>
              <a:rPr lang="en-US" sz="1600" dirty="0"/>
              <a:t>. (1983) </a:t>
            </a:r>
            <a:r>
              <a:rPr lang="en-US" sz="1600" b="1" dirty="0"/>
              <a:t>‘Educational Ideologies’, </a:t>
            </a:r>
            <a:r>
              <a:rPr lang="en-US" sz="1600" dirty="0"/>
              <a:t>Unit 2, E 204, Purpose and planning in curriculum’, Milton Keynes, Open University Press. </a:t>
            </a:r>
            <a:endParaRPr lang="en-GB" sz="1600" dirty="0"/>
          </a:p>
        </p:txBody>
      </p:sp>
    </p:spTree>
    <p:extLst>
      <p:ext uri="{BB962C8B-B14F-4D97-AF65-F5344CB8AC3E}">
        <p14:creationId xmlns:p14="http://schemas.microsoft.com/office/powerpoint/2010/main" val="658085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resources</a:t>
            </a:r>
            <a:endParaRPr lang="en-GB" dirty="0"/>
          </a:p>
        </p:txBody>
      </p:sp>
      <p:sp>
        <p:nvSpPr>
          <p:cNvPr id="3" name="Content Placeholder 2"/>
          <p:cNvSpPr>
            <a:spLocks noGrp="1"/>
          </p:cNvSpPr>
          <p:nvPr>
            <p:ph idx="1"/>
          </p:nvPr>
        </p:nvSpPr>
        <p:spPr>
          <a:xfrm>
            <a:off x="609600" y="1186543"/>
            <a:ext cx="8077199" cy="5323113"/>
          </a:xfrm>
        </p:spPr>
        <p:txBody>
          <a:bodyPr>
            <a:normAutofit/>
          </a:bodyPr>
          <a:lstStyle/>
          <a:p>
            <a:r>
              <a:rPr lang="en-GB" sz="2400" dirty="0" smtClean="0">
                <a:hlinkClick r:id="rId2"/>
              </a:rPr>
              <a:t>Sowing Seeds. How to make your modules a bit more sustainability oriented</a:t>
            </a:r>
            <a:r>
              <a:rPr lang="en-GB" sz="2400" dirty="0" smtClean="0"/>
              <a:t> from the CSF</a:t>
            </a:r>
          </a:p>
          <a:p>
            <a:r>
              <a:rPr lang="en-GB" sz="2400" dirty="0" smtClean="0">
                <a:hlinkClick r:id="rId3"/>
              </a:rPr>
              <a:t>Future Fit Framework</a:t>
            </a:r>
            <a:r>
              <a:rPr lang="en-GB" sz="2400" dirty="0" smtClean="0"/>
              <a:t> from the HEA</a:t>
            </a:r>
          </a:p>
          <a:p>
            <a:r>
              <a:rPr lang="en-GB" sz="2400" dirty="0" smtClean="0">
                <a:hlinkClick r:id="rId4"/>
              </a:rPr>
              <a:t>Benny Goodman's papers</a:t>
            </a:r>
            <a:r>
              <a:rPr lang="en-GB" sz="2400" dirty="0" smtClean="0"/>
              <a:t> on sustainability, climate change and health</a:t>
            </a:r>
          </a:p>
          <a:p>
            <a:r>
              <a:rPr lang="en-GB" sz="2400" dirty="0"/>
              <a:t> </a:t>
            </a:r>
            <a:r>
              <a:rPr lang="en-GB" sz="2400" dirty="0" smtClean="0"/>
              <a:t>        </a:t>
            </a:r>
            <a:r>
              <a:rPr lang="en-GB" sz="2400" dirty="0" smtClean="0">
                <a:hlinkClick r:id="rId5"/>
              </a:rPr>
              <a:t>Nursing Sustainability and Climate change </a:t>
            </a:r>
            <a:r>
              <a:rPr lang="en-GB" sz="2400" dirty="0" err="1" smtClean="0">
                <a:hlinkClick r:id="rId5"/>
              </a:rPr>
              <a:t>facebook</a:t>
            </a:r>
            <a:r>
              <a:rPr lang="en-GB" sz="2400" dirty="0" smtClean="0">
                <a:hlinkClick r:id="rId5"/>
              </a:rPr>
              <a:t> group</a:t>
            </a:r>
            <a:r>
              <a:rPr lang="en-GB" sz="2400" dirty="0" smtClean="0"/>
              <a:t> a discussion forum</a:t>
            </a:r>
          </a:p>
          <a:p>
            <a:r>
              <a:rPr lang="en-GB" sz="2400" dirty="0" smtClean="0">
                <a:hlinkClick r:id="rId6"/>
              </a:rPr>
              <a:t>NHS SDU Fit-for-the-Future</a:t>
            </a:r>
            <a:endParaRPr lang="en-GB" sz="2400" dirty="0" smtClean="0"/>
          </a:p>
          <a:p>
            <a:r>
              <a:rPr lang="en-GB" sz="2400" dirty="0" smtClean="0">
                <a:hlinkClick r:id="rId7"/>
              </a:rPr>
              <a:t>Sustainability in Higher Education Developers (SHED)</a:t>
            </a:r>
            <a:endParaRPr lang="en-GB" sz="2400" dirty="0"/>
          </a:p>
          <a:p>
            <a:r>
              <a:rPr lang="en-GB" sz="2400" dirty="0" err="1" smtClean="0"/>
              <a:t>Stibbe</a:t>
            </a:r>
            <a:r>
              <a:rPr lang="en-GB" sz="2400" dirty="0" smtClean="0"/>
              <a:t>, A. (2009) A Handbook of Sustainability Literacy. Green Books</a:t>
            </a:r>
          </a:p>
        </p:txBody>
      </p:sp>
      <p:pic>
        <p:nvPicPr>
          <p:cNvPr id="36866" name="Picture 2" descr="http://profile.ak.fbcdn.net/hprofile-ak-snc4/71058_316001081653_4352598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3703" y="3318665"/>
            <a:ext cx="379411" cy="37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5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TotalTime>
  <Words>996</Words>
  <Application>Microsoft Office PowerPoint</Application>
  <PresentationFormat>On-screen Show (4:3)</PresentationFormat>
  <Paragraphs>89</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Learning for sustainability in Nursing</vt:lpstr>
      <vt:lpstr>PowerPoint Presentation</vt:lpstr>
      <vt:lpstr>The ‘sustainability lens’</vt:lpstr>
      <vt:lpstr>PowerPoint Presentation</vt:lpstr>
      <vt:lpstr>NMC Standards</vt:lpstr>
      <vt:lpstr>Further reading</vt:lpstr>
      <vt:lpstr>PowerPoint Presentation</vt:lpstr>
      <vt:lpstr>A few 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for sustainability in the health professions</dc:title>
  <dc:creator>The den</dc:creator>
  <cp:lastModifiedBy>b1goodman</cp:lastModifiedBy>
  <cp:revision>56</cp:revision>
  <cp:lastPrinted>2012-07-09T08:53:30Z</cp:lastPrinted>
  <dcterms:created xsi:type="dcterms:W3CDTF">2012-05-21T15:24:21Z</dcterms:created>
  <dcterms:modified xsi:type="dcterms:W3CDTF">2012-10-12T13:40:12Z</dcterms:modified>
</cp:coreProperties>
</file>