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9" r:id="rId2"/>
    <p:sldId id="301" r:id="rId3"/>
    <p:sldId id="272" r:id="rId4"/>
    <p:sldId id="282" r:id="rId5"/>
    <p:sldId id="307" r:id="rId6"/>
    <p:sldId id="303" r:id="rId7"/>
    <p:sldId id="283" r:id="rId8"/>
    <p:sldId id="304" r:id="rId9"/>
    <p:sldId id="305" r:id="rId10"/>
    <p:sldId id="306" r:id="rId11"/>
    <p:sldId id="266" r:id="rId12"/>
    <p:sldId id="294" r:id="rId13"/>
    <p:sldId id="288" r:id="rId14"/>
    <p:sldId id="300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336BFF"/>
    <a:srgbClr val="3366FF"/>
    <a:srgbClr val="07073D"/>
    <a:srgbClr val="08053F"/>
    <a:srgbClr val="0D0D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32" autoAdjust="0"/>
    <p:restoredTop sz="83692" autoAdjust="0"/>
  </p:normalViewPr>
  <p:slideViewPr>
    <p:cSldViewPr>
      <p:cViewPr varScale="1">
        <p:scale>
          <a:sx n="60" d="100"/>
          <a:sy n="60" d="100"/>
        </p:scale>
        <p:origin x="-15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ic-sandat1.eoe.icts.nhs.uk\shared\Public%20Health\Sustainable%20Development%20Unit\SD%20Research\SDC%20SEI\NHS%20CO2%20John%20Barrett%20direct\Update_Projections_2011_GHG_3%2020111124%20IT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ic-sandat1.eoe.icts.nhs.uk\shared\Public%20Health\Sustainable%20Development%20Unit\SD%20Research\SDC%20SEI\NHS%20CO2%20John%20Barrett%20direct\Update_Projections_2011_GHG_4%2020111128%20I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-7.4493766404199913E-2"/>
                  <c:y val="0.15575058326042743"/>
                </c:manualLayout>
              </c:layout>
              <c:spPr/>
              <c:txPr>
                <a:bodyPr/>
                <a:lstStyle/>
                <a:p>
                  <a:pPr>
                    <a:defRPr lang="en-GB" sz="24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1"/>
              <c:layout>
                <c:manualLayout>
                  <c:x val="-0.12584711286089378"/>
                  <c:y val="-1.6164333624963681E-2"/>
                </c:manualLayout>
              </c:layout>
              <c:showPercent val="1"/>
            </c:dLbl>
            <c:dLbl>
              <c:idx val="2"/>
              <c:layout>
                <c:manualLayout>
                  <c:x val="0.14721555118110444"/>
                  <c:y val="-0.10510680956547112"/>
                </c:manualLayout>
              </c:layout>
              <c:showPercent val="1"/>
            </c:dLbl>
            <c:txPr>
              <a:bodyPr/>
              <a:lstStyle/>
              <a:p>
                <a:pPr>
                  <a:defRPr lang="en-GB" sz="24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RESULTS!$C$10:$C$12</c:f>
              <c:strCache>
                <c:ptCount val="3"/>
                <c:pt idx="0">
                  <c:v>Travel</c:v>
                </c:pt>
                <c:pt idx="1">
                  <c:v>Building energy use</c:v>
                </c:pt>
                <c:pt idx="2">
                  <c:v>Procurement</c:v>
                </c:pt>
              </c:strCache>
            </c:strRef>
          </c:cat>
          <c:val>
            <c:numRef>
              <c:f>RESULTS!$X$10:$X$12</c:f>
              <c:numCache>
                <c:formatCode>_-* #,##0.00_-;\-* #,##0.00_-;_-* "-"??_-;_-@_-</c:formatCode>
                <c:ptCount val="3"/>
                <c:pt idx="0">
                  <c:v>3190.1895572593812</c:v>
                </c:pt>
                <c:pt idx="1">
                  <c:v>3798.8166949584502</c:v>
                </c:pt>
                <c:pt idx="2">
                  <c:v>12717.67104653909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717073102988895"/>
          <c:y val="0.33928089186671823"/>
          <c:w val="0.38282926924637722"/>
          <c:h val="0.31831911636046017"/>
        </c:manualLayout>
      </c:layout>
      <c:txPr>
        <a:bodyPr/>
        <a:lstStyle/>
        <a:p>
          <a:pPr>
            <a:defRPr lang="en-GB" sz="20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A9D15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rgbClr val="007AC3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rgbClr val="E63900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rgbClr val="CE30B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rgbClr val="B26295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Lbls>
            <c:numFmt formatCode="#,##0.00" sourceLinked="0"/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Val val="1"/>
          </c:dLbls>
          <c:cat>
            <c:strRef>
              <c:f>RESULTS!$C$28:$C$40</c:f>
              <c:strCache>
                <c:ptCount val="13"/>
                <c:pt idx="0">
                  <c:v>Pharmaceuticals </c:v>
                </c:pt>
                <c:pt idx="1">
                  <c:v>Business services</c:v>
                </c:pt>
                <c:pt idx="2">
                  <c:v>Medical Instruments /equipment </c:v>
                </c:pt>
                <c:pt idx="3">
                  <c:v>Paper products</c:v>
                </c:pt>
                <c:pt idx="4">
                  <c:v>NHS Freight transport</c:v>
                </c:pt>
                <c:pt idx="5">
                  <c:v>Food and catering</c:v>
                </c:pt>
                <c:pt idx="6">
                  <c:v>Other manufactured products</c:v>
                </c:pt>
                <c:pt idx="7">
                  <c:v>Manufactured fuels, chemicals and gases</c:v>
                </c:pt>
                <c:pt idx="8">
                  <c:v>Construction</c:v>
                </c:pt>
                <c:pt idx="9">
                  <c:v>Water and sanitation</c:v>
                </c:pt>
                <c:pt idx="10">
                  <c:v>Waste products and recycling</c:v>
                </c:pt>
                <c:pt idx="11">
                  <c:v>Information and communication technologies</c:v>
                </c:pt>
                <c:pt idx="12">
                  <c:v>Other procurement</c:v>
                </c:pt>
              </c:strCache>
            </c:strRef>
          </c:cat>
          <c:val>
            <c:numRef>
              <c:f>RESULTS!$AJ$28:$AJ$40</c:f>
              <c:numCache>
                <c:formatCode>_-* #,##0.00_-;\-* #,##0.00_-;_-* "-"??_-;_-@_-</c:formatCode>
                <c:ptCount val="13"/>
                <c:pt idx="0">
                  <c:v>4.3813570151826324</c:v>
                </c:pt>
                <c:pt idx="1">
                  <c:v>1.7812980377033019</c:v>
                </c:pt>
                <c:pt idx="2">
                  <c:v>1.6064126440058843</c:v>
                </c:pt>
                <c:pt idx="3">
                  <c:v>0.74374665006198715</c:v>
                </c:pt>
                <c:pt idx="4">
                  <c:v>0.71636627869069414</c:v>
                </c:pt>
                <c:pt idx="5">
                  <c:v>0.68339202862096116</c:v>
                </c:pt>
                <c:pt idx="6">
                  <c:v>0.6628321844271966</c:v>
                </c:pt>
                <c:pt idx="7">
                  <c:v>0.62463306173449273</c:v>
                </c:pt>
                <c:pt idx="8">
                  <c:v>0.29158002222547874</c:v>
                </c:pt>
                <c:pt idx="9">
                  <c:v>0.28084029211206601</c:v>
                </c:pt>
                <c:pt idx="10">
                  <c:v>0.26684700528000432</c:v>
                </c:pt>
                <c:pt idx="11">
                  <c:v>0.21353014922493571</c:v>
                </c:pt>
                <c:pt idx="12">
                  <c:v>0.46483567726942476</c:v>
                </c:pt>
              </c:numCache>
            </c:numRef>
          </c:val>
        </c:ser>
        <c:gapWidth val="0"/>
        <c:axId val="74689920"/>
        <c:axId val="74691712"/>
      </c:barChart>
      <c:catAx>
        <c:axId val="7468992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GB" sz="1000"/>
            </a:pPr>
            <a:endParaRPr lang="en-US"/>
          </a:p>
        </c:txPr>
        <c:crossAx val="74691712"/>
        <c:crosses val="autoZero"/>
        <c:auto val="1"/>
        <c:lblAlgn val="ctr"/>
        <c:lblOffset val="100"/>
      </c:catAx>
      <c:valAx>
        <c:axId val="74691712"/>
        <c:scaling>
          <c:orientation val="minMax"/>
        </c:scaling>
        <c:axPos val="l"/>
        <c:numFmt formatCode="_-* #,##0.00_-;\-* #,##0.00_-;_-* &quot;-&quot;??_-;_-@_-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4689920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AF39E-A024-4DDC-899C-AADF4E96C98C}" type="datetimeFigureOut">
              <a:rPr lang="en-GB" smtClean="0"/>
              <a:pPr/>
              <a:t>30/08/2012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6508-F21D-4646-AA09-43A793BA2E5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E4915CA-7C6E-4D4B-AFC4-19E10106DD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u.nhs.uk/sd_and_the_nh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F8A01-8193-4382-92C3-5F9FC7437E7C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/>
              <a:t>1</a:t>
            </a:fld>
            <a:endParaRPr lang="en-GB" dirty="0" smtClean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</a:rPr>
              <a:t>Theme</a:t>
            </a:r>
            <a:r>
              <a:rPr lang="en-GB" baseline="0" dirty="0" smtClean="0">
                <a:latin typeface="Arial" charset="0"/>
              </a:rPr>
              <a:t> – workforce of the next 40years key to delivering sustainable NHS, this group of people are key influencers of workforce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 smtClean="0">
                <a:latin typeface="Arial" charset="0"/>
              </a:rPr>
              <a:t>Audience – global lecturers / teachers of nursing / AHPs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 smtClean="0">
                <a:latin typeface="Arial" charset="0"/>
              </a:rPr>
              <a:t>You’ll want to embed to this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 smtClean="0">
                <a:latin typeface="Arial" charset="0"/>
              </a:rPr>
              <a:t>UK – amazing opportunities / </a:t>
            </a:r>
            <a:r>
              <a:rPr lang="en-GB" baseline="0" smtClean="0">
                <a:latin typeface="Arial" charset="0"/>
              </a:rPr>
              <a:t>amazing resource</a:t>
            </a: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As of 30/09/2011</a:t>
            </a:r>
            <a:r>
              <a:rPr lang="en-GB" baseline="0" dirty="0" smtClean="0"/>
              <a:t> – 1,350,377 of those 370,327 qualified nurses and 74,647 qualified AHPs. </a:t>
            </a:r>
            <a:r>
              <a:rPr lang="en-GB" dirty="0" smtClean="0"/>
              <a:t>The number of patients using the NHS is equally huge on average dealing with 1 million patients every 36 hours. That’s 463 people a minute, or almost 8 a second.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915CA-7C6E-4D4B-AFC4-19E10106DD8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slide – public want the</a:t>
            </a:r>
            <a:r>
              <a:rPr lang="en-US" baseline="0" dirty="0" smtClean="0"/>
              <a:t> NHS to set an example – look to NHS to be a role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915CA-7C6E-4D4B-AFC4-19E10106DD8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get it right ++++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915CA-7C6E-4D4B-AFC4-19E10106DD8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NHS is the largest public sector contributor to climate change in Europe.  Each year it emits 21 million tonnes of carbon dioxide equivalent or </a:t>
            </a:r>
            <a:r>
              <a:rPr lang="en-GB" dirty="0" smtClean="0">
                <a:hlinkClick r:id="rId3" action="ppaction://hlinkfile"/>
              </a:rPr>
              <a:t>CO</a:t>
            </a:r>
            <a:r>
              <a:rPr lang="en-GB" baseline="-25000" dirty="0" smtClean="0">
                <a:hlinkClick r:id="rId3" action="ppaction://hlinkfile"/>
              </a:rPr>
              <a:t>2</a:t>
            </a:r>
            <a:r>
              <a:rPr lang="en-GB" dirty="0" smtClean="0">
                <a:hlinkClick r:id="rId3" action="ppaction://hlinkfile"/>
              </a:rPr>
              <a:t>e</a:t>
            </a:r>
            <a:endParaRPr lang="en-GB" dirty="0" smtClean="0"/>
          </a:p>
          <a:p>
            <a:r>
              <a:rPr lang="en-GB" dirty="0" smtClean="0"/>
              <a:t>Major contributor</a:t>
            </a:r>
            <a:r>
              <a:rPr lang="en-GB" baseline="0" dirty="0" smtClean="0"/>
              <a:t> &amp; necessity to respond to CC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915CA-7C6E-4D4B-AFC4-19E10106DD8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1200" dirty="0" smtClean="0"/>
              <a:t>Energy and Carbon, Procurement and Food,</a:t>
            </a:r>
            <a:r>
              <a:rPr lang="en-GB" sz="1200" baseline="0" dirty="0" smtClean="0"/>
              <a:t> </a:t>
            </a:r>
            <a:r>
              <a:rPr lang="en-GB" sz="1200" dirty="0" smtClean="0"/>
              <a:t>Travel and Transport,</a:t>
            </a:r>
            <a:r>
              <a:rPr lang="en-GB" sz="1200" baseline="0" dirty="0" smtClean="0"/>
              <a:t> </a:t>
            </a:r>
            <a:r>
              <a:rPr lang="en-GB" sz="1200" dirty="0" smtClean="0"/>
              <a:t>Waste,</a:t>
            </a:r>
            <a:r>
              <a:rPr lang="en-GB" sz="1200" baseline="0" dirty="0" smtClean="0"/>
              <a:t> </a:t>
            </a:r>
            <a:r>
              <a:rPr lang="en-GB" sz="1200" dirty="0" smtClean="0"/>
              <a:t>Water,</a:t>
            </a:r>
            <a:r>
              <a:rPr lang="en-GB" sz="1200" baseline="0" dirty="0" smtClean="0"/>
              <a:t> </a:t>
            </a:r>
            <a:r>
              <a:rPr lang="en-GB" sz="1200" dirty="0" smtClean="0"/>
              <a:t>Design of Built Environment, Organisational and Workforce Development,</a:t>
            </a:r>
            <a:r>
              <a:rPr lang="en-GB" sz="1200" baseline="0" dirty="0" smtClean="0"/>
              <a:t> </a:t>
            </a:r>
            <a:r>
              <a:rPr lang="en-GB" sz="1200" dirty="0" smtClean="0"/>
              <a:t>Partnerships and Networks,</a:t>
            </a:r>
            <a:r>
              <a:rPr lang="en-GB" sz="1200" baseline="0" dirty="0" smtClean="0"/>
              <a:t> </a:t>
            </a:r>
            <a:r>
              <a:rPr lang="en-GB" sz="1200" dirty="0" smtClean="0"/>
              <a:t>Governance,</a:t>
            </a:r>
            <a:r>
              <a:rPr lang="en-GB" sz="1200" baseline="0" dirty="0" smtClean="0"/>
              <a:t> </a:t>
            </a:r>
            <a:r>
              <a:rPr lang="en-GB" sz="1200" dirty="0" smtClean="0"/>
              <a:t>Finance,</a:t>
            </a:r>
            <a:r>
              <a:rPr lang="en-GB" sz="1200" baseline="0" dirty="0" smtClean="0"/>
              <a:t> </a:t>
            </a:r>
            <a:r>
              <a:rPr lang="en-GB" sz="1200" dirty="0" smtClean="0"/>
              <a:t>Looking Ahead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915CA-7C6E-4D4B-AFC4-19E10106DD8A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Spur</a:t>
            </a:r>
            <a:r>
              <a:rPr lang="en-US" baseline="0" dirty="0" smtClean="0">
                <a:latin typeface="Arial" charset="0"/>
              </a:rPr>
              <a:t> for change / o</a:t>
            </a:r>
            <a:r>
              <a:rPr lang="en-US" dirty="0" smtClean="0">
                <a:latin typeface="Arial" charset="0"/>
              </a:rPr>
              <a:t>pportunities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697BE-5764-4422-BA31-EE1A79DDA25D}" type="slidenum">
              <a:rPr lang="en-GB" smtClean="0">
                <a:latin typeface="Arial" charset="0"/>
              </a:rPr>
              <a:pPr/>
              <a:t>11</a:t>
            </a:fld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latin typeface="Arial" charset="0"/>
              </a:rPr>
              <a:t>Reading the pledge and these three key publications will give many actions that can be taken now.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latin typeface="Arial" charset="0"/>
              </a:rPr>
              <a:t>Just SOME of the actions that can be taken: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GB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000" b="1" dirty="0" smtClean="0">
                <a:latin typeface="Arial" charset="0"/>
              </a:rPr>
              <a:t>At an individual level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GB" sz="1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Measure your carbon footprint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latin typeface="Arial" charset="0"/>
              </a:rPr>
              <a:t>Understand exactly where you use energy and how you can reduce it.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latin typeface="Arial" charset="0"/>
              </a:rPr>
              <a:t>Think tonnes or kgs of Carbon dioxide rather than just KWH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latin typeface="Arial" charset="0"/>
              </a:rPr>
              <a:t>Understand what low carbon and active travel really is and live it – walk, bike, public transport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latin typeface="Arial" charset="0"/>
              </a:rPr>
              <a:t>Think about the carbon and climate consequences of the way we/you eat, everything from food miles, to waste, to supporting local producers an retailers to the carbon consequences ad health consequences of high meat and dairy diets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GB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000" b="1" dirty="0" smtClean="0">
                <a:latin typeface="Arial" charset="0"/>
              </a:rPr>
              <a:t>At an organisational level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Ensure your workplace really provides low carbon transport options, buses, liftshare, cycle paths, racks, showers, lockers...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Is there a sustainable development or climate change staff group that tackles things from the ground up?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Has there been a organisational carbon footprinting or auditing process done?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Ensure the head of your unit / line manager / Chief Executive, knows that MANY health professionals are seriously concerned.  Numbers matter.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Set an example to other staff, patients and visitors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Is climate change on the risk register of your organisation?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Is your organisation part of the carbon Reduction Commitment from April 2010?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Is sustainability built into the measurement of performance of your organisation?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How much renewable energy does your organisation buy, and could it buy more?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Is your organisation explicit about what it’s climate impact is and what it is doing about it?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Is there a procurement policy in your organisation that reduces the climate/carbon impact?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1000" dirty="0" smtClean="0">
                <a:latin typeface="Arial" charset="0"/>
              </a:rPr>
              <a:t>Is the leadership team in your organisation aware of the many immediate health co-benefits that can be gained from immediate action – health, lives, money and reputation...?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GB" sz="1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000" b="1" dirty="0" smtClean="0">
                <a:latin typeface="Arial" charset="0"/>
              </a:rPr>
              <a:t>At a political level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GB" sz="2400" dirty="0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latin typeface="Arial" charset="0"/>
              </a:rPr>
              <a:t>Write to your MP and get you family friends and colleagues to do the same.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GB" sz="2400" dirty="0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latin typeface="Arial" charset="0"/>
              </a:rPr>
              <a:t>Contact them well before the next round of international agreements are made in Copenhagen, Nov 2009 and ask tem where they stand.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31863"/>
            <a:fld id="{FC69E0D8-D215-47A7-960B-12FCF50199B1}" type="slidenum">
              <a:rPr lang="en-GB" sz="1200">
                <a:solidFill>
                  <a:srgbClr val="000000"/>
                </a:solidFill>
              </a:rPr>
              <a:pPr algn="r" defTabSz="931863"/>
              <a:t>13</a:t>
            </a:fld>
            <a:endParaRPr lang="en-GB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00338" y="6237288"/>
            <a:ext cx="1511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9" name="Picture 8" descr="Colour strip only 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0"/>
            <a:ext cx="574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70%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4075" y="6021388"/>
            <a:ext cx="1689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Colour strip only 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0"/>
            <a:ext cx="574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70%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4075" y="6021388"/>
            <a:ext cx="1689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07950" y="6237288"/>
            <a:ext cx="20526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b="1" i="1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chemeClr val="tx2"/>
                </a:solidFill>
              </a:rPr>
              <a:t>www.sdu.nhs.uk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34" name="Picture 8" descr="Colour strip only jpe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0"/>
            <a:ext cx="574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9" descr="70%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4075" y="6021388"/>
            <a:ext cx="1689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 userDrawn="1"/>
        </p:nvSpPr>
        <p:spPr bwMode="auto">
          <a:xfrm>
            <a:off x="107950" y="6237288"/>
            <a:ext cx="20526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b="1" i="1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chemeClr val="tx2"/>
                </a:solidFill>
                <a:latin typeface="Arial" pitchFamily="34" charset="0"/>
              </a:rPr>
              <a:t>www.sdu.nhs.uk</a:t>
            </a:r>
            <a:endParaRPr lang="en-GB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y.cc/w7fg5" TargetMode="External"/><Relationship Id="rId5" Type="http://schemas.openxmlformats.org/officeDocument/2006/relationships/hyperlink" Target="http://www.sdu.nhs.uk/healthcheck2012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ftfscenario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323850" y="1916113"/>
            <a:ext cx="5256213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539750" y="5229225"/>
            <a:ext cx="1800225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66725" y="1598613"/>
            <a:ext cx="8066088" cy="1254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dirty="0" smtClean="0"/>
              <a:t>Delivering A Sustainable NHS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sz="2700" i="1" dirty="0" smtClean="0"/>
              <a:t>Sustainable Development</a:t>
            </a:r>
            <a:br>
              <a:rPr lang="en-GB" sz="2700" i="1" dirty="0" smtClean="0"/>
            </a:br>
            <a:r>
              <a:rPr lang="en-GB" sz="2700" i="1" dirty="0" smtClean="0"/>
              <a:t>NHS  England</a:t>
            </a:r>
            <a:br>
              <a:rPr lang="en-GB" sz="2700" i="1" dirty="0" smtClean="0"/>
            </a:br>
            <a:r>
              <a:rPr lang="en-GB" sz="2700" i="1" dirty="0" smtClean="0"/>
              <a:t>2012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endParaRPr lang="en-GB" sz="2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wedges grap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85794"/>
            <a:ext cx="9144000" cy="5143535"/>
          </a:xfrm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728"/>
            <a:ext cx="8229600" cy="857272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66FF"/>
                </a:solidFill>
              </a:rPr>
              <a:t>How?</a:t>
            </a:r>
            <a:r>
              <a:rPr lang="en-GB" sz="3200" dirty="0" smtClean="0">
                <a:solidFill>
                  <a:srgbClr val="0066FF"/>
                </a:solidFill>
              </a:rPr>
              <a:t/>
            </a:r>
            <a:br>
              <a:rPr lang="en-GB" sz="3200" dirty="0" smtClean="0">
                <a:solidFill>
                  <a:srgbClr val="0066FF"/>
                </a:solidFill>
              </a:rPr>
            </a:br>
            <a:r>
              <a:rPr lang="en-GB" sz="2400" i="1" dirty="0" smtClean="0">
                <a:solidFill>
                  <a:srgbClr val="0066FF"/>
                </a:solidFill>
              </a:rPr>
              <a:t>Potential </a:t>
            </a:r>
            <a:r>
              <a:rPr lang="en-GB" sz="2400" i="1" dirty="0" smtClean="0">
                <a:solidFill>
                  <a:srgbClr val="0066FF"/>
                </a:solidFill>
              </a:rPr>
              <a:t>R</a:t>
            </a:r>
            <a:r>
              <a:rPr lang="en-GB" sz="2400" i="1" dirty="0" smtClean="0">
                <a:solidFill>
                  <a:srgbClr val="0066FF"/>
                </a:solidFill>
              </a:rPr>
              <a:t>eductions</a:t>
            </a:r>
            <a:r>
              <a:rPr lang="en-GB" sz="2400" i="1" dirty="0" smtClean="0"/>
              <a:t> </a:t>
            </a:r>
            <a:endParaRPr lang="en-GB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:\NHS SD Unit\3. Communications\Images\Routemap\RM_Transformation_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368300"/>
            <a:ext cx="9267825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pPr eaLnBrk="1" hangingPunct="1"/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NHS </a:t>
            </a:r>
            <a:r>
              <a:rPr lang="en-GB" sz="2400" i="1" dirty="0" smtClean="0"/>
              <a:t>Sustainable Development Unit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71546"/>
            <a:ext cx="8496944" cy="5054617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buNone/>
            </a:pPr>
            <a:endParaRPr lang="en-GB" sz="800" dirty="0" smtClean="0"/>
          </a:p>
          <a:p>
            <a:pPr marL="0" eaLnBrk="1" hangingPunct="1">
              <a:spcBef>
                <a:spcPts val="0"/>
              </a:spcBef>
            </a:pPr>
            <a:r>
              <a:rPr lang="en-GB" sz="2000" dirty="0" smtClean="0"/>
              <a:t>h</a:t>
            </a:r>
            <a:r>
              <a:rPr lang="en-GB" sz="2000" dirty="0" smtClean="0"/>
              <a:t>elp develop </a:t>
            </a:r>
            <a:r>
              <a:rPr lang="en-GB" sz="2000" dirty="0" smtClean="0"/>
              <a:t>organisations, people &amp; tools</a:t>
            </a:r>
          </a:p>
          <a:p>
            <a:pPr marL="0" eaLnBrk="1" hangingPunct="1">
              <a:spcBef>
                <a:spcPts val="0"/>
              </a:spcBef>
            </a:pPr>
            <a:endParaRPr lang="en-GB" sz="1000" dirty="0" smtClean="0"/>
          </a:p>
          <a:p>
            <a:pPr marL="0" eaLnBrk="1" hangingPunct="1">
              <a:spcBef>
                <a:spcPts val="0"/>
              </a:spcBef>
            </a:pPr>
            <a:r>
              <a:rPr lang="en-GB" sz="2000" dirty="0" smtClean="0"/>
              <a:t>h</a:t>
            </a:r>
            <a:r>
              <a:rPr lang="en-GB" sz="2000" dirty="0" smtClean="0"/>
              <a:t>elp develop </a:t>
            </a:r>
            <a:r>
              <a:rPr lang="en-GB" sz="2000" dirty="0" smtClean="0"/>
              <a:t>policy &amp; research</a:t>
            </a:r>
          </a:p>
          <a:p>
            <a:pPr marL="0" eaLnBrk="1" hangingPunct="1">
              <a:spcBef>
                <a:spcPts val="0"/>
              </a:spcBef>
            </a:pPr>
            <a:endParaRPr lang="en-GB" sz="1000" dirty="0" smtClean="0"/>
          </a:p>
          <a:p>
            <a:pPr marL="0">
              <a:spcBef>
                <a:spcPts val="0"/>
              </a:spcBef>
            </a:pPr>
            <a:r>
              <a:rPr lang="en-GB" sz="2000" dirty="0" smtClean="0"/>
              <a:t>source of leadership, expertise &amp; guidance</a:t>
            </a:r>
          </a:p>
          <a:p>
            <a:pPr marL="0">
              <a:spcBef>
                <a:spcPts val="0"/>
              </a:spcBef>
            </a:pPr>
            <a:endParaRPr lang="en-GB" sz="1000" dirty="0" smtClean="0"/>
          </a:p>
          <a:p>
            <a:pPr marL="360000">
              <a:spcBef>
                <a:spcPts val="0"/>
              </a:spcBef>
            </a:pPr>
            <a:r>
              <a:rPr lang="en-GB" sz="2000" dirty="0" smtClean="0"/>
              <a:t>raise awareness of the actions &amp; responsibilities of the NHS regarding sustainable development &amp; climate change</a:t>
            </a:r>
          </a:p>
          <a:p>
            <a:pPr marL="360000">
              <a:spcBef>
                <a:spcPts val="0"/>
              </a:spcBef>
            </a:pPr>
            <a:endParaRPr lang="en-GB" sz="1000" dirty="0" smtClean="0"/>
          </a:p>
          <a:p>
            <a:pPr marL="360000">
              <a:spcBef>
                <a:spcPts val="0"/>
              </a:spcBef>
            </a:pPr>
            <a:r>
              <a:rPr lang="en-GB" sz="2000" dirty="0" smtClean="0"/>
              <a:t>promote </a:t>
            </a:r>
            <a:r>
              <a:rPr lang="en-GB" sz="2000" dirty="0" smtClean="0"/>
              <a:t>a culture of measurement &amp; management which leads to a process of carbon governance</a:t>
            </a:r>
          </a:p>
          <a:p>
            <a:pPr marL="360000">
              <a:spcBef>
                <a:spcPts val="0"/>
              </a:spcBef>
            </a:pPr>
            <a:endParaRPr lang="en-GB" sz="1000" dirty="0" smtClean="0"/>
          </a:p>
          <a:p>
            <a:pPr marL="0">
              <a:spcBef>
                <a:spcPts val="0"/>
              </a:spcBef>
            </a:pPr>
            <a:r>
              <a:rPr lang="en-GB" sz="2000" dirty="0" smtClean="0"/>
              <a:t>help shape NHS policy, locally, nationally &amp; internationally</a:t>
            </a:r>
          </a:p>
          <a:p>
            <a:pPr marL="0">
              <a:spcBef>
                <a:spcPts val="0"/>
              </a:spcBef>
            </a:pPr>
            <a:endParaRPr lang="en-GB" sz="1000" dirty="0" smtClean="0"/>
          </a:p>
          <a:p>
            <a:pPr marL="360000">
              <a:spcBef>
                <a:spcPts val="0"/>
              </a:spcBef>
            </a:pPr>
            <a:r>
              <a:rPr lang="en-GB" sz="2000" dirty="0" smtClean="0"/>
              <a:t>ensure the very best practice &amp; innovations on sustainability in the NHS &amp; elsewhere are evaluated &amp; costed </a:t>
            </a:r>
          </a:p>
          <a:p>
            <a:pPr marL="360000">
              <a:spcBef>
                <a:spcPts val="0"/>
              </a:spcBef>
            </a:pPr>
            <a:endParaRPr lang="en-GB" sz="1000" dirty="0" smtClean="0"/>
          </a:p>
          <a:p>
            <a:pPr marL="360000">
              <a:spcBef>
                <a:spcPts val="0"/>
              </a:spcBef>
            </a:pPr>
            <a:r>
              <a:rPr lang="en-GB" sz="2000" dirty="0" smtClean="0"/>
              <a:t>ensure the mechanisms for </a:t>
            </a:r>
            <a:r>
              <a:rPr lang="en-GB" sz="2000" dirty="0" smtClean="0"/>
              <a:t>implementation of these innovations </a:t>
            </a:r>
            <a:r>
              <a:rPr lang="en-GB" sz="2000" dirty="0" smtClean="0"/>
              <a:t>are made fully available to all NHS organisations. 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NHS SD Unit\3. Communications\Website\OLD Web Folder\Downloads for website\SDU carbon reduction strategy cover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463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Z:\NHS SD Unit\3. Communications\Images\FFTF\Fit for the future front 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49275"/>
            <a:ext cx="74310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Z:\NHS SD Unit\3. Communications\Images\Graphs and charts\Front cover of UPD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49263"/>
            <a:ext cx="41767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Z:\NHS SD Unit\3. Communications\Images\Front Covers\Route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28604"/>
            <a:ext cx="4176713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85728"/>
            <a:ext cx="4191000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4800" dirty="0" smtClean="0">
                <a:solidFill>
                  <a:srgbClr val="007AC3"/>
                </a:solidFill>
              </a:rPr>
              <a:t>When the winds of change blow, some people build walls and others build windmills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i="1" dirty="0" smtClean="0"/>
              <a:t>(Chinese proverb)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GB" sz="4000" dirty="0" smtClean="0"/>
              <a:t>Why?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dirty="0" smtClean="0"/>
              <a:t>The NHS can have a huge impact</a:t>
            </a:r>
            <a:endParaRPr lang="en-GB" sz="24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264696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NHS SD Unit\3. Communications\Images\Sustainability in the NHS Health Check 2012\IPS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65213"/>
            <a:ext cx="7812088" cy="5792787"/>
          </a:xfrm>
          <a:noFill/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Why</a:t>
            </a:r>
            <a:r>
              <a:rPr lang="en-GB" sz="4000" dirty="0" smtClean="0"/>
              <a:t>?</a:t>
            </a:r>
            <a:br>
              <a:rPr lang="en-GB" sz="4000" dirty="0" smtClean="0"/>
            </a:br>
            <a:r>
              <a:rPr lang="en-GB" sz="4000" dirty="0" smtClean="0"/>
              <a:t> </a:t>
            </a:r>
            <a:r>
              <a:rPr lang="en-GB" sz="2400" i="1" dirty="0" smtClean="0"/>
              <a:t>Results of Public Opinion Survey</a:t>
            </a:r>
            <a:endParaRPr lang="en-GB" sz="2400" i="1" dirty="0" smtClean="0"/>
          </a:p>
        </p:txBody>
      </p: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684213" y="5489575"/>
            <a:ext cx="8243887" cy="1198563"/>
            <a:chOff x="683568" y="5489848"/>
            <a:chExt cx="8244408" cy="1198290"/>
          </a:xfrm>
        </p:grpSpPr>
        <p:sp>
          <p:nvSpPr>
            <p:cNvPr id="5" name="Rectangle 4"/>
            <p:cNvSpPr/>
            <p:nvPr/>
          </p:nvSpPr>
          <p:spPr>
            <a:xfrm>
              <a:off x="683568" y="5948532"/>
              <a:ext cx="4248418" cy="360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7308624" y="5489848"/>
              <a:ext cx="1619352" cy="1179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20488" name="Picture 9" descr="70%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4075" y="6021388"/>
              <a:ext cx="16891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5148263" y="4149725"/>
            <a:ext cx="38877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/>
              <a:t>Source:</a:t>
            </a:r>
          </a:p>
          <a:p>
            <a:r>
              <a:rPr lang="en-GB" sz="1600" dirty="0"/>
              <a:t>Ipsos MORI</a:t>
            </a:r>
          </a:p>
          <a:p>
            <a:r>
              <a:rPr lang="en-GB" sz="1600" dirty="0">
                <a:hlinkClick r:id="rId5"/>
              </a:rPr>
              <a:t>http://www.sdu.nhs.uk/healthcheck2012</a:t>
            </a:r>
            <a:endParaRPr lang="en-GB" sz="1600" dirty="0"/>
          </a:p>
          <a:p>
            <a:r>
              <a:rPr lang="en-GB" sz="1600" dirty="0">
                <a:hlinkClick r:id="rId6"/>
              </a:rPr>
              <a:t>http://tiny.cc/w7fg5</a:t>
            </a:r>
            <a:r>
              <a:rPr lang="en-GB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14338"/>
            <a:ext cx="8496944" cy="1143000"/>
          </a:xfrm>
        </p:spPr>
        <p:txBody>
          <a:bodyPr/>
          <a:lstStyle/>
          <a:p>
            <a:r>
              <a:rPr lang="en-GB" sz="4000" dirty="0" smtClean="0"/>
              <a:t>Why?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i="1" dirty="0" smtClean="0"/>
              <a:t>What is good for sustainability is good for healthcare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16832"/>
            <a:ext cx="8893175" cy="4941168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dirty="0" smtClean="0"/>
              <a:t>For healthy people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n-GB" sz="2800" b="1" dirty="0" smtClean="0"/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more physical activity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better diet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improved mental health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less road trauma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less air pollution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less obesity/ heart disease/cancer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more social inclusion...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14338"/>
            <a:ext cx="8496944" cy="1143000"/>
          </a:xfrm>
        </p:spPr>
        <p:txBody>
          <a:bodyPr/>
          <a:lstStyle/>
          <a:p>
            <a:r>
              <a:rPr lang="en-GB" sz="4000" dirty="0" smtClean="0"/>
              <a:t>Why?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i="1" dirty="0" smtClean="0"/>
              <a:t>What is good for sustainability is good for healthcare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16832"/>
            <a:ext cx="8893175" cy="4941168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dirty="0" smtClean="0"/>
              <a:t>For a more innovative healthcare system</a:t>
            </a:r>
          </a:p>
          <a:p>
            <a:pPr marL="838200" lvl="1" indent="-381000">
              <a:lnSpc>
                <a:spcPct val="80000"/>
              </a:lnSpc>
            </a:pPr>
            <a:endParaRPr lang="en-GB" dirty="0" smtClean="0"/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more prevention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care closer to home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more empowered / self care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better use of drugs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better use of information and IT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dirty="0" smtClean="0"/>
              <a:t>fewer unnecessary admissions</a:t>
            </a:r>
          </a:p>
          <a:p>
            <a:pPr marL="838200" lvl="1" indent="-381000">
              <a:lnSpc>
                <a:spcPct val="80000"/>
              </a:lnSpc>
            </a:pPr>
            <a:r>
              <a:rPr lang="en-GB" b="1" dirty="0" smtClean="0"/>
              <a:t>better models of care…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785942"/>
          </a:xfrm>
        </p:spPr>
        <p:txBody>
          <a:bodyPr/>
          <a:lstStyle/>
          <a:p>
            <a:r>
              <a:rPr lang="en-GB" sz="2400" i="1" dirty="0" smtClean="0">
                <a:solidFill>
                  <a:srgbClr val="007AC3"/>
                </a:solidFill>
              </a:rPr>
              <a:t>Climate Change Act 2008</a:t>
            </a:r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sz="1800" b="1" dirty="0" smtClean="0">
                <a:solidFill>
                  <a:schemeClr val="tx1"/>
                </a:solidFill>
              </a:rPr>
              <a:t/>
            </a:r>
            <a:br>
              <a:rPr lang="en-GB" sz="1800" b="1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(1) It is the duty of the Secretary of State to ensure that the net UK carbon account for the year 2050 is at least 80% lower than the 1990 baseline</a:t>
            </a:r>
            <a:endParaRPr lang="en-US" sz="1800" dirty="0"/>
          </a:p>
        </p:txBody>
      </p:sp>
      <p:pic>
        <p:nvPicPr>
          <p:cNvPr id="4" name="Picture 2" descr="C:\Documents and Settings\ztw08cau\Desktop\Houses+of+Parliament+-5bsquare-5d_1235_19267177_1_0_4001618_300320x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488" y="2786058"/>
            <a:ext cx="3643338" cy="3643338"/>
          </a:xfrm>
        </p:spPr>
      </p:pic>
      <p:sp>
        <p:nvSpPr>
          <p:cNvPr id="6" name="Rectangle 5"/>
          <p:cNvSpPr/>
          <p:nvPr/>
        </p:nvSpPr>
        <p:spPr>
          <a:xfrm>
            <a:off x="3714744" y="214290"/>
            <a:ext cx="1495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7AC3"/>
                </a:solidFill>
              </a:rPr>
              <a:t>Why?</a:t>
            </a:r>
            <a:endParaRPr lang="en-US" sz="4000" dirty="0">
              <a:solidFill>
                <a:srgbClr val="007AC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5363" name="Picture 4" descr="Graph%201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9"/>
            <a:ext cx="9144000" cy="487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178800" cy="100774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Why</a:t>
            </a:r>
            <a:r>
              <a:rPr lang="en-GB" sz="4000" dirty="0" smtClean="0"/>
              <a:t>?</a:t>
            </a:r>
            <a:br>
              <a:rPr lang="en-GB" sz="4000" dirty="0" smtClean="0"/>
            </a:br>
            <a:r>
              <a:rPr lang="en-GB" sz="2400" i="1" dirty="0" smtClean="0"/>
              <a:t>NHS Carbon Footprint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57224" y="1571612"/>
          <a:ext cx="78488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GB" sz="4000" dirty="0" smtClean="0"/>
              <a:t>How?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Breakdown </a:t>
            </a:r>
            <a:r>
              <a:rPr lang="en-GB" sz="2400" dirty="0" smtClean="0"/>
              <a:t>of NHS England 2010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00042"/>
            <a:ext cx="7313612" cy="67945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How?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dirty="0" smtClean="0"/>
              <a:t>Procurement </a:t>
            </a:r>
            <a:r>
              <a:rPr lang="en-GB" sz="2400" i="1" dirty="0" smtClean="0"/>
              <a:t>Breakdown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67544" y="1283664"/>
          <a:ext cx="7920880" cy="502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U template theme">
  <a:themeElements>
    <a:clrScheme name="SDU colours">
      <a:dk1>
        <a:srgbClr val="000000"/>
      </a:dk1>
      <a:lt1>
        <a:srgbClr val="FFFFFF"/>
      </a:lt1>
      <a:dk2>
        <a:srgbClr val="007AC3"/>
      </a:dk2>
      <a:lt2>
        <a:srgbClr val="FFFFFF"/>
      </a:lt2>
      <a:accent1>
        <a:srgbClr val="A9D156"/>
      </a:accent1>
      <a:accent2>
        <a:srgbClr val="007AC3"/>
      </a:accent2>
      <a:accent3>
        <a:srgbClr val="FBDE06"/>
      </a:accent3>
      <a:accent4>
        <a:srgbClr val="E63900"/>
      </a:accent4>
      <a:accent5>
        <a:srgbClr val="FF7D40"/>
      </a:accent5>
      <a:accent6>
        <a:srgbClr val="9B5F5F"/>
      </a:accent6>
      <a:hlink>
        <a:srgbClr val="007AC3"/>
      </a:hlink>
      <a:folHlink>
        <a:srgbClr val="A9D15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HS SDU Theme">
    <a:dk1>
      <a:srgbClr val="000000"/>
    </a:dk1>
    <a:lt1>
      <a:srgbClr val="FFFFFF"/>
    </a:lt1>
    <a:dk2>
      <a:srgbClr val="007AC3"/>
    </a:dk2>
    <a:lt2>
      <a:srgbClr val="FFFFFF"/>
    </a:lt2>
    <a:accent1>
      <a:srgbClr val="A9D156"/>
    </a:accent1>
    <a:accent2>
      <a:srgbClr val="007AC3"/>
    </a:accent2>
    <a:accent3>
      <a:srgbClr val="FBDE06"/>
    </a:accent3>
    <a:accent4>
      <a:srgbClr val="E63900"/>
    </a:accent4>
    <a:accent5>
      <a:srgbClr val="FF7D40"/>
    </a:accent5>
    <a:accent6>
      <a:srgbClr val="9B5F5F"/>
    </a:accent6>
    <a:hlink>
      <a:srgbClr val="007AC3"/>
    </a:hlink>
    <a:folHlink>
      <a:srgbClr val="A9D156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SDU template theme</Template>
  <TotalTime>1098</TotalTime>
  <Words>658</Words>
  <Application>Microsoft Office PowerPoint</Application>
  <PresentationFormat>On-screen Show (4:3)</PresentationFormat>
  <Paragraphs>103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SDU template theme</vt:lpstr>
      <vt:lpstr> Delivering A Sustainable NHS Sustainable Development NHS  England 2012  </vt:lpstr>
      <vt:lpstr>Why? The NHS can have a huge impact</vt:lpstr>
      <vt:lpstr>Why?  Results of Public Opinion Survey</vt:lpstr>
      <vt:lpstr>Why? What is good for sustainability is good for healthcare</vt:lpstr>
      <vt:lpstr>Why? What is good for sustainability is good for healthcare</vt:lpstr>
      <vt:lpstr>Climate Change Act 2008  (1) It is the duty of the Secretary of State to ensure that the net UK carbon account for the year 2050 is at least 80% lower than the 1990 baseline</vt:lpstr>
      <vt:lpstr>Why? NHS Carbon Footprint </vt:lpstr>
      <vt:lpstr>How? Breakdown of NHS England 2010 emissions</vt:lpstr>
      <vt:lpstr>How? Procurement Breakdown</vt:lpstr>
      <vt:lpstr>How? Potential Reductions </vt:lpstr>
      <vt:lpstr>Slide 11</vt:lpstr>
      <vt:lpstr> NHS Sustainable Development Unit</vt:lpstr>
      <vt:lpstr>Slide 13</vt:lpstr>
      <vt:lpstr>Slide 14</vt:lpstr>
    </vt:vector>
  </TitlesOfParts>
  <Company>NHS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 IT</dc:creator>
  <cp:lastModifiedBy>bedouina</cp:lastModifiedBy>
  <cp:revision>76</cp:revision>
  <dcterms:created xsi:type="dcterms:W3CDTF">2010-02-25T10:00:46Z</dcterms:created>
  <dcterms:modified xsi:type="dcterms:W3CDTF">2012-08-30T14:06:37Z</dcterms:modified>
</cp:coreProperties>
</file>