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2" r:id="rId3"/>
    <p:sldId id="266" r:id="rId4"/>
    <p:sldId id="257" r:id="rId5"/>
    <p:sldId id="259" r:id="rId6"/>
    <p:sldId id="258" r:id="rId7"/>
    <p:sldId id="262" r:id="rId8"/>
    <p:sldId id="260" r:id="rId9"/>
    <p:sldId id="261" r:id="rId10"/>
    <p:sldId id="263" r:id="rId11"/>
    <p:sldId id="264" r:id="rId12"/>
    <p:sldId id="265" r:id="rId13"/>
    <p:sldId id="267" r:id="rId14"/>
    <p:sldId id="271" r:id="rId15"/>
    <p:sldId id="268" r:id="rId16"/>
    <p:sldId id="270"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41" autoAdjust="0"/>
  </p:normalViewPr>
  <p:slideViewPr>
    <p:cSldViewPr>
      <p:cViewPr>
        <p:scale>
          <a:sx n="66" d="100"/>
          <a:sy n="66" d="100"/>
        </p:scale>
        <p:origin x="-1692"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81F958-34D0-43D0-B214-8F71756D09E9}" type="datetimeFigureOut">
              <a:rPr lang="en-GB" smtClean="0"/>
              <a:pPr/>
              <a:t>04/03/2013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7F4194-2FA0-4D9C-B7A1-D41DA54B8BCE}" type="slidenum">
              <a:rPr lang="en-GB" smtClean="0"/>
              <a:pPr/>
              <a:t>‹#›</a:t>
            </a:fld>
            <a:endParaRPr lang="en-GB"/>
          </a:p>
        </p:txBody>
      </p:sp>
    </p:spTree>
    <p:extLst>
      <p:ext uri="{BB962C8B-B14F-4D97-AF65-F5344CB8AC3E}">
        <p14:creationId xmlns:p14="http://schemas.microsoft.com/office/powerpoint/2010/main" val="3241573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Climate change</a:t>
            </a:r>
            <a:r>
              <a:rPr lang="en-GB" baseline="0" dirty="0" smtClean="0"/>
              <a:t> is amplifying problems already faced by developing countries</a:t>
            </a:r>
          </a:p>
          <a:p>
            <a:endParaRPr lang="en-GB" baseline="0" dirty="0" smtClean="0"/>
          </a:p>
          <a:p>
            <a:r>
              <a:rPr lang="en-GB" dirty="0" smtClean="0"/>
              <a:t>Vector disease</a:t>
            </a:r>
            <a:r>
              <a:rPr lang="en-GB" baseline="0" dirty="0" smtClean="0"/>
              <a:t> – dengue and malaria, increasing area of transmission</a:t>
            </a:r>
          </a:p>
          <a:p>
            <a:r>
              <a:rPr lang="en-GB" baseline="0" dirty="0" smtClean="0"/>
              <a:t>Water – flooding and scarcity (unpredictability)</a:t>
            </a:r>
          </a:p>
          <a:p>
            <a:r>
              <a:rPr lang="en-GB" sz="1200" b="0" i="0" u="none" strike="noStrike" kern="1200" baseline="0" dirty="0" smtClean="0">
                <a:solidFill>
                  <a:schemeClr val="tx1"/>
                </a:solidFill>
                <a:latin typeface="+mn-lt"/>
                <a:ea typeface="+mn-ea"/>
                <a:cs typeface="+mn-cs"/>
              </a:rPr>
              <a:t>Food - climate change affects crops, forestry, livestock, fisheries, aquaculture, and water systems </a:t>
            </a:r>
          </a:p>
          <a:p>
            <a:endParaRPr lang="en-GB" dirty="0"/>
          </a:p>
        </p:txBody>
      </p:sp>
      <p:sp>
        <p:nvSpPr>
          <p:cNvPr id="4" name="Slide Number Placeholder 3"/>
          <p:cNvSpPr>
            <a:spLocks noGrp="1"/>
          </p:cNvSpPr>
          <p:nvPr>
            <p:ph type="sldNum" sz="quarter" idx="10"/>
          </p:nvPr>
        </p:nvSpPr>
        <p:spPr/>
        <p:txBody>
          <a:bodyPr/>
          <a:lstStyle/>
          <a:p>
            <a:fld id="{AB7F4194-2FA0-4D9C-B7A1-D41DA54B8BCE}" type="slidenum">
              <a:rPr lang="en-GB" smtClean="0"/>
              <a:pPr/>
              <a:t>4</a:t>
            </a:fld>
            <a:endParaRPr lang="en-GB"/>
          </a:p>
        </p:txBody>
      </p:sp>
    </p:spTree>
    <p:extLst>
      <p:ext uri="{BB962C8B-B14F-4D97-AF65-F5344CB8AC3E}">
        <p14:creationId xmlns:p14="http://schemas.microsoft.com/office/powerpoint/2010/main" val="3624440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kern="1200" baseline="0" dirty="0" smtClean="0">
                <a:solidFill>
                  <a:schemeClr val="tx1"/>
                </a:solidFill>
                <a:latin typeface="+mn-lt"/>
                <a:ea typeface="+mn-ea"/>
                <a:cs typeface="+mn-cs"/>
              </a:rPr>
              <a:t>• Prioritise environmental health</a:t>
            </a:r>
          </a:p>
          <a:p>
            <a:r>
              <a:rPr lang="en-GB" sz="1200" b="1" kern="1200" baseline="0" dirty="0" smtClean="0">
                <a:solidFill>
                  <a:schemeClr val="tx1"/>
                </a:solidFill>
                <a:latin typeface="+mn-lt"/>
                <a:ea typeface="+mn-ea"/>
                <a:cs typeface="+mn-cs"/>
              </a:rPr>
              <a:t>• Substitute harmful chemicals with safer alternatives</a:t>
            </a:r>
          </a:p>
          <a:p>
            <a:r>
              <a:rPr lang="en-GB" sz="1200" b="1" kern="1200" baseline="0" dirty="0" smtClean="0">
                <a:solidFill>
                  <a:schemeClr val="tx1"/>
                </a:solidFill>
                <a:latin typeface="+mn-lt"/>
                <a:ea typeface="+mn-ea"/>
                <a:cs typeface="+mn-cs"/>
              </a:rPr>
              <a:t>• Reduce and safely dispose of waste</a:t>
            </a:r>
          </a:p>
          <a:p>
            <a:r>
              <a:rPr lang="en-GB" sz="1200" b="1" kern="1200" baseline="0" dirty="0" smtClean="0">
                <a:solidFill>
                  <a:schemeClr val="tx1"/>
                </a:solidFill>
                <a:latin typeface="+mn-lt"/>
                <a:ea typeface="+mn-ea"/>
                <a:cs typeface="+mn-cs"/>
              </a:rPr>
              <a:t>• Use energy efficiently and switch to renewable energy</a:t>
            </a:r>
          </a:p>
          <a:p>
            <a:r>
              <a:rPr lang="en-GB" sz="1200" b="1" kern="1200" baseline="0" dirty="0" smtClean="0">
                <a:solidFill>
                  <a:schemeClr val="tx1"/>
                </a:solidFill>
                <a:latin typeface="+mn-lt"/>
                <a:ea typeface="+mn-ea"/>
                <a:cs typeface="+mn-cs"/>
              </a:rPr>
              <a:t>• Reduce water consumption</a:t>
            </a:r>
          </a:p>
          <a:p>
            <a:r>
              <a:rPr lang="en-GB" sz="1200" b="1" kern="1200" baseline="0" dirty="0" smtClean="0">
                <a:solidFill>
                  <a:schemeClr val="tx1"/>
                </a:solidFill>
                <a:latin typeface="+mn-lt"/>
                <a:ea typeface="+mn-ea"/>
                <a:cs typeface="+mn-cs"/>
              </a:rPr>
              <a:t>• Improve travel strategies</a:t>
            </a:r>
          </a:p>
          <a:p>
            <a:r>
              <a:rPr lang="en-GB" sz="1200" b="1" kern="1200" baseline="0" dirty="0" smtClean="0">
                <a:solidFill>
                  <a:schemeClr val="tx1"/>
                </a:solidFill>
                <a:latin typeface="+mn-lt"/>
                <a:ea typeface="+mn-ea"/>
                <a:cs typeface="+mn-cs"/>
              </a:rPr>
              <a:t>• Purchase and serve sustainably grown food</a:t>
            </a:r>
          </a:p>
          <a:p>
            <a:r>
              <a:rPr lang="en-GB" sz="1200" b="1" kern="1200" baseline="0" dirty="0" smtClean="0">
                <a:solidFill>
                  <a:schemeClr val="tx1"/>
                </a:solidFill>
                <a:latin typeface="+mn-lt"/>
                <a:ea typeface="+mn-ea"/>
                <a:cs typeface="+mn-cs"/>
              </a:rPr>
              <a:t>• Safely manage and dispose of pharmaceuticals</a:t>
            </a:r>
          </a:p>
          <a:p>
            <a:r>
              <a:rPr lang="en-GB" sz="1200" b="1" kern="1200" baseline="0" dirty="0" smtClean="0">
                <a:solidFill>
                  <a:schemeClr val="tx1"/>
                </a:solidFill>
                <a:latin typeface="+mn-lt"/>
                <a:ea typeface="+mn-ea"/>
                <a:cs typeface="+mn-cs"/>
              </a:rPr>
              <a:t>• Adopt greener building design and construction</a:t>
            </a:r>
          </a:p>
          <a:p>
            <a:r>
              <a:rPr lang="en-GB" sz="1200" b="1" kern="1200" baseline="0" dirty="0" smtClean="0">
                <a:solidFill>
                  <a:schemeClr val="tx1"/>
                </a:solidFill>
                <a:latin typeface="+mn-lt"/>
                <a:ea typeface="+mn-ea"/>
                <a:cs typeface="+mn-cs"/>
              </a:rPr>
              <a:t>• Purchase safer more sustainable products</a:t>
            </a:r>
            <a:endParaRPr lang="en-GB" dirty="0"/>
          </a:p>
        </p:txBody>
      </p:sp>
      <p:sp>
        <p:nvSpPr>
          <p:cNvPr id="4" name="Slide Number Placeholder 3"/>
          <p:cNvSpPr>
            <a:spLocks noGrp="1"/>
          </p:cNvSpPr>
          <p:nvPr>
            <p:ph type="sldNum" sz="quarter" idx="10"/>
          </p:nvPr>
        </p:nvSpPr>
        <p:spPr/>
        <p:txBody>
          <a:bodyPr/>
          <a:lstStyle/>
          <a:p>
            <a:fld id="{AB7F4194-2FA0-4D9C-B7A1-D41DA54B8BCE}" type="slidenum">
              <a:rPr lang="en-GB" smtClean="0"/>
              <a:pPr/>
              <a:t>10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 4 hour</a:t>
            </a:r>
            <a:r>
              <a:rPr lang="en-GB" baseline="0" dirty="0" smtClean="0"/>
              <a:t> session of dialysis usually uses 400l of water.</a:t>
            </a:r>
          </a:p>
          <a:p>
            <a:endParaRPr lang="en-GB" baseline="0" dirty="0" smtClean="0"/>
          </a:p>
          <a:p>
            <a:r>
              <a:rPr lang="en-GB" dirty="0" smtClean="0"/>
              <a:t>Reverse osmosis is an important step in the purification process for water used in haemodialysis. Reverse osmosis systems reject up to two thirds of the water presented to them. This 'reject water' does not come into contact with the patient at any stage and poses no infection risk, yet it is 'lost to drain' in almost all dialysis facilities.</a:t>
            </a:r>
            <a:endParaRPr lang="en-GB" dirty="0"/>
          </a:p>
        </p:txBody>
      </p:sp>
      <p:sp>
        <p:nvSpPr>
          <p:cNvPr id="4" name="Slide Number Placeholder 3"/>
          <p:cNvSpPr>
            <a:spLocks noGrp="1"/>
          </p:cNvSpPr>
          <p:nvPr>
            <p:ph type="sldNum" sz="quarter" idx="10"/>
          </p:nvPr>
        </p:nvSpPr>
        <p:spPr/>
        <p:txBody>
          <a:bodyPr/>
          <a:lstStyle/>
          <a:p>
            <a:fld id="{AB7F4194-2FA0-4D9C-B7A1-D41DA54B8BCE}"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752F133-6DB8-4572-B3EC-BFD26279D6DF}" type="datetimeFigureOut">
              <a:rPr lang="en-GB" smtClean="0"/>
              <a:pPr/>
              <a:t>04/03/2013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400E2-43E2-4990-9C79-2104E182CEC5}" type="slidenum">
              <a:rPr lang="en-GB" smtClean="0"/>
              <a:pPr/>
              <a:t>‹#›</a:t>
            </a:fld>
            <a:endParaRPr lang="en-GB"/>
          </a:p>
        </p:txBody>
      </p:sp>
    </p:spTree>
    <p:extLst>
      <p:ext uri="{BB962C8B-B14F-4D97-AF65-F5344CB8AC3E}">
        <p14:creationId xmlns:p14="http://schemas.microsoft.com/office/powerpoint/2010/main" val="197126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52F133-6DB8-4572-B3EC-BFD26279D6DF}" type="datetimeFigureOut">
              <a:rPr lang="en-GB" smtClean="0"/>
              <a:pPr/>
              <a:t>04/03/2013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400E2-43E2-4990-9C79-2104E182CEC5}" type="slidenum">
              <a:rPr lang="en-GB" smtClean="0"/>
              <a:pPr/>
              <a:t>‹#›</a:t>
            </a:fld>
            <a:endParaRPr lang="en-GB"/>
          </a:p>
        </p:txBody>
      </p:sp>
    </p:spTree>
    <p:extLst>
      <p:ext uri="{BB962C8B-B14F-4D97-AF65-F5344CB8AC3E}">
        <p14:creationId xmlns:p14="http://schemas.microsoft.com/office/powerpoint/2010/main" val="3621101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52F133-6DB8-4572-B3EC-BFD26279D6DF}" type="datetimeFigureOut">
              <a:rPr lang="en-GB" smtClean="0"/>
              <a:pPr/>
              <a:t>04/03/2013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400E2-43E2-4990-9C79-2104E182CEC5}" type="slidenum">
              <a:rPr lang="en-GB" smtClean="0"/>
              <a:pPr/>
              <a:t>‹#›</a:t>
            </a:fld>
            <a:endParaRPr lang="en-GB"/>
          </a:p>
        </p:txBody>
      </p:sp>
    </p:spTree>
    <p:extLst>
      <p:ext uri="{BB962C8B-B14F-4D97-AF65-F5344CB8AC3E}">
        <p14:creationId xmlns:p14="http://schemas.microsoft.com/office/powerpoint/2010/main" val="3422511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52F133-6DB8-4572-B3EC-BFD26279D6DF}" type="datetimeFigureOut">
              <a:rPr lang="en-GB" smtClean="0"/>
              <a:pPr/>
              <a:t>04/03/2013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400E2-43E2-4990-9C79-2104E182CEC5}" type="slidenum">
              <a:rPr lang="en-GB" smtClean="0"/>
              <a:pPr/>
              <a:t>‹#›</a:t>
            </a:fld>
            <a:endParaRPr lang="en-GB"/>
          </a:p>
        </p:txBody>
      </p:sp>
    </p:spTree>
    <p:extLst>
      <p:ext uri="{BB962C8B-B14F-4D97-AF65-F5344CB8AC3E}">
        <p14:creationId xmlns:p14="http://schemas.microsoft.com/office/powerpoint/2010/main" val="3428816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52F133-6DB8-4572-B3EC-BFD26279D6DF}" type="datetimeFigureOut">
              <a:rPr lang="en-GB" smtClean="0"/>
              <a:pPr/>
              <a:t>04/03/2013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400E2-43E2-4990-9C79-2104E182CEC5}" type="slidenum">
              <a:rPr lang="en-GB" smtClean="0"/>
              <a:pPr/>
              <a:t>‹#›</a:t>
            </a:fld>
            <a:endParaRPr lang="en-GB"/>
          </a:p>
        </p:txBody>
      </p:sp>
    </p:spTree>
    <p:extLst>
      <p:ext uri="{BB962C8B-B14F-4D97-AF65-F5344CB8AC3E}">
        <p14:creationId xmlns:p14="http://schemas.microsoft.com/office/powerpoint/2010/main" val="1625436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752F133-6DB8-4572-B3EC-BFD26279D6DF}" type="datetimeFigureOut">
              <a:rPr lang="en-GB" smtClean="0"/>
              <a:pPr/>
              <a:t>04/03/2013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400E2-43E2-4990-9C79-2104E182CEC5}" type="slidenum">
              <a:rPr lang="en-GB" smtClean="0"/>
              <a:pPr/>
              <a:t>‹#›</a:t>
            </a:fld>
            <a:endParaRPr lang="en-GB"/>
          </a:p>
        </p:txBody>
      </p:sp>
    </p:spTree>
    <p:extLst>
      <p:ext uri="{BB962C8B-B14F-4D97-AF65-F5344CB8AC3E}">
        <p14:creationId xmlns:p14="http://schemas.microsoft.com/office/powerpoint/2010/main" val="25929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752F133-6DB8-4572-B3EC-BFD26279D6DF}" type="datetimeFigureOut">
              <a:rPr lang="en-GB" smtClean="0"/>
              <a:pPr/>
              <a:t>04/03/2013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B400E2-43E2-4990-9C79-2104E182CEC5}" type="slidenum">
              <a:rPr lang="en-GB" smtClean="0"/>
              <a:pPr/>
              <a:t>‹#›</a:t>
            </a:fld>
            <a:endParaRPr lang="en-GB"/>
          </a:p>
        </p:txBody>
      </p:sp>
    </p:spTree>
    <p:extLst>
      <p:ext uri="{BB962C8B-B14F-4D97-AF65-F5344CB8AC3E}">
        <p14:creationId xmlns:p14="http://schemas.microsoft.com/office/powerpoint/2010/main" val="1621029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752F133-6DB8-4572-B3EC-BFD26279D6DF}" type="datetimeFigureOut">
              <a:rPr lang="en-GB" smtClean="0"/>
              <a:pPr/>
              <a:t>04/03/2013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B400E2-43E2-4990-9C79-2104E182CEC5}" type="slidenum">
              <a:rPr lang="en-GB" smtClean="0"/>
              <a:pPr/>
              <a:t>‹#›</a:t>
            </a:fld>
            <a:endParaRPr lang="en-GB"/>
          </a:p>
        </p:txBody>
      </p:sp>
    </p:spTree>
    <p:extLst>
      <p:ext uri="{BB962C8B-B14F-4D97-AF65-F5344CB8AC3E}">
        <p14:creationId xmlns:p14="http://schemas.microsoft.com/office/powerpoint/2010/main" val="90264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2F133-6DB8-4572-B3EC-BFD26279D6DF}" type="datetimeFigureOut">
              <a:rPr lang="en-GB" smtClean="0"/>
              <a:pPr/>
              <a:t>04/03/2013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B400E2-43E2-4990-9C79-2104E182CEC5}" type="slidenum">
              <a:rPr lang="en-GB" smtClean="0"/>
              <a:pPr/>
              <a:t>‹#›</a:t>
            </a:fld>
            <a:endParaRPr lang="en-GB"/>
          </a:p>
        </p:txBody>
      </p:sp>
    </p:spTree>
    <p:extLst>
      <p:ext uri="{BB962C8B-B14F-4D97-AF65-F5344CB8AC3E}">
        <p14:creationId xmlns:p14="http://schemas.microsoft.com/office/powerpoint/2010/main" val="3809685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2F133-6DB8-4572-B3EC-BFD26279D6DF}" type="datetimeFigureOut">
              <a:rPr lang="en-GB" smtClean="0"/>
              <a:pPr/>
              <a:t>04/03/2013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400E2-43E2-4990-9C79-2104E182CEC5}" type="slidenum">
              <a:rPr lang="en-GB" smtClean="0"/>
              <a:pPr/>
              <a:t>‹#›</a:t>
            </a:fld>
            <a:endParaRPr lang="en-GB"/>
          </a:p>
        </p:txBody>
      </p:sp>
    </p:spTree>
    <p:extLst>
      <p:ext uri="{BB962C8B-B14F-4D97-AF65-F5344CB8AC3E}">
        <p14:creationId xmlns:p14="http://schemas.microsoft.com/office/powerpoint/2010/main" val="34374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2F133-6DB8-4572-B3EC-BFD26279D6DF}" type="datetimeFigureOut">
              <a:rPr lang="en-GB" smtClean="0"/>
              <a:pPr/>
              <a:t>04/03/2013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400E2-43E2-4990-9C79-2104E182CEC5}" type="slidenum">
              <a:rPr lang="en-GB" smtClean="0"/>
              <a:pPr/>
              <a:t>‹#›</a:t>
            </a:fld>
            <a:endParaRPr lang="en-GB"/>
          </a:p>
        </p:txBody>
      </p:sp>
    </p:spTree>
    <p:extLst>
      <p:ext uri="{BB962C8B-B14F-4D97-AF65-F5344CB8AC3E}">
        <p14:creationId xmlns:p14="http://schemas.microsoft.com/office/powerpoint/2010/main" val="3021626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2F133-6DB8-4572-B3EC-BFD26279D6DF}" type="datetimeFigureOut">
              <a:rPr lang="en-GB" smtClean="0"/>
              <a:pPr/>
              <a:t>04/03/2013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400E2-43E2-4990-9C79-2104E182CEC5}" type="slidenum">
              <a:rPr lang="en-GB" smtClean="0"/>
              <a:pPr/>
              <a:t>‹#›</a:t>
            </a:fld>
            <a:endParaRPr lang="en-GB"/>
          </a:p>
        </p:txBody>
      </p:sp>
    </p:spTree>
    <p:extLst>
      <p:ext uri="{BB962C8B-B14F-4D97-AF65-F5344CB8AC3E}">
        <p14:creationId xmlns:p14="http://schemas.microsoft.com/office/powerpoint/2010/main" val="3399076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ustainablehealthcare.org.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Sustainable Healthcare</a:t>
            </a:r>
            <a:endParaRPr lang="en-GB" dirty="0"/>
          </a:p>
        </p:txBody>
      </p:sp>
      <p:sp>
        <p:nvSpPr>
          <p:cNvPr id="3" name="Subtitle 2"/>
          <p:cNvSpPr>
            <a:spLocks noGrp="1"/>
          </p:cNvSpPr>
          <p:nvPr>
            <p:ph type="subTitle" idx="1"/>
          </p:nvPr>
        </p:nvSpPr>
        <p:spPr/>
        <p:txBody>
          <a:bodyPr/>
          <a:lstStyle/>
          <a:p>
            <a:r>
              <a:rPr lang="en-GB" dirty="0" smtClean="0"/>
              <a:t>Eleanor Denny</a:t>
            </a:r>
          </a:p>
          <a:p>
            <a:r>
              <a:rPr lang="en-GB" dirty="0" smtClean="0"/>
              <a:t>SSC: Holistic Medicine, Dr Craig Brown</a:t>
            </a:r>
            <a:endParaRPr lang="en-GB" dirty="0"/>
          </a:p>
        </p:txBody>
      </p:sp>
    </p:spTree>
    <p:extLst>
      <p:ext uri="{BB962C8B-B14F-4D97-AF65-F5344CB8AC3E}">
        <p14:creationId xmlns:p14="http://schemas.microsoft.com/office/powerpoint/2010/main" val="3164660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can the NHS do to meet these targets?</a:t>
            </a:r>
            <a:endParaRPr lang="en-GB" dirty="0"/>
          </a:p>
        </p:txBody>
      </p:sp>
      <p:sp>
        <p:nvSpPr>
          <p:cNvPr id="3" name="Content Placeholder 2"/>
          <p:cNvSpPr>
            <a:spLocks noGrp="1"/>
          </p:cNvSpPr>
          <p:nvPr>
            <p:ph idx="1"/>
          </p:nvPr>
        </p:nvSpPr>
        <p:spPr>
          <a:xfrm>
            <a:off x="395536" y="1772816"/>
            <a:ext cx="8229600" cy="4525963"/>
          </a:xfrm>
        </p:spPr>
        <p:txBody>
          <a:bodyPr>
            <a:normAutofit fontScale="92500" lnSpcReduction="20000"/>
          </a:bodyPr>
          <a:lstStyle/>
          <a:p>
            <a:pPr marL="514350" indent="-514350">
              <a:buAutoNum type="arabicParenR"/>
            </a:pPr>
            <a:r>
              <a:rPr lang="en-GB" dirty="0" smtClean="0"/>
              <a:t>Reduce and safely dispose of waste</a:t>
            </a:r>
          </a:p>
          <a:p>
            <a:pPr marL="514350" indent="-514350">
              <a:buAutoNum type="arabicParenR"/>
            </a:pPr>
            <a:endParaRPr lang="en-GB" dirty="0" smtClean="0"/>
          </a:p>
          <a:p>
            <a:pPr marL="514350" indent="-514350">
              <a:buAutoNum type="arabicParenR"/>
            </a:pPr>
            <a:r>
              <a:rPr lang="en-GB" dirty="0" smtClean="0"/>
              <a:t>Use energy efficiently and switch to renewable energy</a:t>
            </a:r>
          </a:p>
          <a:p>
            <a:pPr marL="514350" indent="-514350">
              <a:buAutoNum type="arabicParenR"/>
            </a:pPr>
            <a:endParaRPr lang="en-GB" dirty="0" smtClean="0"/>
          </a:p>
          <a:p>
            <a:pPr marL="514350" indent="-514350">
              <a:buAutoNum type="arabicParenR"/>
            </a:pPr>
            <a:r>
              <a:rPr lang="en-GB" dirty="0" smtClean="0"/>
              <a:t>Improve travel strategies</a:t>
            </a:r>
          </a:p>
          <a:p>
            <a:pPr marL="514350" indent="-514350">
              <a:buAutoNum type="arabicParenR"/>
            </a:pPr>
            <a:endParaRPr lang="en-GB" dirty="0" smtClean="0"/>
          </a:p>
          <a:p>
            <a:pPr marL="514350" indent="-514350">
              <a:buAutoNum type="arabicParenR"/>
            </a:pPr>
            <a:r>
              <a:rPr lang="en-GB" dirty="0" smtClean="0"/>
              <a:t>Purchase and serve sustainably grown food</a:t>
            </a:r>
          </a:p>
          <a:p>
            <a:pPr marL="514350" indent="-514350">
              <a:buAutoNum type="arabicParenR"/>
            </a:pPr>
            <a:endParaRPr lang="en-GB" dirty="0" smtClean="0"/>
          </a:p>
          <a:p>
            <a:pPr marL="514350" indent="-514350">
              <a:buAutoNum type="arabicParenR"/>
            </a:pPr>
            <a:r>
              <a:rPr lang="en-GB" dirty="0" smtClean="0"/>
              <a:t>Adopt greener building design and construction</a:t>
            </a:r>
            <a:endParaRPr lang="en-GB" dirty="0"/>
          </a:p>
        </p:txBody>
      </p:sp>
      <p:pic>
        <p:nvPicPr>
          <p:cNvPr id="23554" name="Picture 2" descr="http://i.ebayimg.com/t/DIRECT-NHS-PATIENT-TRANSPORT-8-SEATER-MINIBUS-WHEELCHAR-LIFT-NO-VAT-AMBULANCE-/00/s/MTIwMFgxNjAw/$(KGrHqVHJCcE9uG6lf)+BPm9bGvWd!~~60_35.JPG"/>
          <p:cNvPicPr>
            <a:picLocks noChangeAspect="1" noChangeArrowheads="1"/>
          </p:cNvPicPr>
          <p:nvPr/>
        </p:nvPicPr>
        <p:blipFill>
          <a:blip r:embed="rId3" cstate="print"/>
          <a:srcRect/>
          <a:stretch>
            <a:fillRect/>
          </a:stretch>
        </p:blipFill>
        <p:spPr bwMode="auto">
          <a:xfrm>
            <a:off x="5004048" y="3212976"/>
            <a:ext cx="1801383" cy="1351037"/>
          </a:xfrm>
          <a:prstGeom prst="rect">
            <a:avLst/>
          </a:prstGeom>
          <a:noFill/>
        </p:spPr>
      </p:pic>
      <p:pic>
        <p:nvPicPr>
          <p:cNvPr id="23556" name="Picture 4" descr="http://civileats.com/wp-content/uploads/2010/08/hospital.food_.istock1.jpg"/>
          <p:cNvPicPr>
            <a:picLocks noChangeAspect="1" noChangeArrowheads="1"/>
          </p:cNvPicPr>
          <p:nvPr/>
        </p:nvPicPr>
        <p:blipFill>
          <a:blip r:embed="rId4" cstate="print"/>
          <a:srcRect/>
          <a:stretch>
            <a:fillRect/>
          </a:stretch>
        </p:blipFill>
        <p:spPr bwMode="auto">
          <a:xfrm>
            <a:off x="6804248" y="3212976"/>
            <a:ext cx="2061930" cy="136815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Can the NHS set a good example to the rest of the UK?</a:t>
            </a:r>
            <a:endParaRPr lang="en-GB" dirty="0"/>
          </a:p>
        </p:txBody>
      </p:sp>
      <p:sp>
        <p:nvSpPr>
          <p:cNvPr id="3" name="Content Placeholder 2"/>
          <p:cNvSpPr>
            <a:spLocks noGrp="1"/>
          </p:cNvSpPr>
          <p:nvPr>
            <p:ph idx="1"/>
          </p:nvPr>
        </p:nvSpPr>
        <p:spPr/>
        <p:txBody>
          <a:bodyPr>
            <a:normAutofit fontScale="92500" lnSpcReduction="20000"/>
          </a:bodyPr>
          <a:lstStyle/>
          <a:p>
            <a:endParaRPr lang="en-GB" dirty="0" smtClean="0"/>
          </a:p>
          <a:p>
            <a:r>
              <a:rPr lang="en-GB" dirty="0" smtClean="0"/>
              <a:t>Hugely ingrained in society</a:t>
            </a:r>
          </a:p>
          <a:p>
            <a:endParaRPr lang="en-GB" dirty="0" smtClean="0"/>
          </a:p>
          <a:p>
            <a:r>
              <a:rPr lang="en-GB" dirty="0" smtClean="0"/>
              <a:t>Large network of health care professionals</a:t>
            </a:r>
          </a:p>
          <a:p>
            <a:endParaRPr lang="en-GB" dirty="0" smtClean="0"/>
          </a:p>
          <a:p>
            <a:r>
              <a:rPr lang="en-GB" dirty="0" smtClean="0"/>
              <a:t>Millions of people access the NHS regularly</a:t>
            </a:r>
          </a:p>
          <a:p>
            <a:endParaRPr lang="en-GB" dirty="0" smtClean="0"/>
          </a:p>
          <a:p>
            <a:endParaRPr lang="en-GB" b="1" dirty="0" smtClean="0"/>
          </a:p>
          <a:p>
            <a:pPr>
              <a:buNone/>
            </a:pPr>
            <a:r>
              <a:rPr lang="en-GB" b="1" dirty="0" smtClean="0"/>
              <a:t>....Spread the word!</a:t>
            </a:r>
          </a:p>
        </p:txBody>
      </p:sp>
      <p:pic>
        <p:nvPicPr>
          <p:cNvPr id="24578" name="Picture 2" descr="http://mindfireinc.com/wp-content/uploads/2011/04/digitalwordofmouth1.jpg"/>
          <p:cNvPicPr>
            <a:picLocks noChangeAspect="1" noChangeArrowheads="1"/>
          </p:cNvPicPr>
          <p:nvPr/>
        </p:nvPicPr>
        <p:blipFill>
          <a:blip r:embed="rId2" cstate="print"/>
          <a:srcRect/>
          <a:stretch>
            <a:fillRect/>
          </a:stretch>
        </p:blipFill>
        <p:spPr bwMode="auto">
          <a:xfrm>
            <a:off x="5292080" y="4581128"/>
            <a:ext cx="2736304" cy="186676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Sustainable Specialities</a:t>
            </a:r>
            <a:endParaRPr lang="en-GB" dirty="0"/>
          </a:p>
        </p:txBody>
      </p:sp>
      <p:sp>
        <p:nvSpPr>
          <p:cNvPr id="3" name="Content Placeholder 2"/>
          <p:cNvSpPr>
            <a:spLocks noGrp="1"/>
          </p:cNvSpPr>
          <p:nvPr>
            <p:ph idx="1"/>
          </p:nvPr>
        </p:nvSpPr>
        <p:spPr>
          <a:xfrm>
            <a:off x="323528" y="1916832"/>
            <a:ext cx="8229600" cy="4525963"/>
          </a:xfrm>
        </p:spPr>
        <p:txBody>
          <a:bodyPr>
            <a:normAutofit fontScale="92500" lnSpcReduction="20000"/>
          </a:bodyPr>
          <a:lstStyle/>
          <a:p>
            <a:pPr>
              <a:buNone/>
            </a:pPr>
            <a:r>
              <a:rPr lang="en-GB" b="1" dirty="0" smtClean="0"/>
              <a:t>Green Nephrology Network:</a:t>
            </a:r>
          </a:p>
          <a:p>
            <a:pPr>
              <a:buNone/>
            </a:pPr>
            <a:endParaRPr lang="en-GB" b="1" dirty="0" smtClean="0"/>
          </a:p>
          <a:p>
            <a:r>
              <a:rPr lang="en-GB" dirty="0" smtClean="0"/>
              <a:t>Leading specialty in sustainable health care</a:t>
            </a:r>
          </a:p>
          <a:p>
            <a:endParaRPr lang="en-GB" dirty="0" smtClean="0"/>
          </a:p>
          <a:p>
            <a:r>
              <a:rPr lang="en-GB" dirty="0" smtClean="0"/>
              <a:t>Over 80% of kidney units have a rep</a:t>
            </a:r>
          </a:p>
          <a:p>
            <a:endParaRPr lang="en-GB" dirty="0" smtClean="0"/>
          </a:p>
          <a:p>
            <a:r>
              <a:rPr lang="en-GB" dirty="0" smtClean="0"/>
              <a:t>Differences are made at a local level</a:t>
            </a:r>
          </a:p>
          <a:p>
            <a:endParaRPr lang="en-GB" dirty="0" smtClean="0"/>
          </a:p>
          <a:p>
            <a:r>
              <a:rPr lang="en-GB" dirty="0" smtClean="0"/>
              <a:t>Inspiring other specialties to do the same</a:t>
            </a:r>
          </a:p>
          <a:p>
            <a:endParaRPr lang="en-GB" dirty="0"/>
          </a:p>
        </p:txBody>
      </p:sp>
      <p:pic>
        <p:nvPicPr>
          <p:cNvPr id="25602" name="Picture 2" descr="http://us.123rf.com/400wm/400/400/krishnacreations/krishnacreations0908/krishnacreations090800925/5388672-digital-illustration-of-kidney-in-colour-background.jpg"/>
          <p:cNvPicPr>
            <a:picLocks noChangeAspect="1" noChangeArrowheads="1"/>
          </p:cNvPicPr>
          <p:nvPr/>
        </p:nvPicPr>
        <p:blipFill>
          <a:blip r:embed="rId2" cstate="print"/>
          <a:srcRect r="47368"/>
          <a:stretch>
            <a:fillRect/>
          </a:stretch>
        </p:blipFill>
        <p:spPr bwMode="auto">
          <a:xfrm>
            <a:off x="7236296" y="3573016"/>
            <a:ext cx="1440160" cy="171019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Conserving water in haemodialysis</a:t>
            </a:r>
            <a:endParaRPr lang="en-GB" dirty="0"/>
          </a:p>
        </p:txBody>
      </p:sp>
      <p:sp>
        <p:nvSpPr>
          <p:cNvPr id="3" name="Content Placeholder 2"/>
          <p:cNvSpPr>
            <a:spLocks noGrp="1"/>
          </p:cNvSpPr>
          <p:nvPr>
            <p:ph idx="1"/>
          </p:nvPr>
        </p:nvSpPr>
        <p:spPr/>
        <p:txBody>
          <a:bodyPr/>
          <a:lstStyle/>
          <a:p>
            <a:r>
              <a:rPr lang="en-GB" dirty="0" smtClean="0"/>
              <a:t>A local example from East Kent Hospitals University Foundation Trust</a:t>
            </a:r>
            <a:endParaRPr lang="en-GB" dirty="0"/>
          </a:p>
        </p:txBody>
      </p:sp>
      <p:pic>
        <p:nvPicPr>
          <p:cNvPr id="26626" name="Picture 2" descr="http://map.greenerhealthcare.org/sites/default/files/imagecache/scale_to_300px_wide/images/projects/Generating%20dialysis%20water.jpg"/>
          <p:cNvPicPr>
            <a:picLocks noChangeAspect="1" noChangeArrowheads="1"/>
          </p:cNvPicPr>
          <p:nvPr/>
        </p:nvPicPr>
        <p:blipFill>
          <a:blip r:embed="rId3" cstate="print"/>
          <a:srcRect/>
          <a:stretch>
            <a:fillRect/>
          </a:stretch>
        </p:blipFill>
        <p:spPr bwMode="auto">
          <a:xfrm>
            <a:off x="611560" y="2852936"/>
            <a:ext cx="4536504" cy="3402378"/>
          </a:xfrm>
          <a:prstGeom prst="rect">
            <a:avLst/>
          </a:prstGeom>
          <a:noFill/>
        </p:spPr>
      </p:pic>
      <p:sp>
        <p:nvSpPr>
          <p:cNvPr id="6" name="TextBox 5"/>
          <p:cNvSpPr txBox="1"/>
          <p:nvPr/>
        </p:nvSpPr>
        <p:spPr>
          <a:xfrm>
            <a:off x="5580112" y="2636912"/>
            <a:ext cx="3168352" cy="3139321"/>
          </a:xfrm>
          <a:prstGeom prst="rect">
            <a:avLst/>
          </a:prstGeom>
          <a:noFill/>
        </p:spPr>
        <p:txBody>
          <a:bodyPr wrap="square" rtlCol="0">
            <a:spAutoFit/>
          </a:bodyPr>
          <a:lstStyle/>
          <a:p>
            <a:pPr>
              <a:buFont typeface="Arial" pitchFamily="34" charset="0"/>
              <a:buChar char="•"/>
            </a:pPr>
            <a:r>
              <a:rPr lang="en-GB" dirty="0" smtClean="0"/>
              <a:t>Dialysis machines require 400l of water for a standard 4 hour session</a:t>
            </a:r>
          </a:p>
          <a:p>
            <a:pPr>
              <a:buFont typeface="Arial" pitchFamily="34" charset="0"/>
              <a:buChar char="•"/>
            </a:pPr>
            <a:r>
              <a:rPr lang="en-GB" dirty="0" smtClean="0"/>
              <a:t>Water is intensely refined using ‘reverse osmosis’</a:t>
            </a:r>
          </a:p>
          <a:p>
            <a:pPr>
              <a:buFont typeface="Arial" pitchFamily="34" charset="0"/>
              <a:buChar char="•"/>
            </a:pPr>
            <a:r>
              <a:rPr lang="en-GB" dirty="0" smtClean="0"/>
              <a:t>2/3 of the water is rejected by this process</a:t>
            </a:r>
          </a:p>
          <a:p>
            <a:pPr>
              <a:buFont typeface="Arial" pitchFamily="34" charset="0"/>
              <a:buChar char="•"/>
            </a:pPr>
            <a:endParaRPr lang="en-GB" dirty="0" smtClean="0"/>
          </a:p>
          <a:p>
            <a:pPr>
              <a:buFont typeface="Arial" pitchFamily="34" charset="0"/>
              <a:buChar char="•"/>
            </a:pPr>
            <a:r>
              <a:rPr lang="en-GB" b="1" dirty="0" smtClean="0"/>
              <a:t>Rejected water is now recycled into hospital toilets</a:t>
            </a:r>
          </a:p>
          <a:p>
            <a:pPr>
              <a:buFont typeface="Arial" pitchFamily="34" charset="0"/>
              <a:buChar char="•"/>
            </a:pP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Will ophthalmology be the next green specialty?</a:t>
            </a:r>
            <a:endParaRPr lang="en-GB" dirty="0"/>
          </a:p>
        </p:txBody>
      </p:sp>
      <p:sp>
        <p:nvSpPr>
          <p:cNvPr id="3" name="Content Placeholder 2"/>
          <p:cNvSpPr>
            <a:spLocks noGrp="1"/>
          </p:cNvSpPr>
          <p:nvPr>
            <p:ph idx="1"/>
          </p:nvPr>
        </p:nvSpPr>
        <p:spPr/>
        <p:txBody>
          <a:bodyPr>
            <a:normAutofit lnSpcReduction="10000"/>
          </a:bodyPr>
          <a:lstStyle/>
          <a:p>
            <a:r>
              <a:rPr lang="en-GB" dirty="0" smtClean="0"/>
              <a:t>Climate change predicted to have a significant impact on eye disease</a:t>
            </a:r>
          </a:p>
          <a:p>
            <a:pPr>
              <a:buNone/>
            </a:pPr>
            <a:endParaRPr lang="en-GB" dirty="0" smtClean="0"/>
          </a:p>
          <a:p>
            <a:r>
              <a:rPr lang="en-GB" b="1" dirty="0" smtClean="0"/>
              <a:t>Many innovative ideas:</a:t>
            </a:r>
          </a:p>
          <a:p>
            <a:pPr lvl="1"/>
            <a:r>
              <a:rPr lang="en-GB" dirty="0" smtClean="0"/>
              <a:t>Reusable, sterilized equipment</a:t>
            </a:r>
          </a:p>
          <a:p>
            <a:pPr lvl="1"/>
            <a:r>
              <a:rPr lang="en-GB" dirty="0" smtClean="0"/>
              <a:t>Introducing mobile units</a:t>
            </a:r>
          </a:p>
          <a:p>
            <a:pPr lvl="1"/>
            <a:r>
              <a:rPr lang="en-GB" dirty="0" smtClean="0"/>
              <a:t>Knee operated scrub taps</a:t>
            </a:r>
          </a:p>
          <a:p>
            <a:pPr lvl="1"/>
            <a:endParaRPr lang="en-GB" dirty="0" smtClean="0"/>
          </a:p>
          <a:p>
            <a:r>
              <a:rPr lang="en-GB" dirty="0" smtClean="0"/>
              <a:t>And still only 6 months old!</a:t>
            </a:r>
          </a:p>
        </p:txBody>
      </p:sp>
      <p:pic>
        <p:nvPicPr>
          <p:cNvPr id="1028" name="Picture 4" descr="Full-size image (41 K)">
            <a:hlinkClick r:id="" tooltip="Full-size image (41 K)"/>
          </p:cNvPr>
          <p:cNvPicPr>
            <a:picLocks noChangeAspect="1" noChangeArrowheads="1"/>
          </p:cNvPicPr>
          <p:nvPr/>
        </p:nvPicPr>
        <p:blipFill>
          <a:blip r:embed="rId2" cstate="print"/>
          <a:srcRect/>
          <a:stretch>
            <a:fillRect/>
          </a:stretch>
        </p:blipFill>
        <p:spPr bwMode="auto">
          <a:xfrm>
            <a:off x="6012160" y="2276872"/>
            <a:ext cx="2410710" cy="439429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medical students do?</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Find out more and spread the word</a:t>
            </a:r>
          </a:p>
          <a:p>
            <a:endParaRPr lang="en-GB" dirty="0" smtClean="0"/>
          </a:p>
          <a:p>
            <a:r>
              <a:rPr lang="en-GB" dirty="0" smtClean="0"/>
              <a:t>Walk, cycle or car share to the hospital</a:t>
            </a:r>
          </a:p>
          <a:p>
            <a:endParaRPr lang="en-GB" dirty="0" smtClean="0"/>
          </a:p>
          <a:p>
            <a:r>
              <a:rPr lang="en-GB" dirty="0" smtClean="0"/>
              <a:t>Keep clean stuff out of the orange bins</a:t>
            </a:r>
          </a:p>
          <a:p>
            <a:endParaRPr lang="en-GB" dirty="0" smtClean="0"/>
          </a:p>
          <a:p>
            <a:r>
              <a:rPr lang="en-GB" dirty="0" smtClean="0"/>
              <a:t>Watch the Age of Stupid</a:t>
            </a:r>
          </a:p>
          <a:p>
            <a:endParaRPr lang="en-GB" dirty="0" smtClean="0"/>
          </a:p>
          <a:p>
            <a:r>
              <a:rPr lang="en-GB" dirty="0" smtClean="0"/>
              <a:t>Calculate your carbon footprint</a:t>
            </a:r>
          </a:p>
          <a:p>
            <a:endParaRPr lang="en-GB" dirty="0" smtClean="0"/>
          </a:p>
          <a:p>
            <a:r>
              <a:rPr lang="en-GB" dirty="0" smtClean="0"/>
              <a:t>Print on double sides when on the wards  </a:t>
            </a:r>
          </a:p>
          <a:p>
            <a:endParaRPr lang="en-GB" dirty="0" smtClean="0"/>
          </a:p>
          <a:p>
            <a:endParaRPr lang="en-GB" dirty="0"/>
          </a:p>
        </p:txBody>
      </p:sp>
      <p:pic>
        <p:nvPicPr>
          <p:cNvPr id="28674" name="Picture 2" descr="http://www.ruh.nhs.uk/team_green/zz_images/orange_clinical_waste_bag.jpg"/>
          <p:cNvPicPr>
            <a:picLocks noChangeAspect="1" noChangeArrowheads="1"/>
          </p:cNvPicPr>
          <p:nvPr/>
        </p:nvPicPr>
        <p:blipFill>
          <a:blip r:embed="rId2" cstate="print"/>
          <a:srcRect/>
          <a:stretch>
            <a:fillRect/>
          </a:stretch>
        </p:blipFill>
        <p:spPr bwMode="auto">
          <a:xfrm>
            <a:off x="6804248" y="1484784"/>
            <a:ext cx="1296144" cy="1620180"/>
          </a:xfrm>
          <a:prstGeom prst="rect">
            <a:avLst/>
          </a:prstGeom>
          <a:noFill/>
        </p:spPr>
      </p:pic>
      <p:pic>
        <p:nvPicPr>
          <p:cNvPr id="28676" name="Picture 4" descr="http://3.bp.blogspot.com/_ptgoWmpLoHE/TLEp9-c3KoI/AAAAAAAAAIs/mGRm_sTvtL8/s1600/THE_AGE_OF_STUPID.jpg"/>
          <p:cNvPicPr>
            <a:picLocks noChangeAspect="1" noChangeArrowheads="1"/>
          </p:cNvPicPr>
          <p:nvPr/>
        </p:nvPicPr>
        <p:blipFill>
          <a:blip r:embed="rId3" cstate="print"/>
          <a:srcRect/>
          <a:stretch>
            <a:fillRect/>
          </a:stretch>
        </p:blipFill>
        <p:spPr bwMode="auto">
          <a:xfrm>
            <a:off x="6300192" y="3573016"/>
            <a:ext cx="1224136" cy="176715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Any Questions?</a:t>
            </a:r>
            <a:endParaRPr lang="en-GB"/>
          </a:p>
        </p:txBody>
      </p:sp>
      <p:sp>
        <p:nvSpPr>
          <p:cNvPr id="3" name="Content Placeholder 2"/>
          <p:cNvSpPr>
            <a:spLocks noGrp="1"/>
          </p:cNvSpPr>
          <p:nvPr>
            <p:ph idx="1"/>
          </p:nvPr>
        </p:nvSpPr>
        <p:spPr/>
        <p:txBody>
          <a:bodyPr/>
          <a:lstStyle/>
          <a:p>
            <a:pPr>
              <a:buNone/>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References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Mortimer, F. The sustainable physician. </a:t>
            </a:r>
            <a:r>
              <a:rPr lang="en-GB" i="1" dirty="0" smtClean="0"/>
              <a:t>Clinical Medicine 2010, </a:t>
            </a:r>
            <a:r>
              <a:rPr lang="en-GB" i="1" dirty="0" err="1" smtClean="0"/>
              <a:t>Vol</a:t>
            </a:r>
            <a:r>
              <a:rPr lang="en-GB" i="1" dirty="0" smtClean="0"/>
              <a:t> 10, No 2: 110–11.</a:t>
            </a:r>
          </a:p>
          <a:p>
            <a:r>
              <a:rPr lang="en-GB" dirty="0" smtClean="0"/>
              <a:t>Moynihan, R. The greening of medicine. BMJ 2012 Jan.</a:t>
            </a:r>
          </a:p>
          <a:p>
            <a:r>
              <a:rPr lang="en-GB" dirty="0" smtClean="0"/>
              <a:t>Costello A et al. Managing the health effects of climate change. UCL/Lancet 2009; 373:1693-1733.</a:t>
            </a:r>
          </a:p>
          <a:p>
            <a:r>
              <a:rPr lang="en-GB" dirty="0" smtClean="0">
                <a:hlinkClick r:id="rId2"/>
              </a:rPr>
              <a:t>http://sustainablehealthcare.org.uk/</a:t>
            </a:r>
            <a:endParaRPr lang="en-GB" dirty="0" smtClean="0"/>
          </a:p>
          <a:p>
            <a:endParaRPr lang="en-GB" dirty="0" smtClean="0"/>
          </a:p>
          <a:p>
            <a:r>
              <a:rPr lang="en-GB" i="1" dirty="0" smtClean="0"/>
              <a:t>Thanks to Frances Mortimer </a:t>
            </a:r>
            <a:r>
              <a:rPr lang="en-GB" i="1" dirty="0"/>
              <a:t>Medical Director of the Centre for Sustainable </a:t>
            </a:r>
            <a:r>
              <a:rPr lang="en-GB" i="1" dirty="0" smtClean="0"/>
              <a:t>Healthcare for supplying leaflets</a:t>
            </a:r>
          </a:p>
          <a:p>
            <a:pPr>
              <a:buNone/>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lstStyle/>
          <a:p>
            <a:r>
              <a:rPr lang="en-GB" dirty="0" smtClean="0"/>
              <a:t>On a global scale</a:t>
            </a:r>
          </a:p>
          <a:p>
            <a:endParaRPr lang="en-GB" dirty="0"/>
          </a:p>
          <a:p>
            <a:r>
              <a:rPr lang="en-GB" dirty="0" smtClean="0"/>
              <a:t>In the NHS</a:t>
            </a:r>
          </a:p>
          <a:p>
            <a:endParaRPr lang="en-GB" dirty="0"/>
          </a:p>
          <a:p>
            <a:r>
              <a:rPr lang="en-GB" dirty="0" smtClean="0"/>
              <a:t>In the specialties</a:t>
            </a:r>
          </a:p>
          <a:p>
            <a:endParaRPr lang="en-GB" dirty="0"/>
          </a:p>
          <a:p>
            <a:r>
              <a:rPr lang="en-GB" dirty="0" smtClean="0"/>
              <a:t>How can medical student and doctors help?</a:t>
            </a:r>
          </a:p>
          <a:p>
            <a:endParaRPr lang="en-GB" dirty="0"/>
          </a:p>
          <a:p>
            <a:endParaRPr lang="en-GB" dirty="0"/>
          </a:p>
        </p:txBody>
      </p:sp>
    </p:spTree>
    <p:extLst>
      <p:ext uri="{BB962C8B-B14F-4D97-AF65-F5344CB8AC3E}">
        <p14:creationId xmlns:p14="http://schemas.microsoft.com/office/powerpoint/2010/main" val="2400229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Why should I care about climate change? ...I want to be a doctor!</a:t>
            </a:r>
            <a:endParaRPr lang="en-GB" b="1" dirty="0"/>
          </a:p>
        </p:txBody>
      </p:sp>
      <p:sp>
        <p:nvSpPr>
          <p:cNvPr id="3" name="Content Placeholder 2"/>
          <p:cNvSpPr>
            <a:spLocks noGrp="1"/>
          </p:cNvSpPr>
          <p:nvPr>
            <p:ph idx="1"/>
          </p:nvPr>
        </p:nvSpPr>
        <p:spPr/>
        <p:txBody>
          <a:bodyPr/>
          <a:lstStyle/>
          <a:p>
            <a:pPr algn="ctr">
              <a:buNone/>
            </a:pPr>
            <a:endParaRPr lang="en-GB" dirty="0" smtClean="0"/>
          </a:p>
          <a:p>
            <a:pPr algn="ctr">
              <a:buNone/>
            </a:pPr>
            <a:endParaRPr lang="en-GB" dirty="0" smtClean="0"/>
          </a:p>
          <a:p>
            <a:pPr algn="ctr">
              <a:buNone/>
            </a:pPr>
            <a:r>
              <a:rPr lang="en-GB" sz="4000" dirty="0" smtClean="0"/>
              <a:t>Climate change has been identified as the greatest threat to global health in the 21st century</a:t>
            </a:r>
          </a:p>
          <a:p>
            <a:pPr algn="ctr">
              <a:buNone/>
            </a:pPr>
            <a:endParaRPr lang="en-GB" dirty="0" smtClean="0"/>
          </a:p>
          <a:p>
            <a:pPr algn="ctr">
              <a:buNone/>
            </a:pPr>
            <a:r>
              <a:rPr lang="en-GB" i="1" dirty="0" smtClean="0"/>
              <a:t>(UCL/Lancet Commission, May 2009)</a:t>
            </a:r>
            <a:endParaRPr lang="en-GB"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Global warming affects Global health</a:t>
            </a:r>
            <a:endParaRPr lang="en-GB" dirty="0"/>
          </a:p>
        </p:txBody>
      </p:sp>
      <p:sp>
        <p:nvSpPr>
          <p:cNvPr id="3" name="Content Placeholder 2"/>
          <p:cNvSpPr>
            <a:spLocks noGrp="1"/>
          </p:cNvSpPr>
          <p:nvPr>
            <p:ph idx="1"/>
          </p:nvPr>
        </p:nvSpPr>
        <p:spPr>
          <a:xfrm>
            <a:off x="467544" y="1556792"/>
            <a:ext cx="8229600" cy="4525963"/>
          </a:xfrm>
        </p:spPr>
        <p:txBody>
          <a:bodyPr>
            <a:normAutofit fontScale="85000" lnSpcReduction="20000"/>
          </a:bodyPr>
          <a:lstStyle/>
          <a:p>
            <a:endParaRPr lang="en-GB" dirty="0" smtClean="0"/>
          </a:p>
          <a:p>
            <a:r>
              <a:rPr lang="en-GB" dirty="0" smtClean="0"/>
              <a:t>Climate change is not just an environmental issue – it is a health issue</a:t>
            </a:r>
          </a:p>
          <a:p>
            <a:endParaRPr lang="en-GB" dirty="0" smtClean="0"/>
          </a:p>
          <a:p>
            <a:pPr marL="0" indent="0">
              <a:buNone/>
            </a:pPr>
            <a:r>
              <a:rPr lang="en-GB" b="1" dirty="0" smtClean="0"/>
              <a:t>Factors affecting global health:</a:t>
            </a:r>
          </a:p>
          <a:p>
            <a:r>
              <a:rPr lang="en-GB" dirty="0" smtClean="0"/>
              <a:t>Changing patterns of vector disease</a:t>
            </a:r>
          </a:p>
          <a:p>
            <a:r>
              <a:rPr lang="en-GB" dirty="0" smtClean="0"/>
              <a:t>Water &amp; sanitation</a:t>
            </a:r>
          </a:p>
          <a:p>
            <a:r>
              <a:rPr lang="en-GB" dirty="0" smtClean="0"/>
              <a:t>Food</a:t>
            </a:r>
          </a:p>
          <a:p>
            <a:r>
              <a:rPr lang="en-GB" dirty="0" smtClean="0"/>
              <a:t>Shelter</a:t>
            </a:r>
          </a:p>
          <a:p>
            <a:r>
              <a:rPr lang="en-GB" dirty="0" smtClean="0"/>
              <a:t>Extreme events</a:t>
            </a:r>
          </a:p>
          <a:p>
            <a:r>
              <a:rPr lang="en-GB" dirty="0" smtClean="0"/>
              <a:t>Population and migration</a:t>
            </a:r>
            <a:endParaRPr lang="en-GB" dirty="0"/>
          </a:p>
        </p:txBody>
      </p:sp>
      <p:pic>
        <p:nvPicPr>
          <p:cNvPr id="17410" name="Picture 2" descr="http://marrickvillegreens.files.wordpress.com/2009/05/cracked-earth-smaller-for-email.jpg"/>
          <p:cNvPicPr>
            <a:picLocks noChangeAspect="1" noChangeArrowheads="1"/>
          </p:cNvPicPr>
          <p:nvPr/>
        </p:nvPicPr>
        <p:blipFill>
          <a:blip r:embed="rId3" cstate="print"/>
          <a:srcRect/>
          <a:stretch>
            <a:fillRect/>
          </a:stretch>
        </p:blipFill>
        <p:spPr bwMode="auto">
          <a:xfrm>
            <a:off x="6372200" y="4005064"/>
            <a:ext cx="2021948" cy="2103142"/>
          </a:xfrm>
          <a:prstGeom prst="rect">
            <a:avLst/>
          </a:prstGeom>
          <a:noFill/>
        </p:spPr>
      </p:pic>
    </p:spTree>
    <p:extLst>
      <p:ext uri="{BB962C8B-B14F-4D97-AF65-F5344CB8AC3E}">
        <p14:creationId xmlns:p14="http://schemas.microsoft.com/office/powerpoint/2010/main" val="3555343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relationship is disproportional…</a:t>
            </a:r>
            <a:endParaRPr lang="en-GB" dirty="0"/>
          </a:p>
        </p:txBody>
      </p:sp>
      <p:sp>
        <p:nvSpPr>
          <p:cNvPr id="3" name="Content Placeholder 2"/>
          <p:cNvSpPr>
            <a:spLocks noGrp="1"/>
          </p:cNvSpPr>
          <p:nvPr>
            <p:ph idx="1"/>
          </p:nvPr>
        </p:nvSpPr>
        <p:spPr/>
        <p:txBody>
          <a:bodyPr>
            <a:normAutofit fontScale="92500" lnSpcReduction="10000"/>
          </a:bodyPr>
          <a:lstStyle/>
          <a:p>
            <a:endParaRPr lang="en-GB" dirty="0" smtClean="0"/>
          </a:p>
          <a:p>
            <a:r>
              <a:rPr lang="en-GB" dirty="0" smtClean="0"/>
              <a:t>Climate change effects on health will exacerbate inequities between rich and poor</a:t>
            </a:r>
          </a:p>
          <a:p>
            <a:pPr marL="0" indent="0">
              <a:buNone/>
            </a:pPr>
            <a:endParaRPr lang="en-GB" dirty="0" smtClean="0"/>
          </a:p>
          <a:p>
            <a:r>
              <a:rPr lang="en-GB" dirty="0" smtClean="0"/>
              <a:t>First world countries account for 90% of the worlds carbon emissions</a:t>
            </a:r>
          </a:p>
          <a:p>
            <a:pPr marL="0" indent="0">
              <a:buNone/>
            </a:pPr>
            <a:endParaRPr lang="en-GB" dirty="0" smtClean="0"/>
          </a:p>
          <a:p>
            <a:r>
              <a:rPr lang="en-GB" dirty="0" smtClean="0"/>
              <a:t>Third world countries will be most affected by poor health caused as a result</a:t>
            </a:r>
            <a:endParaRPr lang="en-GB" dirty="0"/>
          </a:p>
        </p:txBody>
      </p:sp>
    </p:spTree>
    <p:extLst>
      <p:ext uri="{BB962C8B-B14F-4D97-AF65-F5344CB8AC3E}">
        <p14:creationId xmlns:p14="http://schemas.microsoft.com/office/powerpoint/2010/main" val="1875524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8638" y="166688"/>
            <a:ext cx="8086725" cy="652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0236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Closer to home...</a:t>
            </a:r>
            <a:endParaRPr lang="en-GB" b="1" dirty="0"/>
          </a:p>
        </p:txBody>
      </p:sp>
      <p:sp>
        <p:nvSpPr>
          <p:cNvPr id="3" name="Content Placeholder 2"/>
          <p:cNvSpPr>
            <a:spLocks noGrp="1"/>
          </p:cNvSpPr>
          <p:nvPr>
            <p:ph idx="1"/>
          </p:nvPr>
        </p:nvSpPr>
        <p:spPr/>
        <p:txBody>
          <a:bodyPr/>
          <a:lstStyle/>
          <a:p>
            <a:endParaRPr lang="en-GB" dirty="0"/>
          </a:p>
        </p:txBody>
      </p:sp>
      <p:pic>
        <p:nvPicPr>
          <p:cNvPr id="21506" name="Picture 2" descr="http://www.adamsmith.org/images/stories/NHS.jpg"/>
          <p:cNvPicPr>
            <a:picLocks noChangeAspect="1" noChangeArrowheads="1"/>
          </p:cNvPicPr>
          <p:nvPr/>
        </p:nvPicPr>
        <p:blipFill>
          <a:blip r:embed="rId2" cstate="print"/>
          <a:srcRect/>
          <a:stretch>
            <a:fillRect/>
          </a:stretch>
        </p:blipFill>
        <p:spPr bwMode="auto">
          <a:xfrm>
            <a:off x="1403648" y="2348880"/>
            <a:ext cx="6715125" cy="272415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Global warming and the NHS</a:t>
            </a:r>
            <a:endParaRPr lang="en-GB" dirty="0"/>
          </a:p>
        </p:txBody>
      </p:sp>
      <p:sp>
        <p:nvSpPr>
          <p:cNvPr id="3" name="Content Placeholder 2"/>
          <p:cNvSpPr>
            <a:spLocks noGrp="1"/>
          </p:cNvSpPr>
          <p:nvPr>
            <p:ph idx="1"/>
          </p:nvPr>
        </p:nvSpPr>
        <p:spPr/>
        <p:txBody>
          <a:bodyPr>
            <a:normAutofit/>
          </a:bodyPr>
          <a:lstStyle/>
          <a:p>
            <a:endParaRPr lang="en-GB" dirty="0" smtClean="0"/>
          </a:p>
          <a:p>
            <a:r>
              <a:rPr lang="en-GB" dirty="0" smtClean="0"/>
              <a:t>The NHS is responsible for the admission of 18 million tonnes of CO2 every year</a:t>
            </a:r>
          </a:p>
          <a:p>
            <a:r>
              <a:rPr lang="en-GB" dirty="0" smtClean="0"/>
              <a:t>That is 40% of public sector emissions in the UK!</a:t>
            </a:r>
          </a:p>
          <a:p>
            <a:r>
              <a:rPr lang="en-GB" dirty="0" smtClean="0"/>
              <a:t>Not just heating and lighting</a:t>
            </a:r>
          </a:p>
          <a:p>
            <a:r>
              <a:rPr lang="en-GB" dirty="0" smtClean="0"/>
              <a:t>Pharmaceutical manufacture makes up 20% of total emissions</a:t>
            </a:r>
          </a:p>
          <a:p>
            <a:endParaRPr lang="en-GB" dirty="0" smtClean="0"/>
          </a:p>
          <a:p>
            <a:endParaRPr lang="en-GB" dirty="0" smtClean="0"/>
          </a:p>
          <a:p>
            <a:endParaRPr lang="en-GB" dirty="0"/>
          </a:p>
        </p:txBody>
      </p:sp>
    </p:spTree>
    <p:extLst>
      <p:ext uri="{BB962C8B-B14F-4D97-AF65-F5344CB8AC3E}">
        <p14:creationId xmlns:p14="http://schemas.microsoft.com/office/powerpoint/2010/main" val="1912420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Cutting emissions in the NHS</a:t>
            </a:r>
            <a:endParaRPr lang="en-GB" dirty="0"/>
          </a:p>
        </p:txBody>
      </p:sp>
      <p:sp>
        <p:nvSpPr>
          <p:cNvPr id="3" name="Content Placeholder 2"/>
          <p:cNvSpPr>
            <a:spLocks noGrp="1"/>
          </p:cNvSpPr>
          <p:nvPr>
            <p:ph idx="1"/>
          </p:nvPr>
        </p:nvSpPr>
        <p:spPr/>
        <p:txBody>
          <a:bodyPr/>
          <a:lstStyle/>
          <a:p>
            <a:r>
              <a:rPr lang="en-GB" dirty="0" smtClean="0"/>
              <a:t>Carbon reduction strategy to reduce carbon emissions by 80% over the next 30 years.</a:t>
            </a:r>
          </a:p>
          <a:p>
            <a:pPr>
              <a:buNone/>
            </a:pPr>
            <a:endParaRPr lang="en-GB" dirty="0" smtClean="0"/>
          </a:p>
          <a:p>
            <a:r>
              <a:rPr lang="en-GB" dirty="0" smtClean="0"/>
              <a:t>Push to make environmental sustainability as important as financial sustainability.</a:t>
            </a:r>
          </a:p>
          <a:p>
            <a:endParaRPr lang="en-GB" dirty="0"/>
          </a:p>
        </p:txBody>
      </p:sp>
      <p:pic>
        <p:nvPicPr>
          <p:cNvPr id="1026" name="Picture 2" descr="http://us.123rf.com/400wm/400/400/media4dltd/media4dltd0906/media4dltd090600088/4992603-environmental-sign-with-globe-showing-europe-uk-and-africa-in-green-on-white-background.jpg"/>
          <p:cNvPicPr>
            <a:picLocks noChangeAspect="1" noChangeArrowheads="1"/>
          </p:cNvPicPr>
          <p:nvPr/>
        </p:nvPicPr>
        <p:blipFill>
          <a:blip r:embed="rId2" cstate="print"/>
          <a:srcRect/>
          <a:stretch>
            <a:fillRect/>
          </a:stretch>
        </p:blipFill>
        <p:spPr bwMode="auto">
          <a:xfrm>
            <a:off x="1115616" y="4509120"/>
            <a:ext cx="1872208" cy="1872208"/>
          </a:xfrm>
          <a:prstGeom prst="rect">
            <a:avLst/>
          </a:prstGeom>
          <a:noFill/>
        </p:spPr>
      </p:pic>
      <p:sp>
        <p:nvSpPr>
          <p:cNvPr id="5" name="TextBox 4"/>
          <p:cNvSpPr txBox="1"/>
          <p:nvPr/>
        </p:nvSpPr>
        <p:spPr>
          <a:xfrm>
            <a:off x="3779912" y="4653136"/>
            <a:ext cx="2232248" cy="1446550"/>
          </a:xfrm>
          <a:prstGeom prst="rect">
            <a:avLst/>
          </a:prstGeom>
          <a:noFill/>
        </p:spPr>
        <p:txBody>
          <a:bodyPr wrap="square" rtlCol="0">
            <a:spAutoFit/>
          </a:bodyPr>
          <a:lstStyle/>
          <a:p>
            <a:r>
              <a:rPr lang="en-GB" sz="8800" dirty="0" smtClean="0"/>
              <a:t>=</a:t>
            </a:r>
            <a:endParaRPr lang="en-GB" sz="8800" dirty="0"/>
          </a:p>
        </p:txBody>
      </p:sp>
      <p:pic>
        <p:nvPicPr>
          <p:cNvPr id="1028" name="Picture 4" descr="http://www.vee24.com/media/25172/finance.jpg"/>
          <p:cNvPicPr>
            <a:picLocks noChangeAspect="1" noChangeArrowheads="1"/>
          </p:cNvPicPr>
          <p:nvPr/>
        </p:nvPicPr>
        <p:blipFill>
          <a:blip r:embed="rId3" cstate="print"/>
          <a:srcRect/>
          <a:stretch>
            <a:fillRect/>
          </a:stretch>
        </p:blipFill>
        <p:spPr bwMode="auto">
          <a:xfrm>
            <a:off x="5292080" y="4437112"/>
            <a:ext cx="2016224" cy="2016225"/>
          </a:xfrm>
          <a:prstGeom prst="rect">
            <a:avLst/>
          </a:prstGeom>
          <a:noFill/>
        </p:spPr>
      </p:pic>
    </p:spTree>
    <p:extLst>
      <p:ext uri="{BB962C8B-B14F-4D97-AF65-F5344CB8AC3E}">
        <p14:creationId xmlns:p14="http://schemas.microsoft.com/office/powerpoint/2010/main" val="1764035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748</Words>
  <Application>Microsoft Office PowerPoint</Application>
  <PresentationFormat>On-screen Show (4:3)</PresentationFormat>
  <Paragraphs>135</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Sustainable Healthcare</vt:lpstr>
      <vt:lpstr>Overview</vt:lpstr>
      <vt:lpstr>Why should I care about climate change? ...I want to be a doctor!</vt:lpstr>
      <vt:lpstr>Global warming affects Global health</vt:lpstr>
      <vt:lpstr>The relationship is disproportional…</vt:lpstr>
      <vt:lpstr>PowerPoint Presentation</vt:lpstr>
      <vt:lpstr>Closer to home...</vt:lpstr>
      <vt:lpstr>Global warming and the NHS</vt:lpstr>
      <vt:lpstr>Cutting emissions in the NHS</vt:lpstr>
      <vt:lpstr>What can the NHS do to meet these targets?</vt:lpstr>
      <vt:lpstr>Can the NHS set a good example to the rest of the UK?</vt:lpstr>
      <vt:lpstr>Sustainable Specialities</vt:lpstr>
      <vt:lpstr>Conserving water in haemodialysis</vt:lpstr>
      <vt:lpstr>Will ophthalmology be the next green specialty?</vt:lpstr>
      <vt:lpstr>What can medical students do?</vt:lpstr>
      <vt:lpstr>Any Questions?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Healthcare</dc:title>
  <dc:creator>Eleanor</dc:creator>
  <cp:lastModifiedBy>Eleanor</cp:lastModifiedBy>
  <cp:revision>35</cp:revision>
  <dcterms:created xsi:type="dcterms:W3CDTF">2013-02-07T14:20:17Z</dcterms:created>
  <dcterms:modified xsi:type="dcterms:W3CDTF">2013-03-04T18:13:45Z</dcterms:modified>
</cp:coreProperties>
</file>