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275213" cy="21383625"/>
  <p:notesSz cx="6858000" cy="9144000"/>
  <p:defaultTex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40" d="100"/>
          <a:sy n="40" d="100"/>
        </p:scale>
        <p:origin x="-288" y="240"/>
      </p:cViewPr>
      <p:guideLst>
        <p:guide orient="horz" pos="6735"/>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image" Target="../media/image1.emf"/><Relationship Id="rId2"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smtClean="0"/>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06C004-599D-4A78-9557-D8EBC89B39EE}"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175400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6C004-599D-4A78-9557-D8EBC89B39EE}"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237943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6C004-599D-4A78-9557-D8EBC89B39EE}"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254755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6C004-599D-4A78-9557-D8EBC89B39EE}"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196133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smtClean="0"/>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6C004-599D-4A78-9557-D8EBC89B39EE}"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102300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06C004-599D-4A78-9557-D8EBC89B39EE}" type="datetimeFigureOut">
              <a:rPr lang="en-GB" smtClean="0"/>
              <a:t>05/06/2014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419535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smtClean="0"/>
              <a:t>Click to 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smtClean="0"/>
              <a:t>Click to 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06C004-599D-4A78-9557-D8EBC89B39EE}" type="datetimeFigureOut">
              <a:rPr lang="en-GB" smtClean="0"/>
              <a:t>05/06/2014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207385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06C004-599D-4A78-9557-D8EBC89B39EE}" type="datetimeFigureOut">
              <a:rPr lang="en-GB" smtClean="0"/>
              <a:t>05/06/2014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419587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6C004-599D-4A78-9557-D8EBC89B39EE}" type="datetimeFigureOut">
              <a:rPr lang="en-GB" smtClean="0"/>
              <a:t>05/06/2014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242822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smtClean="0"/>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6C004-599D-4A78-9557-D8EBC89B39EE}" type="datetimeFigureOut">
              <a:rPr lang="en-GB" smtClean="0"/>
              <a:t>05/06/2014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105215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smtClean="0"/>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6C004-599D-4A78-9557-D8EBC89B39EE}" type="datetimeFigureOut">
              <a:rPr lang="en-GB" smtClean="0"/>
              <a:t>05/06/2014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35B880-B1B9-474C-A497-1B3AEE670503}" type="slidenum">
              <a:rPr lang="en-GB" smtClean="0"/>
              <a:t>‹#›</a:t>
            </a:fld>
            <a:endParaRPr lang="en-GB"/>
          </a:p>
        </p:txBody>
      </p:sp>
    </p:spTree>
    <p:extLst>
      <p:ext uri="{BB962C8B-B14F-4D97-AF65-F5344CB8AC3E}">
        <p14:creationId xmlns:p14="http://schemas.microsoft.com/office/powerpoint/2010/main" val="3855901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3E06C004-599D-4A78-9557-D8EBC89B39EE}" type="datetimeFigureOut">
              <a:rPr lang="en-GB" smtClean="0"/>
              <a:t>05/06/2014</a:t>
            </a:fld>
            <a:endParaRPr lang="en-GB"/>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2F35B880-B1B9-474C-A497-1B3AEE670503}" type="slidenum">
              <a:rPr lang="en-GB" smtClean="0"/>
              <a:t>‹#›</a:t>
            </a:fld>
            <a:endParaRPr lang="en-GB"/>
          </a:p>
        </p:txBody>
      </p:sp>
    </p:spTree>
    <p:extLst>
      <p:ext uri="{BB962C8B-B14F-4D97-AF65-F5344CB8AC3E}">
        <p14:creationId xmlns:p14="http://schemas.microsoft.com/office/powerpoint/2010/main" val="14538748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oleObject" Target="../embeddings/oleObject3.bin"/><Relationship Id="rId12" Type="http://schemas.openxmlformats.org/officeDocument/2006/relationships/package" Target="../embeddings/Microsoft_Word_Document3.docx"/><Relationship Id="rId13" Type="http://schemas.openxmlformats.org/officeDocument/2006/relationships/image" Target="../media/image3.emf"/><Relationship Id="rId14" Type="http://schemas.openxmlformats.org/officeDocument/2006/relationships/oleObject" Target="../embeddings/oleObject4.bin"/><Relationship Id="rId15" Type="http://schemas.openxmlformats.org/officeDocument/2006/relationships/package" Target="../embeddings/Microsoft_Word_Document4.docx"/><Relationship Id="rId16" Type="http://schemas.openxmlformats.org/officeDocument/2006/relationships/image" Target="../media/image4.emf"/><Relationship Id="rId17"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oleObject" Target="../embeddings/oleObject1.bin"/><Relationship Id="rId6" Type="http://schemas.openxmlformats.org/officeDocument/2006/relationships/package" Target="../embeddings/Microsoft_Word_Document1.docx"/><Relationship Id="rId7" Type="http://schemas.openxmlformats.org/officeDocument/2006/relationships/image" Target="../media/image1.emf"/><Relationship Id="rId8" Type="http://schemas.openxmlformats.org/officeDocument/2006/relationships/oleObject" Target="../embeddings/oleObject2.bin"/><Relationship Id="rId9" Type="http://schemas.openxmlformats.org/officeDocument/2006/relationships/package" Target="../embeddings/Microsoft_Word_Document2.docx"/><Relationship Id="rId10"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6730" y="2882554"/>
            <a:ext cx="9720000" cy="14804049"/>
          </a:xfrm>
          <a:prstGeom prst="rect">
            <a:avLst/>
          </a:prstGeom>
          <a:noFill/>
        </p:spPr>
        <p:txBody>
          <a:bodyPr wrap="square" rtlCol="0">
            <a:spAutoFit/>
          </a:bodyPr>
          <a:lstStyle/>
          <a:p>
            <a:pPr algn="just"/>
            <a:r>
              <a:rPr lang="en-GB" sz="3600" u="sng" dirty="0"/>
              <a:t>Introduction</a:t>
            </a:r>
          </a:p>
          <a:p>
            <a:pPr algn="just"/>
            <a:r>
              <a:rPr lang="en-GB" sz="2800" dirty="0"/>
              <a:t>The NHS in England is estimated to be responsible for the emission of approximately 21 million tonnes of carbon dioxide equivalents per </a:t>
            </a:r>
            <a:r>
              <a:rPr lang="en-GB" sz="2800" dirty="0" smtClean="0"/>
              <a:t>annum. </a:t>
            </a:r>
            <a:r>
              <a:rPr lang="en-GB" sz="2800" dirty="0"/>
              <a:t>In order to meet the targets set by the 2008 Climate Change Act, every sector </a:t>
            </a:r>
            <a:r>
              <a:rPr lang="en-GB" sz="2800" dirty="0" smtClean="0"/>
              <a:t>of </a:t>
            </a:r>
            <a:r>
              <a:rPr lang="en-GB" sz="2800" dirty="0"/>
              <a:t>the </a:t>
            </a:r>
            <a:r>
              <a:rPr lang="en-GB" sz="2800" dirty="0" smtClean="0"/>
              <a:t>NHS will </a:t>
            </a:r>
            <a:r>
              <a:rPr lang="en-GB" sz="2800" dirty="0"/>
              <a:t>have to deliver substantial carbon savings. </a:t>
            </a:r>
            <a:endParaRPr lang="en-GB" sz="2800" dirty="0" smtClean="0"/>
          </a:p>
          <a:p>
            <a:pPr algn="just"/>
            <a:endParaRPr lang="en-GB" sz="2800" dirty="0"/>
          </a:p>
          <a:p>
            <a:pPr algn="just"/>
            <a:r>
              <a:rPr lang="en-GB" sz="2800" dirty="0" smtClean="0"/>
              <a:t>Guidance states that </a:t>
            </a:r>
            <a:r>
              <a:rPr lang="en-GB" sz="2800" dirty="0"/>
              <a:t>long lasting injections (LAIs) </a:t>
            </a:r>
            <a:r>
              <a:rPr lang="en-GB" sz="2800" dirty="0" smtClean="0"/>
              <a:t>of antipsychotic medication should be given at their maximum possible interval to minimise pain to patient, but current evidence suggests that for </a:t>
            </a:r>
            <a:r>
              <a:rPr lang="en-GB" sz="2800" dirty="0" err="1" smtClean="0"/>
              <a:t>Flupentixol</a:t>
            </a:r>
            <a:r>
              <a:rPr lang="en-GB" sz="2800" dirty="0" smtClean="0"/>
              <a:t> (antipsychotic) this guidance is not followed. It can be given every 5 weeks but the national average is 2 weekly. Evidence also suggests that </a:t>
            </a:r>
            <a:r>
              <a:rPr lang="en-GB" sz="2800" dirty="0"/>
              <a:t>no clinical improvement </a:t>
            </a:r>
            <a:r>
              <a:rPr lang="en-GB" sz="2800" dirty="0" smtClean="0"/>
              <a:t>is gained from </a:t>
            </a:r>
            <a:r>
              <a:rPr lang="en-GB" sz="2800" dirty="0" err="1" smtClean="0"/>
              <a:t>Flupentixol</a:t>
            </a:r>
            <a:r>
              <a:rPr lang="en-GB" sz="2800" dirty="0" smtClean="0"/>
              <a:t> doses </a:t>
            </a:r>
            <a:r>
              <a:rPr lang="en-GB" sz="2800" dirty="0"/>
              <a:t>higher than 50mg every 4 </a:t>
            </a:r>
            <a:r>
              <a:rPr lang="en-GB" sz="2800" dirty="0" smtClean="0"/>
              <a:t>weeks. However, the national average dose is 60mg per week.</a:t>
            </a:r>
          </a:p>
          <a:p>
            <a:pPr algn="just"/>
            <a:endParaRPr lang="en-GB" sz="2800" dirty="0" smtClean="0"/>
          </a:p>
          <a:p>
            <a:pPr algn="just"/>
            <a:r>
              <a:rPr lang="en-GB" sz="3600" u="sng" dirty="0" smtClean="0"/>
              <a:t>Aims</a:t>
            </a:r>
          </a:p>
          <a:p>
            <a:pPr algn="just"/>
            <a:r>
              <a:rPr lang="en-GB" sz="2800" dirty="0"/>
              <a:t>This paper </a:t>
            </a:r>
            <a:r>
              <a:rPr lang="en-GB" sz="2800" dirty="0" smtClean="0"/>
              <a:t>examines the economic and environmental costs associated with LAIs of </a:t>
            </a:r>
            <a:r>
              <a:rPr lang="en-GB" sz="2800" dirty="0" err="1"/>
              <a:t>Flupentixol</a:t>
            </a:r>
            <a:r>
              <a:rPr lang="en-GB" sz="2800" dirty="0"/>
              <a:t> </a:t>
            </a:r>
            <a:r>
              <a:rPr lang="en-GB" sz="2800" dirty="0" err="1"/>
              <a:t>Decanoate</a:t>
            </a:r>
            <a:r>
              <a:rPr lang="en-GB" sz="2800" dirty="0"/>
              <a:t>. </a:t>
            </a:r>
          </a:p>
          <a:p>
            <a:pPr algn="just"/>
            <a:endParaRPr lang="en-GB" sz="3600" u="sng" dirty="0" smtClean="0"/>
          </a:p>
          <a:p>
            <a:pPr algn="just"/>
            <a:r>
              <a:rPr lang="en-GB" sz="3600" u="sng" dirty="0" smtClean="0"/>
              <a:t>Methods</a:t>
            </a:r>
          </a:p>
          <a:p>
            <a:pPr algn="just"/>
            <a:r>
              <a:rPr lang="en-GB" sz="2800" dirty="0"/>
              <a:t>This retrospective service analysis examines the prescribing regime for </a:t>
            </a:r>
            <a:r>
              <a:rPr lang="en-GB" sz="2800" dirty="0" err="1"/>
              <a:t>Flupentixol</a:t>
            </a:r>
            <a:r>
              <a:rPr lang="en-GB" sz="2800" dirty="0"/>
              <a:t> </a:t>
            </a:r>
            <a:r>
              <a:rPr lang="en-GB" sz="2800" dirty="0" err="1"/>
              <a:t>Decanoate</a:t>
            </a:r>
            <a:r>
              <a:rPr lang="en-GB" sz="2800" dirty="0"/>
              <a:t> at the Oxford Health NHS Foundation Trust in England and then extrapolates the results to a national level. </a:t>
            </a:r>
            <a:r>
              <a:rPr lang="en-GB" sz="2800" dirty="0" smtClean="0"/>
              <a:t>It compares the costs of current practice versus costs if guidance were adhered. </a:t>
            </a:r>
            <a:r>
              <a:rPr lang="en-GB" sz="2800" dirty="0"/>
              <a:t>This is a component or bottom-up analysis based upon the collection of patient-level activity data. The assumption is that the results from the Oxford Health NHS Foundation Trust are typical of English prescribing </a:t>
            </a:r>
            <a:r>
              <a:rPr lang="en-GB" sz="2800" dirty="0" smtClean="0"/>
              <a:t>practices. The national cost for </a:t>
            </a:r>
            <a:r>
              <a:rPr lang="en-GB" sz="2800" dirty="0" err="1" smtClean="0"/>
              <a:t>Flupentixol</a:t>
            </a:r>
            <a:r>
              <a:rPr lang="en-GB" sz="2800" dirty="0" smtClean="0"/>
              <a:t> was available and was used instead </a:t>
            </a:r>
            <a:r>
              <a:rPr lang="en-GB" sz="2800" smtClean="0"/>
              <a:t>of the local </a:t>
            </a:r>
            <a:r>
              <a:rPr lang="en-GB" sz="2800" dirty="0" smtClean="0"/>
              <a:t>figure. The </a:t>
            </a:r>
            <a:r>
              <a:rPr lang="en-GB" sz="2800" dirty="0"/>
              <a:t>prescription details of </a:t>
            </a:r>
            <a:r>
              <a:rPr lang="en-GB" sz="2800" dirty="0" smtClean="0"/>
              <a:t>28 </a:t>
            </a:r>
            <a:r>
              <a:rPr lang="en-GB" sz="2800" dirty="0"/>
              <a:t>patients receiving </a:t>
            </a:r>
            <a:r>
              <a:rPr lang="en-GB" sz="2800" dirty="0" err="1"/>
              <a:t>Flupentixol</a:t>
            </a:r>
            <a:r>
              <a:rPr lang="en-GB" sz="2800" dirty="0"/>
              <a:t> </a:t>
            </a:r>
            <a:r>
              <a:rPr lang="en-GB" sz="2800" dirty="0" smtClean="0"/>
              <a:t>were </a:t>
            </a:r>
            <a:r>
              <a:rPr lang="en-GB" sz="2800" dirty="0"/>
              <a:t>collated from pharmacy records during December 2013. </a:t>
            </a:r>
          </a:p>
        </p:txBody>
      </p:sp>
      <p:sp>
        <p:nvSpPr>
          <p:cNvPr id="22" name="TextBox 21"/>
          <p:cNvSpPr txBox="1"/>
          <p:nvPr/>
        </p:nvSpPr>
        <p:spPr>
          <a:xfrm>
            <a:off x="9906519" y="2882554"/>
            <a:ext cx="10024023" cy="3231654"/>
          </a:xfrm>
          <a:prstGeom prst="rect">
            <a:avLst/>
          </a:prstGeom>
          <a:noFill/>
        </p:spPr>
        <p:txBody>
          <a:bodyPr wrap="square" rtlCol="0">
            <a:spAutoFit/>
          </a:bodyPr>
          <a:lstStyle/>
          <a:p>
            <a:pPr algn="just"/>
            <a:r>
              <a:rPr lang="en-GB" sz="3600" u="sng" dirty="0" smtClean="0"/>
              <a:t>Results - local</a:t>
            </a:r>
          </a:p>
          <a:p>
            <a:pPr algn="just"/>
            <a:r>
              <a:rPr lang="en-US" sz="2800" dirty="0" smtClean="0"/>
              <a:t>Hot</a:t>
            </a:r>
            <a:r>
              <a:rPr lang="en-US" sz="2800" dirty="0"/>
              <a:t>-spot analysis reveals that the dominant financial cost and carbon burden are associated with the appointment; that is providing, staffing, maintaining and provisioning the infrastructure in which the LAI is administered. Medication is ranked in second place but is responsible for only 13/14% of the overall burden while medical consumables and travel are insignificant costs and burdens.</a:t>
            </a:r>
            <a:endParaRPr lang="en-GB" sz="2800" dirty="0"/>
          </a:p>
        </p:txBody>
      </p:sp>
      <p:sp>
        <p:nvSpPr>
          <p:cNvPr id="23" name="TextBox 22"/>
          <p:cNvSpPr txBox="1"/>
          <p:nvPr/>
        </p:nvSpPr>
        <p:spPr>
          <a:xfrm>
            <a:off x="20555213" y="13771346"/>
            <a:ext cx="9720000" cy="6247865"/>
          </a:xfrm>
          <a:prstGeom prst="rect">
            <a:avLst/>
          </a:prstGeom>
          <a:noFill/>
        </p:spPr>
        <p:txBody>
          <a:bodyPr wrap="square" rtlCol="0">
            <a:spAutoFit/>
          </a:bodyPr>
          <a:lstStyle/>
          <a:p>
            <a:pPr algn="just"/>
            <a:r>
              <a:rPr lang="en-GB" sz="3600" u="sng" dirty="0" smtClean="0"/>
              <a:t>Conclusions</a:t>
            </a:r>
            <a:endParaRPr lang="en-GB" sz="3600" dirty="0" smtClean="0"/>
          </a:p>
          <a:p>
            <a:pPr algn="just"/>
            <a:r>
              <a:rPr lang="en-GB" sz="2800" dirty="0"/>
              <a:t>There are two </a:t>
            </a:r>
            <a:r>
              <a:rPr lang="en-GB" sz="2800" dirty="0" smtClean="0"/>
              <a:t>issues that </a:t>
            </a:r>
            <a:r>
              <a:rPr lang="en-GB" sz="2800" dirty="0"/>
              <a:t>lead to </a:t>
            </a:r>
            <a:r>
              <a:rPr lang="en-GB" sz="2800" dirty="0" smtClean="0"/>
              <a:t>unnecessary </a:t>
            </a:r>
            <a:r>
              <a:rPr lang="en-GB" sz="2800" dirty="0"/>
              <a:t>costs. The prescribing of medication at doses higher than evidence suggests is beneficial and the administration of the LAI in shorter intervals than is necessary. These issues lead to unnecessary impacts in three domains: environmental, economic and </a:t>
            </a:r>
            <a:r>
              <a:rPr lang="en-GB" sz="2800" dirty="0" smtClean="0"/>
              <a:t>social. The </a:t>
            </a:r>
            <a:r>
              <a:rPr lang="en-GB" sz="2800" dirty="0"/>
              <a:t>environmental and economic costs have been outlined, but the social costs are also significant and include time spent by the patient attending unnecessary appointments and over-medication leading to disabling physical side effects. These three domains constitute the triple bottom line of </a:t>
            </a:r>
            <a:r>
              <a:rPr lang="en-GB" sz="2800" dirty="0" smtClean="0"/>
              <a:t>sustainability assessment</a:t>
            </a:r>
            <a:r>
              <a:rPr lang="en-GB" sz="2800" dirty="0" smtClean="0"/>
              <a:t> and </a:t>
            </a:r>
            <a:r>
              <a:rPr lang="en-GB" sz="2800" dirty="0" smtClean="0"/>
              <a:t>define </a:t>
            </a:r>
            <a:r>
              <a:rPr lang="en-GB" sz="2800" dirty="0"/>
              <a:t>the broader impacts of any intervention </a:t>
            </a:r>
            <a:r>
              <a:rPr lang="en-GB" sz="2800" dirty="0" smtClean="0"/>
              <a:t>in </a:t>
            </a:r>
            <a:r>
              <a:rPr lang="en-GB" sz="2800" dirty="0"/>
              <a:t>health care. Here we can see the potential benefits that can be achieved across these domains if best practice is adopted</a:t>
            </a:r>
            <a:r>
              <a:rPr lang="en-GB" sz="2800" dirty="0" smtClean="0"/>
              <a:t>.</a:t>
            </a:r>
            <a:endParaRPr lang="en-GB" sz="2800" dirty="0"/>
          </a:p>
        </p:txBody>
      </p:sp>
      <p:sp>
        <p:nvSpPr>
          <p:cNvPr id="28" name="TextBox 27"/>
          <p:cNvSpPr txBox="1"/>
          <p:nvPr/>
        </p:nvSpPr>
        <p:spPr>
          <a:xfrm>
            <a:off x="9861273" y="6522690"/>
            <a:ext cx="9951765" cy="954107"/>
          </a:xfrm>
          <a:prstGeom prst="rect">
            <a:avLst/>
          </a:prstGeom>
          <a:noFill/>
        </p:spPr>
        <p:txBody>
          <a:bodyPr wrap="square" rtlCol="0">
            <a:spAutoFit/>
          </a:bodyPr>
          <a:lstStyle/>
          <a:p>
            <a:r>
              <a:rPr lang="en-GB" sz="2800" dirty="0"/>
              <a:t>Table </a:t>
            </a:r>
            <a:r>
              <a:rPr lang="en-GB" sz="2800" dirty="0" smtClean="0"/>
              <a:t>1. </a:t>
            </a:r>
            <a:r>
              <a:rPr lang="en-GB" sz="2800" dirty="0"/>
              <a:t>Economic and environmental costs of </a:t>
            </a:r>
            <a:r>
              <a:rPr lang="en-GB" sz="2800" dirty="0" err="1"/>
              <a:t>Flupentixol</a:t>
            </a:r>
            <a:r>
              <a:rPr lang="en-GB" sz="2800" dirty="0"/>
              <a:t> </a:t>
            </a:r>
            <a:r>
              <a:rPr lang="en-GB" sz="2800" dirty="0" err="1"/>
              <a:t>Decanoate</a:t>
            </a:r>
            <a:r>
              <a:rPr lang="en-GB" sz="2800" dirty="0"/>
              <a:t> per month for Oxford Health NHS Foundation Trust </a:t>
            </a:r>
          </a:p>
        </p:txBody>
      </p:sp>
      <p:sp>
        <p:nvSpPr>
          <p:cNvPr id="31" name="TextBox 30"/>
          <p:cNvSpPr txBox="1"/>
          <p:nvPr/>
        </p:nvSpPr>
        <p:spPr>
          <a:xfrm>
            <a:off x="9906519" y="15827947"/>
            <a:ext cx="10192285" cy="954107"/>
          </a:xfrm>
          <a:prstGeom prst="rect">
            <a:avLst/>
          </a:prstGeom>
          <a:noFill/>
        </p:spPr>
        <p:txBody>
          <a:bodyPr wrap="square" rtlCol="0">
            <a:spAutoFit/>
          </a:bodyPr>
          <a:lstStyle/>
          <a:p>
            <a:r>
              <a:rPr lang="en-GB" sz="2800" dirty="0"/>
              <a:t>Table </a:t>
            </a:r>
            <a:r>
              <a:rPr lang="en-GB" sz="2800" dirty="0" smtClean="0"/>
              <a:t>2. </a:t>
            </a:r>
            <a:r>
              <a:rPr lang="en-GB" sz="2800" dirty="0"/>
              <a:t>Economic and environmental costs of </a:t>
            </a:r>
            <a:r>
              <a:rPr lang="en-GB" sz="2800" dirty="0" err="1"/>
              <a:t>Flupentixol</a:t>
            </a:r>
            <a:r>
              <a:rPr lang="en-GB" sz="2800" dirty="0"/>
              <a:t> </a:t>
            </a:r>
            <a:r>
              <a:rPr lang="en-GB" sz="2800" dirty="0" err="1"/>
              <a:t>Decanoate</a:t>
            </a:r>
            <a:r>
              <a:rPr lang="en-GB" sz="2800" dirty="0"/>
              <a:t> per year for England</a:t>
            </a:r>
          </a:p>
        </p:txBody>
      </p:sp>
      <p:sp>
        <p:nvSpPr>
          <p:cNvPr id="35" name="TextBox 34"/>
          <p:cNvSpPr txBox="1"/>
          <p:nvPr/>
        </p:nvSpPr>
        <p:spPr>
          <a:xfrm>
            <a:off x="20352817" y="3004054"/>
            <a:ext cx="9374680" cy="954107"/>
          </a:xfrm>
          <a:prstGeom prst="rect">
            <a:avLst/>
          </a:prstGeom>
          <a:noFill/>
        </p:spPr>
        <p:txBody>
          <a:bodyPr wrap="square" rtlCol="0">
            <a:spAutoFit/>
          </a:bodyPr>
          <a:lstStyle/>
          <a:p>
            <a:r>
              <a:rPr lang="en-GB" sz="2800" dirty="0" smtClean="0"/>
              <a:t>Table 3. Carbon footprint savings that could be achieved by increasing interval of LAI from 2 weeks to 5 weeks</a:t>
            </a:r>
            <a:endParaRPr lang="en-GB" sz="2800" dirty="0"/>
          </a:p>
        </p:txBody>
      </p:sp>
      <p:sp>
        <p:nvSpPr>
          <p:cNvPr id="10" name="Rectangle 9"/>
          <p:cNvSpPr/>
          <p:nvPr/>
        </p:nvSpPr>
        <p:spPr>
          <a:xfrm>
            <a:off x="6806841" y="0"/>
            <a:ext cx="21120459" cy="1754327"/>
          </a:xfrm>
          <a:prstGeom prst="rect">
            <a:avLst/>
          </a:prstGeom>
          <a:solidFill>
            <a:schemeClr val="bg1"/>
          </a:solidFill>
        </p:spPr>
        <p:txBody>
          <a:bodyPr wrap="square">
            <a:spAutoFit/>
          </a:bodyPr>
          <a:lstStyle/>
          <a:p>
            <a:pPr algn="ctr"/>
            <a:r>
              <a:rPr lang="en-GB" sz="6000" b="1" dirty="0"/>
              <a:t>The economic cost and carbon burden of long acting injections</a:t>
            </a:r>
            <a:endParaRPr lang="en-GB" sz="6000" dirty="0"/>
          </a:p>
          <a:p>
            <a:pPr algn="ctr"/>
            <a:r>
              <a:rPr lang="en-GB" sz="4800" b="1" dirty="0" smtClean="0">
                <a:solidFill>
                  <a:schemeClr val="tx1">
                    <a:lumMod val="65000"/>
                    <a:lumOff val="35000"/>
                  </a:schemeClr>
                </a:solidFill>
              </a:rPr>
              <a:t>Maughan, </a:t>
            </a:r>
            <a:r>
              <a:rPr lang="en-GB" sz="4800" b="1" dirty="0" err="1" smtClean="0">
                <a:solidFill>
                  <a:schemeClr val="tx1">
                    <a:lumMod val="65000"/>
                    <a:lumOff val="35000"/>
                  </a:schemeClr>
                </a:solidFill>
              </a:rPr>
              <a:t>Lillywhite</a:t>
            </a:r>
            <a:r>
              <a:rPr lang="en-GB" sz="4800" b="1" dirty="0" smtClean="0">
                <a:solidFill>
                  <a:schemeClr val="tx1">
                    <a:lumMod val="65000"/>
                    <a:lumOff val="35000"/>
                  </a:schemeClr>
                </a:solidFill>
              </a:rPr>
              <a:t> &amp; Cooke</a:t>
            </a:r>
            <a:endParaRPr lang="en-GB" sz="4800" dirty="0"/>
          </a:p>
        </p:txBody>
      </p:sp>
      <p:pic>
        <p:nvPicPr>
          <p:cNvPr id="12" name="Picture 11"/>
          <p:cNvPicPr>
            <a:picLocks noChangeAspect="1"/>
          </p:cNvPicPr>
          <p:nvPr/>
        </p:nvPicPr>
        <p:blipFill>
          <a:blip r:embed="rId3"/>
          <a:stretch>
            <a:fillRect/>
          </a:stretch>
        </p:blipFill>
        <p:spPr>
          <a:xfrm>
            <a:off x="0" y="0"/>
            <a:ext cx="6919967" cy="2806700"/>
          </a:xfrm>
          <a:prstGeom prst="rect">
            <a:avLst/>
          </a:prstGeom>
        </p:spPr>
      </p:pic>
      <p:pic>
        <p:nvPicPr>
          <p:cNvPr id="13" name="Picture 12"/>
          <p:cNvPicPr>
            <a:picLocks noChangeAspect="1"/>
          </p:cNvPicPr>
          <p:nvPr/>
        </p:nvPicPr>
        <p:blipFill>
          <a:blip r:embed="rId4"/>
          <a:stretch>
            <a:fillRect/>
          </a:stretch>
        </p:blipFill>
        <p:spPr>
          <a:xfrm>
            <a:off x="27899032" y="0"/>
            <a:ext cx="2376180" cy="2809927"/>
          </a:xfrm>
          <a:prstGeom prst="rect">
            <a:avLst/>
          </a:prstGeom>
        </p:spPr>
      </p:pic>
      <p:graphicFrame>
        <p:nvGraphicFramePr>
          <p:cNvPr id="2" name="Object 1"/>
          <p:cNvGraphicFramePr>
            <a:graphicFrameLocks noChangeAspect="1"/>
          </p:cNvGraphicFramePr>
          <p:nvPr>
            <p:extLst>
              <p:ext uri="{D42A27DB-BD31-4B8C-83A1-F6EECF244321}">
                <p14:modId xmlns:p14="http://schemas.microsoft.com/office/powerpoint/2010/main" val="2335621023"/>
              </p:ext>
            </p:extLst>
          </p:nvPr>
        </p:nvGraphicFramePr>
        <p:xfrm>
          <a:off x="9862880" y="7635362"/>
          <a:ext cx="10406465" cy="3859675"/>
        </p:xfrm>
        <a:graphic>
          <a:graphicData uri="http://schemas.openxmlformats.org/presentationml/2006/ole">
            <mc:AlternateContent xmlns:mc="http://schemas.openxmlformats.org/markup-compatibility/2006">
              <mc:Choice xmlns:v="urn:schemas-microsoft-com:vml" Requires="v">
                <p:oleObj spid="_x0000_s1056" name="Document" r:id="rId6" imgW="5410200" imgH="2006600" progId="Word.Document.12">
                  <p:embed/>
                </p:oleObj>
              </mc:Choice>
              <mc:Fallback>
                <p:oleObj name="Document" r:id="rId6" imgW="5410200" imgH="2006600" progId="Word.Document.12">
                  <p:embed/>
                  <p:pic>
                    <p:nvPicPr>
                      <p:cNvPr id="0" name=""/>
                      <p:cNvPicPr/>
                      <p:nvPr/>
                    </p:nvPicPr>
                    <p:blipFill>
                      <a:blip r:embed="rId7"/>
                      <a:stretch>
                        <a:fillRect/>
                      </a:stretch>
                    </p:blipFill>
                    <p:spPr>
                      <a:xfrm>
                        <a:off x="9862880" y="7635362"/>
                        <a:ext cx="10406465" cy="3859675"/>
                      </a:xfrm>
                      <a:prstGeom prst="rect">
                        <a:avLst/>
                      </a:prstGeom>
                    </p:spPr>
                  </p:pic>
                </p:oleObj>
              </mc:Fallback>
            </mc:AlternateContent>
          </a:graphicData>
        </a:graphic>
      </p:graphicFrame>
      <p:sp>
        <p:nvSpPr>
          <p:cNvPr id="3" name="Rectangle 2"/>
          <p:cNvSpPr/>
          <p:nvPr/>
        </p:nvSpPr>
        <p:spPr>
          <a:xfrm>
            <a:off x="9906519" y="11741205"/>
            <a:ext cx="9906519" cy="3662541"/>
          </a:xfrm>
          <a:prstGeom prst="rect">
            <a:avLst/>
          </a:prstGeom>
        </p:spPr>
        <p:txBody>
          <a:bodyPr wrap="square">
            <a:spAutoFit/>
          </a:bodyPr>
          <a:lstStyle/>
          <a:p>
            <a:r>
              <a:rPr lang="en-US" sz="3600" u="sng" dirty="0" smtClean="0"/>
              <a:t>Results – national</a:t>
            </a:r>
          </a:p>
          <a:p>
            <a:pPr algn="just"/>
            <a:r>
              <a:rPr lang="en-US" sz="2800" dirty="0" smtClean="0"/>
              <a:t>Hot</a:t>
            </a:r>
            <a:r>
              <a:rPr lang="en-US" sz="2800" dirty="0"/>
              <a:t>-spot analysis reveals that the dominant financial cost and carbon burden again are associated with the appointment. Medication is ranked in second place but is responsible for a larger proportion of the overall burden (26%/29%) while medical consumables and travel are again insignificant costs and burdens. At a national level medication contributes a larger proportion as costs of the medication are more significant</a:t>
            </a:r>
            <a:r>
              <a:rPr lang="en-GB" sz="2800" dirty="0"/>
              <a:t> </a:t>
            </a:r>
          </a:p>
        </p:txBody>
      </p:sp>
      <p:graphicFrame>
        <p:nvGraphicFramePr>
          <p:cNvPr id="4" name="Object 3"/>
          <p:cNvGraphicFramePr>
            <a:graphicFrameLocks noChangeAspect="1"/>
          </p:cNvGraphicFramePr>
          <p:nvPr>
            <p:extLst>
              <p:ext uri="{D42A27DB-BD31-4B8C-83A1-F6EECF244321}">
                <p14:modId xmlns:p14="http://schemas.microsoft.com/office/powerpoint/2010/main" val="240801424"/>
              </p:ext>
            </p:extLst>
          </p:nvPr>
        </p:nvGraphicFramePr>
        <p:xfrm>
          <a:off x="9887926" y="16920840"/>
          <a:ext cx="10172293" cy="3772822"/>
        </p:xfrm>
        <a:graphic>
          <a:graphicData uri="http://schemas.openxmlformats.org/presentationml/2006/ole">
            <mc:AlternateContent xmlns:mc="http://schemas.openxmlformats.org/markup-compatibility/2006">
              <mc:Choice xmlns:v="urn:schemas-microsoft-com:vml" Requires="v">
                <p:oleObj spid="_x0000_s1057" name="Document" r:id="rId9" imgW="5410200" imgH="2006600" progId="Word.Document.12">
                  <p:embed/>
                </p:oleObj>
              </mc:Choice>
              <mc:Fallback>
                <p:oleObj name="Document" r:id="rId9" imgW="5410200" imgH="2006600" progId="Word.Document.12">
                  <p:embed/>
                  <p:pic>
                    <p:nvPicPr>
                      <p:cNvPr id="0" name=""/>
                      <p:cNvPicPr/>
                      <p:nvPr/>
                    </p:nvPicPr>
                    <p:blipFill>
                      <a:blip r:embed="rId10"/>
                      <a:stretch>
                        <a:fillRect/>
                      </a:stretch>
                    </p:blipFill>
                    <p:spPr>
                      <a:xfrm>
                        <a:off x="9887926" y="16920840"/>
                        <a:ext cx="10172293" cy="377282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24197543"/>
              </p:ext>
            </p:extLst>
          </p:nvPr>
        </p:nvGraphicFramePr>
        <p:xfrm>
          <a:off x="20453350" y="4170363"/>
          <a:ext cx="9297960" cy="4481512"/>
        </p:xfrm>
        <a:graphic>
          <a:graphicData uri="http://schemas.openxmlformats.org/presentationml/2006/ole">
            <mc:AlternateContent xmlns:mc="http://schemas.openxmlformats.org/markup-compatibility/2006">
              <mc:Choice xmlns:v="urn:schemas-microsoft-com:vml" Requires="v">
                <p:oleObj spid="_x0000_s1058" name="Document" r:id="rId12" imgW="5473700" imgH="2679700" progId="Word.Document.12">
                  <p:embed/>
                </p:oleObj>
              </mc:Choice>
              <mc:Fallback>
                <p:oleObj name="Document" r:id="rId12" imgW="5473700" imgH="2679700" progId="Word.Document.12">
                  <p:embed/>
                  <p:pic>
                    <p:nvPicPr>
                      <p:cNvPr id="0" name=""/>
                      <p:cNvPicPr/>
                      <p:nvPr/>
                    </p:nvPicPr>
                    <p:blipFill>
                      <a:blip r:embed="rId13"/>
                      <a:stretch>
                        <a:fillRect/>
                      </a:stretch>
                    </p:blipFill>
                    <p:spPr>
                      <a:xfrm>
                        <a:off x="20453350" y="4170363"/>
                        <a:ext cx="9297960" cy="4481512"/>
                      </a:xfrm>
                      <a:prstGeom prst="rect">
                        <a:avLst/>
                      </a:prstGeom>
                    </p:spPr>
                  </p:pic>
                </p:oleObj>
              </mc:Fallback>
            </mc:AlternateContent>
          </a:graphicData>
        </a:graphic>
      </p:graphicFrame>
      <p:sp>
        <p:nvSpPr>
          <p:cNvPr id="6" name="Rectangle 5"/>
          <p:cNvSpPr/>
          <p:nvPr/>
        </p:nvSpPr>
        <p:spPr>
          <a:xfrm>
            <a:off x="20448071" y="8780271"/>
            <a:ext cx="9239735" cy="954107"/>
          </a:xfrm>
          <a:prstGeom prst="rect">
            <a:avLst/>
          </a:prstGeom>
        </p:spPr>
        <p:txBody>
          <a:bodyPr wrap="square">
            <a:spAutoFit/>
          </a:bodyPr>
          <a:lstStyle/>
          <a:p>
            <a:pPr>
              <a:spcAft>
                <a:spcPts val="0"/>
              </a:spcAft>
            </a:pPr>
            <a:r>
              <a:rPr lang="en-GB" sz="2800" dirty="0">
                <a:ea typeface="ＭＳ 明朝"/>
                <a:cs typeface="Times New Roman"/>
              </a:rPr>
              <a:t>Table </a:t>
            </a:r>
            <a:r>
              <a:rPr lang="en-GB" sz="2800" dirty="0" smtClean="0">
                <a:ea typeface="ＭＳ 明朝"/>
                <a:cs typeface="Times New Roman"/>
              </a:rPr>
              <a:t>4. </a:t>
            </a:r>
            <a:r>
              <a:rPr lang="en-GB" sz="2800" dirty="0">
                <a:ea typeface="ＭＳ 明朝"/>
                <a:cs typeface="Times New Roman"/>
              </a:rPr>
              <a:t>Financial savings that could be </a:t>
            </a:r>
            <a:r>
              <a:rPr lang="en-GB" sz="2800" dirty="0" smtClean="0">
                <a:ea typeface="ＭＳ 明朝"/>
                <a:cs typeface="Times New Roman"/>
              </a:rPr>
              <a:t>achieved by increasing interval of LAI </a:t>
            </a:r>
            <a:r>
              <a:rPr lang="en-GB" sz="2800" dirty="0" smtClean="0"/>
              <a:t>from 2 weeks</a:t>
            </a:r>
            <a:r>
              <a:rPr lang="en-GB" sz="2800" dirty="0" smtClean="0">
                <a:ea typeface="ＭＳ 明朝"/>
                <a:cs typeface="Times New Roman"/>
              </a:rPr>
              <a:t> to 5 weeks</a:t>
            </a:r>
            <a:endParaRPr lang="en-GB" sz="2800" dirty="0">
              <a:effectLst/>
              <a:ea typeface="ＭＳ 明朝"/>
              <a:cs typeface="Times New Roman"/>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496018350"/>
              </p:ext>
            </p:extLst>
          </p:nvPr>
        </p:nvGraphicFramePr>
        <p:xfrm>
          <a:off x="20479823" y="9834597"/>
          <a:ext cx="9255629" cy="3853822"/>
        </p:xfrm>
        <a:graphic>
          <a:graphicData uri="http://schemas.openxmlformats.org/presentationml/2006/ole">
            <mc:AlternateContent xmlns:mc="http://schemas.openxmlformats.org/markup-compatibility/2006">
              <mc:Choice xmlns:v="urn:schemas-microsoft-com:vml" Requires="v">
                <p:oleObj spid="_x0000_s1059" name="Document" r:id="rId15" imgW="5410200" imgH="2235200" progId="Word.Document.12">
                  <p:embed/>
                </p:oleObj>
              </mc:Choice>
              <mc:Fallback>
                <p:oleObj name="Document" r:id="rId15" imgW="5410200" imgH="2235200" progId="Word.Document.12">
                  <p:embed/>
                  <p:pic>
                    <p:nvPicPr>
                      <p:cNvPr id="0" name=""/>
                      <p:cNvPicPr/>
                      <p:nvPr/>
                    </p:nvPicPr>
                    <p:blipFill>
                      <a:blip r:embed="rId16"/>
                      <a:stretch>
                        <a:fillRect/>
                      </a:stretch>
                    </p:blipFill>
                    <p:spPr>
                      <a:xfrm>
                        <a:off x="20479823" y="9834597"/>
                        <a:ext cx="9255629" cy="3853822"/>
                      </a:xfrm>
                      <a:prstGeom prst="rect">
                        <a:avLst/>
                      </a:prstGeom>
                    </p:spPr>
                  </p:pic>
                </p:oleObj>
              </mc:Fallback>
            </mc:AlternateContent>
          </a:graphicData>
        </a:graphic>
      </p:graphicFrame>
      <p:pic>
        <p:nvPicPr>
          <p:cNvPr id="14" name="Picture 13"/>
          <p:cNvPicPr>
            <a:picLocks noChangeAspect="1"/>
          </p:cNvPicPr>
          <p:nvPr/>
        </p:nvPicPr>
        <p:blipFill>
          <a:blip r:embed="rId17"/>
          <a:stretch>
            <a:fillRect/>
          </a:stretch>
        </p:blipFill>
        <p:spPr>
          <a:xfrm>
            <a:off x="0" y="18034000"/>
            <a:ext cx="4331629" cy="3349625"/>
          </a:xfrm>
          <a:prstGeom prst="rect">
            <a:avLst/>
          </a:prstGeom>
        </p:spPr>
      </p:pic>
      <p:sp>
        <p:nvSpPr>
          <p:cNvPr id="15" name="TextBox 14"/>
          <p:cNvSpPr txBox="1"/>
          <p:nvPr/>
        </p:nvSpPr>
        <p:spPr>
          <a:xfrm>
            <a:off x="4318226" y="17335499"/>
            <a:ext cx="5334280" cy="3970318"/>
          </a:xfrm>
          <a:prstGeom prst="rect">
            <a:avLst/>
          </a:prstGeom>
          <a:solidFill>
            <a:schemeClr val="accent6">
              <a:lumMod val="40000"/>
              <a:lumOff val="60000"/>
            </a:schemeClr>
          </a:solidFill>
        </p:spPr>
        <p:txBody>
          <a:bodyPr wrap="square" rtlCol="0">
            <a:spAutoFit/>
          </a:bodyPr>
          <a:lstStyle/>
          <a:p>
            <a:pPr algn="just"/>
            <a:r>
              <a:rPr lang="en-GB" sz="4200" dirty="0"/>
              <a:t>There are substantial reductions in cost and environmental impact that can be made if best practice is achieved nationally</a:t>
            </a:r>
            <a:r>
              <a:rPr lang="en-GB" sz="4200" dirty="0" smtClean="0"/>
              <a:t>.</a:t>
            </a:r>
            <a:endParaRPr lang="en-GB" sz="4200" dirty="0"/>
          </a:p>
        </p:txBody>
      </p:sp>
    </p:spTree>
    <p:extLst>
      <p:ext uri="{BB962C8B-B14F-4D97-AF65-F5344CB8AC3E}">
        <p14:creationId xmlns:p14="http://schemas.microsoft.com/office/powerpoint/2010/main" val="13184927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TotalTime>
  <Words>659</Words>
  <Application>Microsoft Macintosh PowerPoint</Application>
  <PresentationFormat>Custom</PresentationFormat>
  <Paragraphs>23</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Wallace</dc:creator>
  <cp:lastModifiedBy>Daniel Maughan</cp:lastModifiedBy>
  <cp:revision>34</cp:revision>
  <dcterms:created xsi:type="dcterms:W3CDTF">2014-05-07T13:12:16Z</dcterms:created>
  <dcterms:modified xsi:type="dcterms:W3CDTF">2014-06-05T09:04:55Z</dcterms:modified>
</cp:coreProperties>
</file>